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0"/>
  </p:notesMasterIdLst>
  <p:sldIdLst>
    <p:sldId id="256" r:id="rId2"/>
    <p:sldId id="257" r:id="rId3"/>
    <p:sldId id="258" r:id="rId4"/>
    <p:sldId id="259" r:id="rId5"/>
    <p:sldId id="260" r:id="rId6"/>
    <p:sldId id="261" r:id="rId7"/>
    <p:sldId id="307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8" r:id="rId54"/>
    <p:sldId id="309" r:id="rId55"/>
    <p:sldId id="310" r:id="rId56"/>
    <p:sldId id="311" r:id="rId57"/>
    <p:sldId id="320" r:id="rId58"/>
    <p:sldId id="321" r:id="rId59"/>
    <p:sldId id="322" r:id="rId60"/>
    <p:sldId id="323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B1BFF3-2328-4F6F-9B5A-3DDEE3F837CA}" type="datetimeFigureOut">
              <a:rPr lang="ru-RU" smtClean="0"/>
              <a:pPr/>
              <a:t>25.04.2021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7C8D6-8C1B-4A21-9835-86627DF04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37C8D6-8C1B-4A21-9835-86627DF04BAD}" type="slidenum">
              <a:rPr lang="ru-RU" smtClean="0"/>
              <a:pPr/>
              <a:t>42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37C8D6-8C1B-4A21-9835-86627DF04BAD}" type="slidenum">
              <a:rPr lang="ru-RU" smtClean="0"/>
              <a:pPr/>
              <a:t>46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EAC8-4A22-481F-93B1-505AF0920C22}" type="datetimeFigureOut">
              <a:rPr lang="ru-RU" smtClean="0"/>
              <a:pPr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AA8D4-1E18-4BF8-BED7-B5A6891EDC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EAC8-4A22-481F-93B1-505AF0920C22}" type="datetimeFigureOut">
              <a:rPr lang="ru-RU" smtClean="0"/>
              <a:pPr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AA8D4-1E18-4BF8-BED7-B5A6891EDC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EAC8-4A22-481F-93B1-505AF0920C22}" type="datetimeFigureOut">
              <a:rPr lang="ru-RU" smtClean="0"/>
              <a:pPr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AA8D4-1E18-4BF8-BED7-B5A6891EDC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EAC8-4A22-481F-93B1-505AF0920C22}" type="datetimeFigureOut">
              <a:rPr lang="ru-RU" smtClean="0"/>
              <a:pPr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AA8D4-1E18-4BF8-BED7-B5A6891EDC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EAC8-4A22-481F-93B1-505AF0920C22}" type="datetimeFigureOut">
              <a:rPr lang="ru-RU" smtClean="0"/>
              <a:pPr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AA8D4-1E18-4BF8-BED7-B5A6891EDC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EAC8-4A22-481F-93B1-505AF0920C22}" type="datetimeFigureOut">
              <a:rPr lang="ru-RU" smtClean="0"/>
              <a:pPr/>
              <a:t>25.04.2021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AA8D4-1E18-4BF8-BED7-B5A6891EDC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EAC8-4A22-481F-93B1-505AF0920C22}" type="datetimeFigureOut">
              <a:rPr lang="ru-RU" smtClean="0"/>
              <a:pPr/>
              <a:t>25.04.2021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AA8D4-1E18-4BF8-BED7-B5A6891EDC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EAC8-4A22-481F-93B1-505AF0920C22}" type="datetimeFigureOut">
              <a:rPr lang="ru-RU" smtClean="0"/>
              <a:pPr/>
              <a:t>25.04.2021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AA8D4-1E18-4BF8-BED7-B5A6891EDC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EAC8-4A22-481F-93B1-505AF0920C22}" type="datetimeFigureOut">
              <a:rPr lang="ru-RU" smtClean="0"/>
              <a:pPr/>
              <a:t>25.04.2021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AA8D4-1E18-4BF8-BED7-B5A6891EDC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EAC8-4A22-481F-93B1-505AF0920C22}" type="datetimeFigureOut">
              <a:rPr lang="ru-RU" smtClean="0"/>
              <a:pPr/>
              <a:t>25.04.2021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AA8D4-1E18-4BF8-BED7-B5A6891EDC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EAC8-4A22-481F-93B1-505AF0920C22}" type="datetimeFigureOut">
              <a:rPr lang="ru-RU" smtClean="0"/>
              <a:pPr/>
              <a:t>25.04.2021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AA8D4-1E18-4BF8-BED7-B5A6891EDC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6EAC8-4A22-481F-93B1-505AF0920C22}" type="datetimeFigureOut">
              <a:rPr lang="ru-RU" smtClean="0"/>
              <a:pPr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AA8D4-1E18-4BF8-BED7-B5A6891EDCB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Шаблоны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Использование шаблонного класса стек для хранения целых чисел:</a:t>
            </a:r>
          </a:p>
          <a:p>
            <a:pPr>
              <a:buNone/>
            </a:pPr>
            <a:r>
              <a:rPr lang="en-US" dirty="0"/>
              <a:t>Stack &lt;int&gt; </a:t>
            </a:r>
            <a:r>
              <a:rPr lang="en-US" dirty="0" err="1"/>
              <a:t>st_int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 err="1"/>
              <a:t>st_int.Push</a:t>
            </a:r>
            <a:r>
              <a:rPr lang="en-US" dirty="0"/>
              <a:t>(23);</a:t>
            </a:r>
          </a:p>
          <a:p>
            <a:pPr>
              <a:buNone/>
            </a:pPr>
            <a:r>
              <a:rPr lang="en-US" dirty="0" err="1"/>
              <a:t>st_int.Push</a:t>
            </a:r>
            <a:r>
              <a:rPr lang="en-US" dirty="0"/>
              <a:t>(-7);</a:t>
            </a:r>
          </a:p>
          <a:p>
            <a:pPr>
              <a:buNone/>
            </a:pPr>
            <a:r>
              <a:rPr lang="en-US" dirty="0" err="1"/>
              <a:t>st_int.Push</a:t>
            </a:r>
            <a:r>
              <a:rPr lang="en-US" dirty="0"/>
              <a:t>(357);</a:t>
            </a:r>
          </a:p>
          <a:p>
            <a:pPr>
              <a:buNone/>
            </a:pP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st_int.Pop</a:t>
            </a:r>
            <a:r>
              <a:rPr lang="en-US" dirty="0"/>
              <a:t>() &lt;&lt; ' ' &lt;&lt; </a:t>
            </a:r>
            <a:r>
              <a:rPr lang="en-US" dirty="0" err="1"/>
              <a:t>st_int.Pop</a:t>
            </a:r>
            <a:r>
              <a:rPr lang="en-US" dirty="0"/>
              <a:t>() &lt;&lt; ' ' &lt;&lt; </a:t>
            </a:r>
            <a:r>
              <a:rPr lang="en-US" dirty="0" err="1"/>
              <a:t>st_int.Pop</a:t>
            </a:r>
            <a:r>
              <a:rPr lang="en-US" dirty="0"/>
              <a:t>()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Использование шаблонного класса стек для хранения символов:</a:t>
            </a:r>
          </a:p>
          <a:p>
            <a:pPr>
              <a:buNone/>
            </a:pPr>
            <a:r>
              <a:rPr lang="en-US" dirty="0"/>
              <a:t>Stack &lt;char&gt; </a:t>
            </a:r>
            <a:r>
              <a:rPr lang="en-US" dirty="0" err="1"/>
              <a:t>st_char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 err="1"/>
              <a:t>st_char.Push</a:t>
            </a:r>
            <a:r>
              <a:rPr lang="en-US" dirty="0"/>
              <a:t>('w');</a:t>
            </a:r>
          </a:p>
          <a:p>
            <a:pPr>
              <a:buNone/>
            </a:pPr>
            <a:r>
              <a:rPr lang="en-US" dirty="0" err="1"/>
              <a:t>st_char.Push</a:t>
            </a:r>
            <a:r>
              <a:rPr lang="en-US" dirty="0"/>
              <a:t>('u');</a:t>
            </a:r>
          </a:p>
          <a:p>
            <a:pPr>
              <a:buNone/>
            </a:pPr>
            <a:r>
              <a:rPr lang="en-US" dirty="0" err="1"/>
              <a:t>st_char.Push</a:t>
            </a:r>
            <a:r>
              <a:rPr lang="en-US" dirty="0"/>
              <a:t>('o');</a:t>
            </a:r>
          </a:p>
          <a:p>
            <a:pPr>
              <a:buNone/>
            </a:pP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st_char.Pop</a:t>
            </a:r>
            <a:r>
              <a:rPr lang="en-US" dirty="0"/>
              <a:t>() &lt;&lt; ' ' &lt;&lt; </a:t>
            </a:r>
            <a:r>
              <a:rPr lang="en-US" dirty="0" err="1"/>
              <a:t>st_char.Pop</a:t>
            </a:r>
            <a:r>
              <a:rPr lang="en-US" dirty="0"/>
              <a:t>() &lt;&lt; ' ' &lt;&lt; </a:t>
            </a:r>
            <a:r>
              <a:rPr lang="en-US" dirty="0" err="1"/>
              <a:t>st_char.Pop</a:t>
            </a:r>
            <a:r>
              <a:rPr lang="en-US" dirty="0"/>
              <a:t>()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Как было сказано, шаблонные классы можно использовать для хранения объектов не только стандартных типов, но и пользовательских. Рассмотрим пример структуры.</a:t>
            </a:r>
          </a:p>
          <a:p>
            <a:pPr>
              <a:buNone/>
            </a:pPr>
            <a:r>
              <a:rPr lang="en-US" dirty="0" err="1"/>
              <a:t>struct</a:t>
            </a:r>
            <a:r>
              <a:rPr lang="en-US" dirty="0"/>
              <a:t> St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</a:t>
            </a:r>
            <a:r>
              <a:rPr lang="en-US" dirty="0" err="1"/>
              <a:t>st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St(double </a:t>
            </a:r>
            <a:r>
              <a:rPr lang="en-US" dirty="0"/>
              <a:t>d):</a:t>
            </a:r>
            <a:r>
              <a:rPr lang="en-US" dirty="0" err="1"/>
              <a:t>st</a:t>
            </a:r>
            <a:r>
              <a:rPr lang="en-US" dirty="0"/>
              <a:t>(d){};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/>
              <a:t>ostream</a:t>
            </a:r>
            <a:r>
              <a:rPr lang="en-US" dirty="0"/>
              <a:t> &amp;operator &lt;&lt;(</a:t>
            </a:r>
            <a:r>
              <a:rPr lang="en-US" dirty="0" err="1"/>
              <a:t>ostream</a:t>
            </a:r>
            <a:r>
              <a:rPr lang="en-US" dirty="0"/>
              <a:t> &amp;, const St &amp;);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Объявим шаблонный объект типа стек и занесем в него несколько объектов типа рассмотренной структуры:</a:t>
            </a:r>
          </a:p>
          <a:p>
            <a:pPr>
              <a:buNone/>
            </a:pPr>
            <a:r>
              <a:rPr lang="en-US" dirty="0" smtClean="0"/>
              <a:t>Stack </a:t>
            </a:r>
            <a:r>
              <a:rPr lang="en-US" dirty="0"/>
              <a:t>&lt;St&gt; </a:t>
            </a:r>
            <a:r>
              <a:rPr lang="en-US" dirty="0" err="1"/>
              <a:t>st_St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 err="1"/>
              <a:t>st_St.Push</a:t>
            </a:r>
            <a:r>
              <a:rPr lang="en-US" dirty="0"/>
              <a:t>(St(9.8));</a:t>
            </a:r>
          </a:p>
          <a:p>
            <a:pPr>
              <a:buNone/>
            </a:pPr>
            <a:r>
              <a:rPr lang="en-US" dirty="0" err="1"/>
              <a:t>st_St.Push</a:t>
            </a:r>
            <a:r>
              <a:rPr lang="en-US" dirty="0"/>
              <a:t>(St(-3.33));</a:t>
            </a:r>
          </a:p>
          <a:p>
            <a:pPr>
              <a:buNone/>
            </a:pPr>
            <a:r>
              <a:rPr lang="en-US" dirty="0" err="1"/>
              <a:t>st_St.Push</a:t>
            </a:r>
            <a:r>
              <a:rPr lang="en-US" dirty="0"/>
              <a:t>(St(564.3));</a:t>
            </a:r>
          </a:p>
          <a:p>
            <a:pPr>
              <a:buNone/>
            </a:pP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st_St.Pop</a:t>
            </a:r>
            <a:r>
              <a:rPr lang="en-US" dirty="0"/>
              <a:t>() &lt;&lt; ' ' &lt;&lt; </a:t>
            </a:r>
            <a:r>
              <a:rPr lang="en-US" dirty="0" err="1"/>
              <a:t>st_St.Pop</a:t>
            </a:r>
            <a:r>
              <a:rPr lang="en-US" dirty="0"/>
              <a:t>() &lt;&lt; ' ' &lt;&lt; </a:t>
            </a:r>
            <a:r>
              <a:rPr lang="en-US" dirty="0" err="1"/>
              <a:t>st_St.Pop</a:t>
            </a:r>
            <a:r>
              <a:rPr lang="en-US" dirty="0"/>
              <a:t>()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Еще раз об объявлении шаблонного класса. Можно так: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template&lt;class T&gt; class Stack</a:t>
            </a:r>
            <a:r>
              <a:rPr lang="ru-RU" dirty="0" smtClean="0"/>
              <a:t> </a:t>
            </a:r>
            <a:r>
              <a:rPr lang="en-US" dirty="0" smtClean="0"/>
              <a:t>{ … };</a:t>
            </a:r>
          </a:p>
          <a:p>
            <a:pPr>
              <a:buNone/>
            </a:pPr>
            <a:r>
              <a:rPr lang="ru-RU" dirty="0" smtClean="0"/>
              <a:t>	или так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template&lt;</a:t>
            </a:r>
            <a:r>
              <a:rPr lang="en-US" dirty="0" err="1" smtClean="0"/>
              <a:t>typename</a:t>
            </a:r>
            <a:r>
              <a:rPr lang="en-US" dirty="0" smtClean="0"/>
              <a:t> T&gt; class Stack { … };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Разницы в данном контексте нет.</a:t>
            </a:r>
          </a:p>
          <a:p>
            <a:pPr>
              <a:buNone/>
            </a:pPr>
            <a:r>
              <a:rPr lang="ru-RU" dirty="0" smtClean="0"/>
              <a:t>Класс </a:t>
            </a:r>
            <a:r>
              <a:rPr lang="en-US" dirty="0" smtClean="0"/>
              <a:t>&lt;class T&gt; </a:t>
            </a:r>
            <a:r>
              <a:rPr lang="ru-RU" dirty="0" smtClean="0"/>
              <a:t>или </a:t>
            </a:r>
            <a:r>
              <a:rPr lang="en-US" dirty="0" smtClean="0"/>
              <a:t>&lt;</a:t>
            </a:r>
            <a:r>
              <a:rPr lang="en-US" dirty="0" err="1" smtClean="0"/>
              <a:t>typename</a:t>
            </a:r>
            <a:r>
              <a:rPr lang="en-US" dirty="0" smtClean="0"/>
              <a:t> T&gt; </a:t>
            </a:r>
            <a:r>
              <a:rPr lang="ru-RU" dirty="0" smtClean="0"/>
              <a:t> можно рассматривать как формальный параметр, на место которого при компиляции будет подставлен конкретный тип данных.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T=</a:t>
            </a:r>
            <a:r>
              <a:rPr lang="en-US" dirty="0" err="1" smtClean="0"/>
              <a:t>int</a:t>
            </a:r>
            <a:r>
              <a:rPr lang="en-US" dirty="0" smtClean="0"/>
              <a:t>, T=double, T=char, T=St, etc.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Для любых параметров шаблона могут быть заданы значения по умолчанию, например,</a:t>
            </a:r>
          </a:p>
          <a:p>
            <a:pPr>
              <a:buNone/>
            </a:pPr>
            <a:r>
              <a:rPr lang="en-US" dirty="0"/>
              <a:t>template&lt;class T, class U=T&gt; class </a:t>
            </a:r>
            <a:r>
              <a:rPr lang="en-US" dirty="0" smtClean="0"/>
              <a:t>Stack</a:t>
            </a:r>
            <a:r>
              <a:rPr lang="ru-RU" dirty="0" smtClean="0"/>
              <a:t> </a:t>
            </a:r>
            <a:r>
              <a:rPr lang="en-US" dirty="0" smtClean="0"/>
              <a:t>{};</a:t>
            </a:r>
            <a:r>
              <a:rPr lang="ru-RU" dirty="0" smtClean="0"/>
              <a:t> или</a:t>
            </a:r>
          </a:p>
          <a:p>
            <a:pPr>
              <a:buNone/>
            </a:pPr>
            <a:r>
              <a:rPr lang="en-US" dirty="0"/>
              <a:t>template&lt;class T, class U=double&gt; class </a:t>
            </a:r>
            <a:r>
              <a:rPr lang="en-US" dirty="0" smtClean="0"/>
              <a:t>Stack{};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/>
              <a:t>в</a:t>
            </a:r>
            <a:r>
              <a:rPr lang="ru-RU" dirty="0" smtClean="0"/>
              <a:t> последнем случае в структуре должен быть перегружена операция приведения к типу </a:t>
            </a:r>
            <a:r>
              <a:rPr lang="en-US" dirty="0" smtClean="0"/>
              <a:t>double</a:t>
            </a:r>
            <a:r>
              <a:rPr lang="ru-RU" dirty="0" smtClean="0"/>
              <a:t>.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Область действия параметра шаблона – от точки описания до конца шаблона.</a:t>
            </a:r>
          </a:p>
          <a:p>
            <a:pPr>
              <a:buNone/>
            </a:pPr>
            <a:r>
              <a:rPr lang="ru-RU" dirty="0" smtClean="0"/>
              <a:t> Составные функции (методы) шаблонного класса по умолчанию считаются шаблонными функциями, поэтому при их определении за пределами класса объявлять следует именно как шаблонные функции.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Пересмотрим определение шаблона:</a:t>
            </a:r>
          </a:p>
          <a:p>
            <a:pPr>
              <a:buNone/>
            </a:pPr>
            <a:r>
              <a:rPr lang="en-US" dirty="0"/>
              <a:t>template&lt;class T&gt; class Stack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 </a:t>
            </a:r>
            <a:r>
              <a:rPr lang="en-US" dirty="0"/>
              <a:t>stack[size];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top;</a:t>
            </a:r>
          </a:p>
          <a:p>
            <a:pPr>
              <a:buNone/>
            </a:pPr>
            <a:r>
              <a:rPr lang="en-US" dirty="0" smtClean="0"/>
              <a:t>public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Stack</a:t>
            </a:r>
            <a:r>
              <a:rPr lang="en-US" dirty="0"/>
              <a:t>(){ top = -1; 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Push(T);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 </a:t>
            </a:r>
            <a:r>
              <a:rPr lang="en-US" dirty="0"/>
              <a:t>Pop(); 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Определение функций за пределами шаблона:</a:t>
            </a:r>
          </a:p>
          <a:p>
            <a:pPr>
              <a:buNone/>
            </a:pPr>
            <a:r>
              <a:rPr lang="en-US" dirty="0"/>
              <a:t>template&lt;class T&gt; void Stack&lt;T&gt;:: Push(T </a:t>
            </a:r>
            <a:r>
              <a:rPr lang="en-US" dirty="0" err="1"/>
              <a:t>var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en-US" dirty="0" smtClean="0"/>
              <a:t>{ </a:t>
            </a:r>
            <a:r>
              <a:rPr lang="en-US" dirty="0"/>
              <a:t>stack[++top] = </a:t>
            </a:r>
            <a:r>
              <a:rPr lang="en-US" dirty="0" err="1"/>
              <a:t>var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fr-FR" dirty="0"/>
              <a:t>template&lt;class T&gt; T Stack&lt;T&gt;::Pop()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en-US" dirty="0" smtClean="0"/>
              <a:t>{ </a:t>
            </a:r>
            <a:r>
              <a:rPr lang="en-US" dirty="0"/>
              <a:t>return stack[top--]; } </a:t>
            </a:r>
          </a:p>
          <a:p>
            <a:pPr>
              <a:buNone/>
            </a:pPr>
            <a:r>
              <a:rPr lang="ru-RU" dirty="0" smtClean="0"/>
              <a:t>Символ </a:t>
            </a:r>
            <a:r>
              <a:rPr lang="en-US" dirty="0" smtClean="0"/>
              <a:t>T</a:t>
            </a:r>
            <a:r>
              <a:rPr lang="ru-RU" dirty="0" smtClean="0"/>
              <a:t> можно здесь заменить на любой произвольный идентификатор.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dirty="0" smtClean="0"/>
              <a:t>Правила описания шаблонов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локальные классы не могут содержать шаблоны в качестве своих элементов;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шаблоны классов могут содержать статические компоненты , дружественные функции и классы;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шаблоны могут быть производными как от шаблонов так и от обычных классов, а также являться базовыми и для шаблонов и для обычных классов;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внутри шаблона нельзя определять </a:t>
            </a:r>
            <a:r>
              <a:rPr lang="en-US" dirty="0" smtClean="0"/>
              <a:t>friend-</a:t>
            </a:r>
            <a:r>
              <a:rPr lang="ru-RU" dirty="0" smtClean="0"/>
              <a:t>шаблоны.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Шаблоны классов</a:t>
            </a:r>
          </a:p>
          <a:p>
            <a:pPr>
              <a:buNone/>
            </a:pPr>
            <a:r>
              <a:rPr lang="ru-RU" dirty="0" smtClean="0"/>
              <a:t>В первом семестре мы рассмотрели шаблоны функций, с помощью которых можно отделить алгоритм от конкретных типов данных, с которыми он работает, передавая тип в качестве параметра. Шаблоны классов представляют аналогичную возможность, позволяя создавать параметризованные классы. 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/>
              <a:t>Шаблоны вложенных </a:t>
            </a:r>
            <a:r>
              <a:rPr lang="ru-RU" b="1" dirty="0" smtClean="0"/>
              <a:t>классов</a:t>
            </a:r>
          </a:p>
          <a:p>
            <a:pPr>
              <a:buNone/>
            </a:pPr>
            <a:r>
              <a:rPr lang="ru-RU" dirty="0"/>
              <a:t>Шаблоны можно определить в классах или шаблонах </a:t>
            </a:r>
            <a:r>
              <a:rPr lang="ru-RU" dirty="0" smtClean="0"/>
              <a:t>классов.</a:t>
            </a:r>
            <a:r>
              <a:rPr lang="ru-RU" dirty="0"/>
              <a:t> Шаблоны членов, которые являются классами, называются шаблонами вложенных классов. Шаблоны элементов, которые являются функциями, обсуждаются в </a:t>
            </a:r>
            <a:r>
              <a:rPr lang="ru-RU" dirty="0" smtClean="0"/>
              <a:t>шаблонах функций элементов.</a:t>
            </a:r>
          </a:p>
          <a:p>
            <a:pPr>
              <a:buNone/>
            </a:pPr>
            <a:r>
              <a:rPr lang="ru-RU" dirty="0"/>
              <a:t>В следующем примере кода демонстрируется шаблон вложенного класса внутри обычного класса.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class X</a:t>
            </a:r>
          </a:p>
          <a:p>
            <a:pPr>
              <a:buNone/>
            </a:pPr>
            <a:r>
              <a:rPr lang="ru-RU" dirty="0" smtClean="0"/>
              <a:t>{</a:t>
            </a:r>
            <a:endParaRPr lang="ru-RU" dirty="0"/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>
                <a:solidFill>
                  <a:srgbClr val="FF0000"/>
                </a:solidFill>
              </a:rPr>
              <a:t>template </a:t>
            </a:r>
            <a:r>
              <a:rPr lang="en-US" dirty="0">
                <a:solidFill>
                  <a:srgbClr val="FF0000"/>
                </a:solidFill>
              </a:rPr>
              <a:t>&lt;class T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struct</a:t>
            </a:r>
            <a:r>
              <a:rPr lang="en-US" dirty="0" smtClean="0">
                <a:solidFill>
                  <a:srgbClr val="FF0000"/>
                </a:solidFill>
              </a:rPr>
              <a:t> Y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>
                <a:solidFill>
                  <a:srgbClr val="FF0000"/>
                </a:solidFill>
              </a:rPr>
              <a:t>	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{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en-US" dirty="0" smtClean="0">
                <a:solidFill>
                  <a:srgbClr val="FF0000"/>
                </a:solidFill>
              </a:rPr>
              <a:t>   </a:t>
            </a:r>
            <a:r>
              <a:rPr lang="en-US" dirty="0">
                <a:solidFill>
                  <a:srgbClr val="FF0000"/>
                </a:solidFill>
              </a:rPr>
              <a:t>T </a:t>
            </a:r>
            <a:r>
              <a:rPr lang="en-US" dirty="0" err="1">
                <a:solidFill>
                  <a:srgbClr val="FF0000"/>
                </a:solidFill>
              </a:rPr>
              <a:t>m_t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      </a:t>
            </a:r>
            <a:r>
              <a:rPr lang="en-US" dirty="0">
                <a:solidFill>
                  <a:srgbClr val="FF0000"/>
                </a:solidFill>
              </a:rPr>
              <a:t>Y(T </a:t>
            </a:r>
            <a:r>
              <a:rPr lang="en-US" dirty="0" err="1">
                <a:solidFill>
                  <a:srgbClr val="FF0000"/>
                </a:solidFill>
              </a:rPr>
              <a:t>t</a:t>
            </a:r>
            <a:r>
              <a:rPr lang="en-US" dirty="0">
                <a:solidFill>
                  <a:srgbClr val="FF0000"/>
                </a:solidFill>
              </a:rPr>
              <a:t>): </a:t>
            </a:r>
            <a:r>
              <a:rPr lang="en-US" dirty="0" err="1">
                <a:solidFill>
                  <a:srgbClr val="FF0000"/>
                </a:solidFill>
              </a:rPr>
              <a:t>m_t</a:t>
            </a:r>
            <a:r>
              <a:rPr lang="en-US" dirty="0">
                <a:solidFill>
                  <a:srgbClr val="FF0000"/>
                </a:solidFill>
              </a:rPr>
              <a:t>(t) { }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};</a:t>
            </a:r>
            <a:endParaRPr lang="ru-RU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Y&lt;int</a:t>
            </a:r>
            <a:r>
              <a:rPr lang="en-US" dirty="0"/>
              <a:t>&gt; </a:t>
            </a:r>
            <a:r>
              <a:rPr lang="en-US" dirty="0" err="1"/>
              <a:t>yInt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en-US" dirty="0" smtClean="0"/>
              <a:t>   </a:t>
            </a:r>
            <a:r>
              <a:rPr lang="en-US" dirty="0"/>
              <a:t>Y&lt;char&gt; </a:t>
            </a:r>
            <a:r>
              <a:rPr lang="en-US" dirty="0" err="1"/>
              <a:t>yChar</a:t>
            </a:r>
            <a:r>
              <a:rPr lang="en-US" dirty="0"/>
              <a:t>;</a:t>
            </a:r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sv-SE" dirty="0" smtClean="0"/>
              <a:t>X(int i, char c) : yInt(i), yChar(c) { }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void print()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yInt.m_t</a:t>
            </a:r>
            <a:r>
              <a:rPr lang="en-US" dirty="0" smtClean="0"/>
              <a:t> &lt;&lt; " " &lt;&lt; </a:t>
            </a:r>
            <a:r>
              <a:rPr lang="en-US" dirty="0" err="1" smtClean="0"/>
              <a:t>yChar.m_t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Использование этих классов: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X </a:t>
            </a:r>
            <a:r>
              <a:rPr lang="en-US" dirty="0" err="1"/>
              <a:t>x</a:t>
            </a:r>
            <a:r>
              <a:rPr lang="en-US" dirty="0"/>
              <a:t>(1, 'a');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x.print</a:t>
            </a:r>
            <a:r>
              <a:rPr lang="en-US" dirty="0" smtClean="0"/>
              <a:t>();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Об особенностях локальных классов мы уже говорили, в частности, он не может иметь статических компонентов.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b="1" dirty="0" smtClean="0"/>
              <a:t>Шаблон в шаблоне</a:t>
            </a:r>
          </a:p>
          <a:p>
            <a:pPr>
              <a:buNone/>
            </a:pPr>
            <a:r>
              <a:rPr lang="ru-RU" dirty="0" smtClean="0"/>
              <a:t>Рассмотрим еще один пример – шаблонный класс в шаблонном классе.</a:t>
            </a:r>
          </a:p>
          <a:p>
            <a:pPr>
              <a:buNone/>
            </a:pPr>
            <a:r>
              <a:rPr lang="en-US" dirty="0"/>
              <a:t>template &lt;class T</a:t>
            </a:r>
            <a:r>
              <a:rPr lang="en-US" dirty="0" smtClean="0"/>
              <a:t>&gt;</a:t>
            </a:r>
            <a:r>
              <a:rPr lang="ru-RU" dirty="0" smtClean="0"/>
              <a:t> </a:t>
            </a:r>
            <a:r>
              <a:rPr lang="en-US" dirty="0" smtClean="0"/>
              <a:t>class </a:t>
            </a:r>
            <a:r>
              <a:rPr lang="en-US" dirty="0"/>
              <a:t>X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   </a:t>
            </a:r>
            <a:r>
              <a:rPr lang="en-US" dirty="0">
                <a:solidFill>
                  <a:srgbClr val="FF0000"/>
                </a:solidFill>
              </a:rPr>
              <a:t>template &lt;class U&gt; class Y</a:t>
            </a:r>
          </a:p>
          <a:p>
            <a:pPr>
              <a:buNone/>
            </a:pPr>
            <a:r>
              <a:rPr lang="ru-RU" dirty="0">
                <a:solidFill>
                  <a:srgbClr val="FF0000"/>
                </a:solidFill>
              </a:rPr>
              <a:t>   {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      U* u;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   public: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      Y();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      U&amp; Value();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</a:t>
            </a:r>
            <a:r>
              <a:rPr lang="en-US" dirty="0">
                <a:solidFill>
                  <a:srgbClr val="FF0000"/>
                </a:solidFill>
              </a:rPr>
              <a:t>void print();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      ~Y();</a:t>
            </a:r>
          </a:p>
          <a:p>
            <a:pPr>
              <a:buNone/>
            </a:pPr>
            <a:r>
              <a:rPr lang="ru-RU" dirty="0">
                <a:solidFill>
                  <a:srgbClr val="FF0000"/>
                </a:solidFill>
              </a:rPr>
              <a:t>   </a:t>
            </a:r>
            <a:r>
              <a:rPr lang="ru-RU" dirty="0" smtClean="0">
                <a:solidFill>
                  <a:srgbClr val="FF0000"/>
                </a:solidFill>
              </a:rPr>
              <a:t> };</a:t>
            </a:r>
            <a:endParaRPr lang="ru-RU" dirty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</a:t>
            </a:r>
            <a:r>
              <a:rPr lang="en-US" dirty="0"/>
              <a:t>Y&lt;int&gt; y;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en-US" dirty="0"/>
              <a:t>   X(T </a:t>
            </a:r>
            <a:r>
              <a:rPr lang="en-US" dirty="0" err="1"/>
              <a:t>t</a:t>
            </a:r>
            <a:r>
              <a:rPr lang="en-US" dirty="0"/>
              <a:t>) { </a:t>
            </a:r>
            <a:r>
              <a:rPr lang="en-US" dirty="0" err="1"/>
              <a:t>y.Value</a:t>
            </a:r>
            <a:r>
              <a:rPr lang="en-US" dirty="0"/>
              <a:t>() = t; }</a:t>
            </a:r>
          </a:p>
          <a:p>
            <a:pPr>
              <a:buNone/>
            </a:pPr>
            <a:r>
              <a:rPr lang="en-US" dirty="0"/>
              <a:t>   void print() { </a:t>
            </a:r>
            <a:r>
              <a:rPr lang="en-US" dirty="0" err="1"/>
              <a:t>y.print</a:t>
            </a:r>
            <a:r>
              <a:rPr lang="en-US" dirty="0"/>
              <a:t>(); 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Конструктор внутреннего шаблонного класса:</a:t>
            </a:r>
          </a:p>
          <a:p>
            <a:pPr>
              <a:buNone/>
            </a:pPr>
            <a:r>
              <a:rPr lang="en-US" dirty="0"/>
              <a:t>template &lt;class T&gt;</a:t>
            </a:r>
          </a:p>
          <a:p>
            <a:pPr>
              <a:buNone/>
            </a:pPr>
            <a:r>
              <a:rPr lang="en-US" dirty="0"/>
              <a:t>template &lt;class U&gt;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X&lt;T</a:t>
            </a:r>
            <a:r>
              <a:rPr lang="en-US" dirty="0"/>
              <a:t>&gt;::Y&lt;U&gt;::Y()</a:t>
            </a:r>
          </a:p>
          <a:p>
            <a:pPr>
              <a:buNone/>
            </a:pPr>
            <a:r>
              <a:rPr lang="ru-RU" dirty="0" smtClean="0"/>
              <a:t>	{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fr-FR" dirty="0" smtClean="0"/>
              <a:t>  </a:t>
            </a:r>
            <a:r>
              <a:rPr lang="ru-RU" dirty="0" smtClean="0"/>
              <a:t>	</a:t>
            </a:r>
            <a:r>
              <a:rPr lang="fr-FR" dirty="0" smtClean="0"/>
              <a:t>cout </a:t>
            </a:r>
            <a:r>
              <a:rPr lang="fr-FR" dirty="0"/>
              <a:t>&lt;&lt; "X&lt;T&gt;::Y&lt;U&gt;::Y()" &lt;&lt; endl;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  </a:t>
            </a:r>
            <a:r>
              <a:rPr lang="ru-RU" dirty="0" smtClean="0"/>
              <a:t>	</a:t>
            </a:r>
            <a:r>
              <a:rPr lang="en-US" dirty="0" smtClean="0"/>
              <a:t>u </a:t>
            </a:r>
            <a:r>
              <a:rPr lang="en-US" dirty="0"/>
              <a:t>= new U();</a:t>
            </a:r>
          </a:p>
          <a:p>
            <a:pPr>
              <a:buNone/>
            </a:pPr>
            <a:r>
              <a:rPr lang="ru-RU" dirty="0" smtClean="0"/>
              <a:t>	}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Составные функции внутреннего шаблона:</a:t>
            </a:r>
          </a:p>
          <a:p>
            <a:pPr>
              <a:buNone/>
            </a:pPr>
            <a:r>
              <a:rPr lang="en-US" dirty="0"/>
              <a:t>template &lt;class T&gt;</a:t>
            </a:r>
          </a:p>
          <a:p>
            <a:pPr>
              <a:buNone/>
            </a:pPr>
            <a:r>
              <a:rPr lang="en-US" dirty="0"/>
              <a:t>template &lt;class U&gt;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U</a:t>
            </a:r>
            <a:r>
              <a:rPr lang="en-US" dirty="0"/>
              <a:t>&amp; X&lt;T&gt;::Y&lt;U&gt;::Value()</a:t>
            </a:r>
          </a:p>
          <a:p>
            <a:pPr>
              <a:buNone/>
            </a:pPr>
            <a:r>
              <a:rPr lang="ru-RU" dirty="0" smtClean="0"/>
              <a:t>	{</a:t>
            </a:r>
            <a:endParaRPr lang="ru-RU" dirty="0"/>
          </a:p>
          <a:p>
            <a:pPr>
              <a:buNone/>
            </a:pPr>
            <a:r>
              <a:rPr lang="en-US" dirty="0"/>
              <a:t>   </a:t>
            </a:r>
            <a:r>
              <a:rPr lang="ru-RU" dirty="0" smtClean="0"/>
              <a:t>		</a:t>
            </a:r>
            <a:r>
              <a:rPr lang="en-US" dirty="0" smtClean="0"/>
              <a:t>return </a:t>
            </a:r>
            <a:r>
              <a:rPr lang="en-US" dirty="0"/>
              <a:t>*u;</a:t>
            </a:r>
          </a:p>
          <a:p>
            <a:pPr>
              <a:buNone/>
            </a:pPr>
            <a:r>
              <a:rPr lang="ru-RU" dirty="0" smtClean="0"/>
              <a:t>	}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template &lt;class T&gt;</a:t>
            </a:r>
          </a:p>
          <a:p>
            <a:pPr>
              <a:buNone/>
            </a:pPr>
            <a:r>
              <a:rPr lang="en-US" dirty="0"/>
              <a:t>template &lt;class U&gt;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X&lt;T</a:t>
            </a:r>
            <a:r>
              <a:rPr lang="en-US" dirty="0"/>
              <a:t>&gt;::Y&lt;U&gt;::~Y()</a:t>
            </a:r>
          </a:p>
          <a:p>
            <a:pPr>
              <a:buNone/>
            </a:pPr>
            <a:r>
              <a:rPr lang="ru-RU" dirty="0" smtClean="0"/>
              <a:t>	{</a:t>
            </a:r>
            <a:endParaRPr lang="ru-RU" dirty="0"/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	</a:t>
            </a:r>
            <a:r>
              <a:rPr lang="fr-FR" dirty="0" smtClean="0"/>
              <a:t>cout </a:t>
            </a:r>
            <a:r>
              <a:rPr lang="fr-FR" dirty="0"/>
              <a:t>&lt;&lt; "X&lt;T&gt;::Y&lt;U&gt;::~Y()" &lt;&lt; endl</a:t>
            </a:r>
            <a:r>
              <a:rPr lang="fr-FR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	</a:t>
            </a:r>
            <a:r>
              <a:rPr lang="en-US" dirty="0" smtClean="0"/>
              <a:t>delete </a:t>
            </a:r>
            <a:r>
              <a:rPr lang="en-US" dirty="0"/>
              <a:t>u;</a:t>
            </a:r>
          </a:p>
          <a:p>
            <a:pPr>
              <a:buNone/>
            </a:pPr>
            <a:r>
              <a:rPr lang="ru-RU" dirty="0" smtClean="0"/>
              <a:t>	}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Ну, и наконец, использование вложенных шаблонов:</a:t>
            </a:r>
          </a:p>
          <a:p>
            <a:pPr>
              <a:buNone/>
            </a:pPr>
            <a:r>
              <a:rPr lang="en-US" dirty="0" smtClean="0"/>
              <a:t>X&lt;int</a:t>
            </a:r>
            <a:r>
              <a:rPr lang="en-US" dirty="0"/>
              <a:t>&gt;* xi = new X&lt;int&gt;(10);</a:t>
            </a:r>
          </a:p>
          <a:p>
            <a:pPr>
              <a:buNone/>
            </a:pPr>
            <a:r>
              <a:rPr lang="en-US" dirty="0" smtClean="0"/>
              <a:t>X&lt;char</a:t>
            </a:r>
            <a:r>
              <a:rPr lang="en-US" dirty="0"/>
              <a:t>&gt;* </a:t>
            </a:r>
            <a:r>
              <a:rPr lang="en-US" dirty="0" err="1"/>
              <a:t>xc</a:t>
            </a:r>
            <a:r>
              <a:rPr lang="en-US" dirty="0"/>
              <a:t> = new X&lt;char&gt;('c');</a:t>
            </a:r>
          </a:p>
          <a:p>
            <a:pPr>
              <a:buNone/>
            </a:pPr>
            <a:r>
              <a:rPr lang="en-US" dirty="0" smtClean="0"/>
              <a:t>xi-</a:t>
            </a:r>
            <a:r>
              <a:rPr lang="en-US" dirty="0"/>
              <a:t>&gt;print();</a:t>
            </a:r>
          </a:p>
          <a:p>
            <a:pPr>
              <a:buNone/>
            </a:pPr>
            <a:r>
              <a:rPr lang="en-US" dirty="0" err="1" smtClean="0"/>
              <a:t>xc</a:t>
            </a:r>
            <a:r>
              <a:rPr lang="en-US" dirty="0" smtClean="0"/>
              <a:t>-</a:t>
            </a:r>
            <a:r>
              <a:rPr lang="en-US" dirty="0"/>
              <a:t>&gt;print();</a:t>
            </a:r>
          </a:p>
          <a:p>
            <a:pPr>
              <a:buNone/>
            </a:pPr>
            <a:r>
              <a:rPr lang="en-US" dirty="0" smtClean="0"/>
              <a:t>delete </a:t>
            </a:r>
            <a:r>
              <a:rPr lang="en-US" dirty="0"/>
              <a:t>xi;</a:t>
            </a:r>
          </a:p>
          <a:p>
            <a:pPr>
              <a:buNone/>
            </a:pPr>
            <a:r>
              <a:rPr lang="en-US" dirty="0" smtClean="0"/>
              <a:t>delete </a:t>
            </a:r>
            <a:r>
              <a:rPr lang="en-US" dirty="0" err="1"/>
              <a:t>xc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Ответы посмотрите и оцените самостоятельно.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Параметризованный класс создает семейство родственных классов, которые можно применить к любому типу данных, передаваемому в качестве параметра. Наибольшее распространение шаблоны находят при создании </a:t>
            </a:r>
            <a:r>
              <a:rPr lang="ru-RU" i="1" dirty="0" smtClean="0"/>
              <a:t>контейнерных классов. </a:t>
            </a:r>
            <a:r>
              <a:rPr lang="ru-RU" dirty="0" smtClean="0"/>
              <a:t>Контейнерным классом (или просто, контейнером) называется класс, который предназначен для хранения каким-либо образом организованных данных и работы с ними.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/>
              <a:t>Друзья в шаблоне</a:t>
            </a:r>
          </a:p>
          <a:p>
            <a:pPr>
              <a:buNone/>
            </a:pPr>
            <a:r>
              <a:rPr lang="ru-RU" dirty="0"/>
              <a:t>Шаблоны классов могут </a:t>
            </a:r>
            <a:r>
              <a:rPr lang="ru-RU" dirty="0" smtClean="0"/>
              <a:t>иметь</a:t>
            </a:r>
            <a:r>
              <a:rPr lang="ru-RU" dirty="0"/>
              <a:t> </a:t>
            </a:r>
            <a:r>
              <a:rPr lang="ru-RU" dirty="0" smtClean="0"/>
              <a:t>друзей.</a:t>
            </a:r>
            <a:r>
              <a:rPr lang="ru-RU" dirty="0"/>
              <a:t> Дружественными объектами класса-шаблона могут быть классы или шаблоны классов, функции или шаблоны функций. Ими также могут быть специализации (кроме частичных) шаблонов классов или шаблонов функций.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Рассмотрим пример дружественной функции в шаблонном классе:</a:t>
            </a:r>
          </a:p>
          <a:p>
            <a:pPr>
              <a:buNone/>
            </a:pPr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T&gt; class Test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 </a:t>
            </a:r>
            <a:r>
              <a:rPr lang="en-US" dirty="0"/>
              <a:t>test;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Test(T </a:t>
            </a:r>
            <a:r>
              <a:rPr lang="en-US" dirty="0" err="1"/>
              <a:t>t</a:t>
            </a:r>
            <a:r>
              <a:rPr lang="en-US" dirty="0"/>
              <a:t>): test(t){};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template&lt;</a:t>
            </a:r>
            <a:r>
              <a:rPr lang="en-US" dirty="0" err="1" smtClean="0">
                <a:solidFill>
                  <a:srgbClr val="FF0000"/>
                </a:solidFill>
              </a:rPr>
              <a:t>typename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friend </a:t>
            </a:r>
            <a:r>
              <a:rPr lang="en-US" dirty="0">
                <a:solidFill>
                  <a:srgbClr val="FF0000"/>
                </a:solidFill>
              </a:rPr>
              <a:t>void Out(Test&lt;T</a:t>
            </a:r>
            <a:r>
              <a:rPr lang="en-US" dirty="0" smtClean="0">
                <a:solidFill>
                  <a:srgbClr val="FF0000"/>
                </a:solidFill>
              </a:rPr>
              <a:t>&gt;&amp;);</a:t>
            </a:r>
            <a:endParaRPr lang="en-US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Объявление дружественной функции:</a:t>
            </a:r>
          </a:p>
          <a:p>
            <a:pPr>
              <a:buNone/>
            </a:pPr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T&gt; void Out(Test&lt;T&gt; &amp;t)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/>
              <a:t>t.test</a:t>
            </a:r>
            <a:r>
              <a:rPr lang="en-US" dirty="0"/>
              <a:t> &lt;&lt; </a:t>
            </a:r>
            <a:r>
              <a:rPr lang="en-US" dirty="0" err="1"/>
              <a:t>endl</a:t>
            </a:r>
            <a:r>
              <a:rPr lang="en-US" dirty="0"/>
              <a:t>;;</a:t>
            </a:r>
          </a:p>
          <a:p>
            <a:pPr>
              <a:buNone/>
            </a:pPr>
            <a:r>
              <a:rPr lang="ru-RU" dirty="0" smtClean="0"/>
              <a:t>}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Использование дружественной функции шаблонного класса не отличается от обычного класса: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Out(</a:t>
            </a:r>
            <a:r>
              <a:rPr lang="en-US" dirty="0" err="1" smtClean="0"/>
              <a:t>tst</a:t>
            </a:r>
            <a:r>
              <a:rPr lang="en-US" dirty="0" smtClean="0"/>
              <a:t>);</a:t>
            </a:r>
            <a:r>
              <a:rPr lang="ru-RU" dirty="0" smtClean="0"/>
              <a:t>.</a:t>
            </a:r>
            <a:endParaRPr lang="en-US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Определение дружественной функции (операции) вывода в стандартный поток несколько отличается от приведенного выше примера:</a:t>
            </a:r>
          </a:p>
          <a:p>
            <a:pPr>
              <a:buNone/>
            </a:pPr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T&gt; class Test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 </a:t>
            </a:r>
            <a:r>
              <a:rPr lang="en-US" dirty="0"/>
              <a:t>test;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Test(T </a:t>
            </a:r>
            <a:r>
              <a:rPr lang="en-US" dirty="0" err="1"/>
              <a:t>t</a:t>
            </a:r>
            <a:r>
              <a:rPr lang="en-US" dirty="0"/>
              <a:t>): test(t){};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sz="2600" dirty="0" smtClean="0"/>
              <a:t>friend </a:t>
            </a:r>
            <a:r>
              <a:rPr lang="en-US" sz="2600" dirty="0" err="1"/>
              <a:t>ostream</a:t>
            </a:r>
            <a:r>
              <a:rPr lang="en-US" sz="2600" dirty="0"/>
              <a:t> &amp;operator &lt;&lt; </a:t>
            </a:r>
            <a:r>
              <a:rPr lang="en-US" sz="2600" dirty="0">
                <a:solidFill>
                  <a:srgbClr val="FF0000"/>
                </a:solidFill>
              </a:rPr>
              <a:t>&lt;T</a:t>
            </a:r>
            <a:r>
              <a:rPr lang="en-US" sz="2600" dirty="0" smtClean="0">
                <a:solidFill>
                  <a:srgbClr val="FF0000"/>
                </a:solidFill>
              </a:rPr>
              <a:t>&gt;</a:t>
            </a:r>
            <a:r>
              <a:rPr lang="ru-RU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smtClean="0"/>
              <a:t>(</a:t>
            </a:r>
            <a:r>
              <a:rPr lang="en-US" sz="2600" dirty="0" err="1"/>
              <a:t>ostream</a:t>
            </a:r>
            <a:r>
              <a:rPr lang="en-US" sz="2600" dirty="0"/>
              <a:t> &amp;, const Test&lt;T&gt; &amp;);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r>
              <a:rPr lang="ru-RU" dirty="0" smtClean="0"/>
              <a:t>Наличие спецификатора шаблона </a:t>
            </a:r>
            <a:r>
              <a:rPr lang="en-US" dirty="0" smtClean="0">
                <a:solidFill>
                  <a:srgbClr val="FF0000"/>
                </a:solidFill>
              </a:rPr>
              <a:t>&lt;T&gt;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необходимо при перегрузке операции вывода в поток.</a:t>
            </a:r>
            <a:endParaRPr lang="en-US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Определение операции вывода в поток:</a:t>
            </a:r>
          </a:p>
          <a:p>
            <a:pPr>
              <a:buNone/>
            </a:pPr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T&gt; </a:t>
            </a:r>
            <a:r>
              <a:rPr lang="en-US" dirty="0" err="1"/>
              <a:t>ostream</a:t>
            </a:r>
            <a:r>
              <a:rPr lang="en-US" dirty="0"/>
              <a:t> &amp;</a:t>
            </a:r>
            <a:r>
              <a:rPr lang="en-US" dirty="0" smtClean="0"/>
              <a:t>operator</a:t>
            </a:r>
            <a:r>
              <a:rPr lang="ru-RU" dirty="0" smtClean="0"/>
              <a:t> </a:t>
            </a:r>
            <a:r>
              <a:rPr lang="en-US" dirty="0" smtClean="0"/>
              <a:t>&lt;&lt;</a:t>
            </a:r>
            <a:r>
              <a:rPr lang="ru-RU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ostream</a:t>
            </a:r>
            <a:r>
              <a:rPr lang="en-US" dirty="0"/>
              <a:t> &amp;out, const Test&lt;T&gt; &amp;t)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out </a:t>
            </a:r>
            <a:r>
              <a:rPr lang="en-US" dirty="0"/>
              <a:t>&lt;&lt; </a:t>
            </a:r>
            <a:r>
              <a:rPr lang="en-US" dirty="0" err="1"/>
              <a:t>t.test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out;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Заметьте, что определение также является шаблонной функцией, причем прототип операции в теле шаблона имеет специализацию шаблона.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/>
              <a:t>Повторное использование параметров шаблона</a:t>
            </a:r>
          </a:p>
          <a:p>
            <a:pPr>
              <a:buNone/>
            </a:pPr>
            <a:r>
              <a:rPr lang="ru-RU" dirty="0"/>
              <a:t>Параметры шаблона могут повторно использования в списке параметров шаблона. Например, приведенный ниже код допустим:</a:t>
            </a:r>
            <a:endParaRPr lang="ru-RU" dirty="0" smtClean="0"/>
          </a:p>
          <a:p>
            <a:pPr>
              <a:buNone/>
            </a:pPr>
            <a:r>
              <a:rPr lang="en-US" dirty="0"/>
              <a:t>class Y { };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template&lt;class </a:t>
            </a:r>
            <a:r>
              <a:rPr lang="en-US" dirty="0"/>
              <a:t>T, T* </a:t>
            </a:r>
            <a:r>
              <a:rPr lang="en-US" dirty="0" err="1"/>
              <a:t>pT</a:t>
            </a:r>
            <a:r>
              <a:rPr lang="en-US" dirty="0"/>
              <a:t>&gt; class X1 { </a:t>
            </a:r>
            <a:r>
              <a:rPr lang="en-US" dirty="0" smtClean="0"/>
              <a:t>};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template&lt;class </a:t>
            </a:r>
            <a:r>
              <a:rPr lang="en-US" dirty="0"/>
              <a:t>T1, class T2 = T1&gt; class X2 { };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Использование: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Y </a:t>
            </a:r>
            <a:r>
              <a:rPr lang="en-US" dirty="0" err="1"/>
              <a:t>aY</a:t>
            </a:r>
            <a:r>
              <a:rPr lang="en-US" dirty="0" smtClean="0"/>
              <a:t>;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X1&lt;Y</a:t>
            </a:r>
            <a:r>
              <a:rPr lang="en-US" dirty="0"/>
              <a:t>, &amp;</a:t>
            </a:r>
            <a:r>
              <a:rPr lang="en-US" dirty="0" err="1"/>
              <a:t>aY</a:t>
            </a:r>
            <a:r>
              <a:rPr lang="en-US" dirty="0"/>
              <a:t>&gt; x1;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smtClean="0"/>
              <a:t>X2&lt;int</a:t>
            </a:r>
            <a:r>
              <a:rPr lang="en-US" dirty="0"/>
              <a:t>&gt; x2;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Шаблоны класса с несколькими типами</a:t>
            </a:r>
          </a:p>
          <a:p>
            <a:pPr>
              <a:buNone/>
            </a:pPr>
            <a:r>
              <a:rPr lang="ru-RU" dirty="0" smtClean="0"/>
              <a:t>При определении обычных классов мы часто определяли несколько полей различных типов. А можно ли в шаблонном классе предусмотреть поля, относящиеся к различному типу? Можно и для этого в списке шаблона необходимо указать несколько типов через запятую.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en-US" dirty="0" smtClean="0"/>
              <a:t>template&lt; class Type1, class Type2 &gt;</a:t>
            </a:r>
            <a:r>
              <a:rPr lang="ru-RU" dirty="0" smtClean="0"/>
              <a:t> </a:t>
            </a:r>
            <a:r>
              <a:rPr lang="en-US" dirty="0" err="1" smtClean="0"/>
              <a:t>struct</a:t>
            </a:r>
            <a:r>
              <a:rPr lang="en-US" dirty="0" smtClean="0"/>
              <a:t> Pair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{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Type1 first;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Type2 second;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};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Теперь можно использовать шаблон класса </a:t>
            </a:r>
            <a:r>
              <a:rPr lang="ru-RU" dirty="0" err="1" smtClean="0"/>
              <a:t>Pair</a:t>
            </a:r>
            <a:r>
              <a:rPr lang="ru-RU" dirty="0" smtClean="0"/>
              <a:t>, чтобы получить любой тип, в котором есть 2 поля. Например,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Pair&lt; int, double &gt; pair;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pair.first</a:t>
            </a:r>
            <a:r>
              <a:rPr lang="en-US" dirty="0" smtClean="0"/>
              <a:t> = 90;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pair.second</a:t>
            </a:r>
            <a:r>
              <a:rPr lang="en-US" dirty="0" smtClean="0"/>
              <a:t> = 9.4868329;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Понятно, что это только поля и никаких действий над ними в шаблоне не определено.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Стандартная библиотека С++ содержит множество контейнерных классов для организации структур различного вида.</a:t>
            </a:r>
          </a:p>
          <a:p>
            <a:pPr>
              <a:buNone/>
            </a:pPr>
            <a:r>
              <a:rPr lang="ru-RU" dirty="0" smtClean="0"/>
              <a:t>Преимущество контейнеров состоит в том, что как только алгоритм работы с данными определен и отлажен, он может применяться к любым типам данных без переписывания кода.</a:t>
            </a: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Добавим в шаблон конструктор по умолчанию, инициирующий оба поля: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Pair() : first(Type1()), second(Type2()) {}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И параметризированный конструктор: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fr-FR" dirty="0" smtClean="0"/>
              <a:t>Pair(const Type1&amp; t1, const Type2&amp; t2) : first(t1), second(t2) {}</a:t>
            </a:r>
            <a:r>
              <a:rPr lang="ru-RU" dirty="0" smtClean="0"/>
              <a:t>;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Далее copy-конструктор, который делает копию объекта </a:t>
            </a:r>
            <a:r>
              <a:rPr lang="ru-RU" dirty="0" err="1" smtClean="0"/>
              <a:t>Pair</a:t>
            </a:r>
            <a:r>
              <a:rPr lang="ru-RU" dirty="0" smtClean="0"/>
              <a:t> из другого объекта </a:t>
            </a:r>
            <a:r>
              <a:rPr lang="ru-RU" dirty="0" err="1" smtClean="0"/>
              <a:t>Pair</a:t>
            </a:r>
            <a:r>
              <a:rPr lang="ru-RU" dirty="0" smtClean="0"/>
              <a:t> точно такого же типа: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Pair(const Pair&lt; Type1, Type2 &gt;&amp; </a:t>
            </a:r>
            <a:r>
              <a:rPr lang="en-US" dirty="0" err="1" smtClean="0"/>
              <a:t>OtherPair</a:t>
            </a:r>
            <a:r>
              <a:rPr lang="en-US" dirty="0" smtClean="0"/>
              <a:t>) : first(</a:t>
            </a:r>
            <a:r>
              <a:rPr lang="en-US" dirty="0" err="1" smtClean="0"/>
              <a:t>OtherPair.first</a:t>
            </a:r>
            <a:r>
              <a:rPr lang="en-US" dirty="0" smtClean="0"/>
              <a:t>), second(</a:t>
            </a:r>
            <a:r>
              <a:rPr lang="en-US" dirty="0" err="1" smtClean="0"/>
              <a:t>OtherPair.second</a:t>
            </a:r>
            <a:r>
              <a:rPr lang="en-US" dirty="0" smtClean="0"/>
              <a:t>) {}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Обратите внимание на то, что нужно обязательно указывать аргументы типа в шаблоне </a:t>
            </a:r>
            <a:r>
              <a:rPr lang="ru-RU" dirty="0" err="1" smtClean="0"/>
              <a:t>Pair</a:t>
            </a:r>
            <a:r>
              <a:rPr lang="ru-RU" dirty="0" smtClean="0"/>
              <a:t>&lt; &gt; для аргумента в этом copy-конструкторе. 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Вот примеры использования параметризированного конструктора и copy-конструктора: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fr-FR" dirty="0" smtClean="0"/>
              <a:t>Pair&lt; int, double &gt; point1(12,40.3);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fr-FR" dirty="0" smtClean="0"/>
              <a:t>Pair&lt; int, double &gt; point2(point1);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Операция сравнения для данного шаблона:</a:t>
            </a:r>
          </a:p>
          <a:p>
            <a:pPr>
              <a:buNone/>
            </a:pPr>
            <a:r>
              <a:rPr lang="ru-RU" b="1" dirty="0" smtClean="0"/>
              <a:t>	</a:t>
            </a:r>
            <a:r>
              <a:rPr lang="en-US" dirty="0" smtClean="0"/>
              <a:t>bool operator == (const Pair&lt; Type1, Type2 &gt;&amp; Other) const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{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return </a:t>
            </a:r>
            <a:r>
              <a:rPr lang="ru-RU" dirty="0" smtClean="0"/>
              <a:t>(</a:t>
            </a:r>
            <a:r>
              <a:rPr lang="en-US" dirty="0" smtClean="0"/>
              <a:t>first == </a:t>
            </a:r>
            <a:r>
              <a:rPr lang="en-US" dirty="0" err="1" smtClean="0"/>
              <a:t>Other.first</a:t>
            </a:r>
            <a:r>
              <a:rPr lang="en-US" dirty="0" smtClean="0"/>
              <a:t> &amp;&amp; second == </a:t>
            </a:r>
            <a:r>
              <a:rPr lang="ru-RU" dirty="0" smtClean="0"/>
              <a:t>	</a:t>
            </a:r>
            <a:r>
              <a:rPr lang="en-US" dirty="0" err="1" smtClean="0"/>
              <a:t>Other.second</a:t>
            </a:r>
            <a:r>
              <a:rPr lang="ru-RU" dirty="0" smtClean="0"/>
              <a:t>)</a:t>
            </a:r>
            <a:r>
              <a:rPr lang="en-US" dirty="0" smtClean="0"/>
              <a:t>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Аналогично  может быть определен шаблон класса, который позволяет описать три (или большее количество) полей данных. Пожалуйста, попробуйте самостоятельно реализовать подобный класс.</a:t>
            </a: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/>
              <a:t>*</a:t>
            </a:r>
            <a:r>
              <a:rPr lang="ru-RU" b="1" dirty="0" smtClean="0"/>
              <a:t>Аргументы шаблона без типа</a:t>
            </a:r>
          </a:p>
          <a:p>
            <a:pPr>
              <a:buNone/>
            </a:pPr>
            <a:r>
              <a:rPr lang="ru-RU" dirty="0" smtClean="0"/>
              <a:t>В предыдущем примере мы увидели что шаблоны класса может получать аргументы нескольких типов. Однако шаблоны класса позволяют также иметь несколько аргументов шаблона без типа (</a:t>
            </a:r>
            <a:r>
              <a:rPr lang="ru-RU" dirty="0" err="1" smtClean="0"/>
              <a:t>non-type</a:t>
            </a:r>
            <a:r>
              <a:rPr lang="ru-RU" dirty="0" smtClean="0"/>
              <a:t> </a:t>
            </a:r>
            <a:r>
              <a:rPr lang="ru-RU" dirty="0" err="1" smtClean="0"/>
              <a:t>template</a:t>
            </a:r>
            <a:r>
              <a:rPr lang="ru-RU" dirty="0" smtClean="0"/>
              <a:t> </a:t>
            </a:r>
            <a:r>
              <a:rPr lang="ru-RU" dirty="0" err="1" smtClean="0"/>
              <a:t>arguments</a:t>
            </a:r>
            <a:r>
              <a:rPr lang="ru-RU" dirty="0" smtClean="0"/>
              <a:t>). </a:t>
            </a:r>
            <a:endParaRPr lang="ru-RU" b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Да, шаблон класса может получать целое число (</a:t>
            </a:r>
            <a:r>
              <a:rPr lang="ru-RU" dirty="0" err="1" smtClean="0"/>
              <a:t>integer</a:t>
            </a:r>
            <a:r>
              <a:rPr lang="ru-RU" dirty="0" smtClean="0"/>
              <a:t>) как аргумент шаблона. Первый пример:</a:t>
            </a:r>
          </a:p>
          <a:p>
            <a:pPr>
              <a:buNone/>
            </a:pPr>
            <a:r>
              <a:rPr lang="en-US" dirty="0" smtClean="0"/>
              <a:t>template&lt; class T, int SIZE &gt; class Array{};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этой декларации класса шаблона int SIZE является </a:t>
            </a:r>
            <a:r>
              <a:rPr lang="ru-RU" dirty="0" err="1" smtClean="0"/>
              <a:t>non-type</a:t>
            </a:r>
            <a:r>
              <a:rPr lang="ru-RU" dirty="0" smtClean="0"/>
              <a:t> аргументом, который представляет целое число.</a:t>
            </a:r>
          </a:p>
          <a:p>
            <a:pPr>
              <a:buNone/>
            </a:pPr>
            <a:r>
              <a:rPr lang="ru-RU" dirty="0" smtClean="0"/>
              <a:t>	• только целочисленные типы данных могут быть </a:t>
            </a:r>
            <a:r>
              <a:rPr lang="ru-RU" dirty="0" err="1" smtClean="0"/>
              <a:t>non-type</a:t>
            </a:r>
            <a:r>
              <a:rPr lang="ru-RU" dirty="0" smtClean="0"/>
              <a:t> </a:t>
            </a:r>
            <a:r>
              <a:rPr lang="ru-RU" dirty="0" err="1" smtClean="0"/>
              <a:t>integer</a:t>
            </a:r>
            <a:r>
              <a:rPr lang="ru-RU" dirty="0" smtClean="0"/>
              <a:t> аргументом, и это включает int, </a:t>
            </a:r>
            <a:r>
              <a:rPr lang="ru-RU" dirty="0" err="1" smtClean="0"/>
              <a:t>char</a:t>
            </a:r>
            <a:r>
              <a:rPr lang="ru-RU" dirty="0" smtClean="0"/>
              <a:t>, </a:t>
            </a:r>
            <a:r>
              <a:rPr lang="ru-RU" dirty="0" err="1" smtClean="0"/>
              <a:t>long</a:t>
            </a:r>
            <a:r>
              <a:rPr lang="ru-RU" dirty="0" smtClean="0"/>
              <a:t>, </a:t>
            </a:r>
            <a:r>
              <a:rPr lang="ru-RU" dirty="0" err="1" smtClean="0"/>
              <a:t>long</a:t>
            </a:r>
            <a:r>
              <a:rPr lang="ru-RU" dirty="0" smtClean="0"/>
              <a:t> </a:t>
            </a:r>
            <a:r>
              <a:rPr lang="ru-RU" dirty="0" err="1" smtClean="0"/>
              <a:t>long</a:t>
            </a:r>
            <a:r>
              <a:rPr lang="ru-RU" dirty="0" smtClean="0"/>
              <a:t>, их варианты </a:t>
            </a:r>
            <a:r>
              <a:rPr lang="ru-RU" dirty="0" err="1" smtClean="0"/>
              <a:t>unsigned</a:t>
            </a:r>
            <a:r>
              <a:rPr lang="ru-RU" dirty="0" smtClean="0"/>
              <a:t> и перечисления (</a:t>
            </a:r>
            <a:r>
              <a:rPr lang="ru-RU" dirty="0" err="1" smtClean="0"/>
              <a:t>enum</a:t>
            </a:r>
            <a:r>
              <a:rPr lang="ru-RU" dirty="0" smtClean="0"/>
              <a:t>). Такие типы, как </a:t>
            </a:r>
            <a:r>
              <a:rPr lang="ru-RU" dirty="0" err="1" smtClean="0"/>
              <a:t>float</a:t>
            </a:r>
            <a:r>
              <a:rPr lang="ru-RU" dirty="0" smtClean="0"/>
              <a:t> и </a:t>
            </a:r>
            <a:r>
              <a:rPr lang="ru-RU" dirty="0" err="1" smtClean="0"/>
              <a:t>double</a:t>
            </a:r>
            <a:r>
              <a:rPr lang="ru-RU" dirty="0" smtClean="0"/>
              <a:t>, недопустимы;</a:t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	• при инициации могут быть переданы только целые константы, заданные во время компиляции. Это означает 100, 100+99, 1 &lt;&lt; 3 и т. д. допустимы, поскольку их выражение вычисляется во время компиляции. Аргументы, которые вовлекают вызовы функции, наподобие </a:t>
            </a:r>
            <a:r>
              <a:rPr lang="ru-RU" dirty="0" err="1" smtClean="0"/>
              <a:t>abs</a:t>
            </a:r>
            <a:r>
              <a:rPr lang="ru-RU" dirty="0" smtClean="0"/>
              <a:t>(-120), недопустимы. В качестве аргумента шаблона типы </a:t>
            </a:r>
            <a:r>
              <a:rPr lang="ru-RU" dirty="0" err="1" smtClean="0"/>
              <a:t>float</a:t>
            </a:r>
            <a:r>
              <a:rPr lang="ru-RU" dirty="0" smtClean="0"/>
              <a:t> / </a:t>
            </a:r>
            <a:r>
              <a:rPr lang="ru-RU" dirty="0" err="1" smtClean="0"/>
              <a:t>double</a:t>
            </a:r>
            <a:r>
              <a:rPr lang="ru-RU" dirty="0" smtClean="0"/>
              <a:t> могут быть допустимы, если они могут быть преобразованы в целочисленный тип.</a:t>
            </a: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Объявление объекта рассмотренного класса: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Array&lt;int,20&gt; </a:t>
            </a:r>
            <a:r>
              <a:rPr lang="en-US" dirty="0" err="1" smtClean="0"/>
              <a:t>arr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Аргумент без типа можно задать по умолчанию, например,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template&lt; class T, int SIZE=10 &gt;class Array{};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Тогда объявление объекта несколько упростится: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Array&lt;int&gt; </a:t>
            </a:r>
            <a:r>
              <a:rPr lang="en-US" dirty="0" err="1" smtClean="0"/>
              <a:t>arr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Какова цель аргумента </a:t>
            </a:r>
            <a:r>
              <a:rPr lang="en-US" dirty="0" smtClean="0"/>
              <a:t>SIZE?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Дело в том, что в шаблоне класса  можно использовать этот </a:t>
            </a:r>
            <a:r>
              <a:rPr lang="ru-RU" dirty="0" err="1" smtClean="0"/>
              <a:t>non-type</a:t>
            </a:r>
            <a:r>
              <a:rPr lang="ru-RU" dirty="0" smtClean="0"/>
              <a:t> </a:t>
            </a:r>
            <a:r>
              <a:rPr lang="ru-RU" dirty="0" err="1" smtClean="0"/>
              <a:t>integer</a:t>
            </a:r>
            <a:r>
              <a:rPr lang="ru-RU" dirty="0" smtClean="0"/>
              <a:t> аргумент везде, где возможно  использовать целое число. Это включает:</a:t>
            </a:r>
          </a:p>
          <a:p>
            <a:pPr>
              <a:buNone/>
            </a:pPr>
            <a:r>
              <a:rPr lang="ru-RU" dirty="0" smtClean="0"/>
              <a:t> Цель 1: присвоение статической переменной (поля данных) класса.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Синтаксис описания шаблонов класса</a:t>
            </a:r>
          </a:p>
          <a:p>
            <a:pPr>
              <a:buNone/>
            </a:pPr>
            <a:r>
              <a:rPr lang="ru-RU" dirty="0" smtClean="0"/>
              <a:t>Общий формат описания шаблона класса следующий: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template&lt;</a:t>
            </a:r>
            <a:r>
              <a:rPr lang="ru-RU" dirty="0" err="1" smtClean="0">
                <a:solidFill>
                  <a:srgbClr val="FF0000"/>
                </a:solidFill>
              </a:rPr>
              <a:t>список_параметров_шаблона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/>
              <a:t>c</a:t>
            </a:r>
            <a:r>
              <a:rPr lang="en-US" dirty="0" smtClean="0"/>
              <a:t>lass </a:t>
            </a:r>
            <a:r>
              <a:rPr lang="ru-RU" dirty="0" smtClean="0"/>
              <a:t>Имя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// </a:t>
            </a:r>
            <a:r>
              <a:rPr lang="ru-RU" dirty="0" smtClean="0"/>
              <a:t>тело шаблонного класса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}</a:t>
            </a:r>
            <a:r>
              <a:rPr lang="ru-RU" dirty="0"/>
              <a:t>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template&lt; class T, int SIZE &gt;class Array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{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static const int Elements_2x = SIZE * 2;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};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Поскольку можно инициализировать статическую целую константу внутри декларации класса, можно использовать </a:t>
            </a:r>
            <a:r>
              <a:rPr lang="ru-RU" dirty="0" err="1" smtClean="0"/>
              <a:t>non-type</a:t>
            </a:r>
            <a:r>
              <a:rPr lang="ru-RU" dirty="0" smtClean="0"/>
              <a:t> </a:t>
            </a:r>
            <a:r>
              <a:rPr lang="ru-RU" dirty="0" err="1" smtClean="0"/>
              <a:t>integer</a:t>
            </a:r>
            <a:r>
              <a:rPr lang="ru-RU" dirty="0" smtClean="0"/>
              <a:t> аргумент.</a:t>
            </a: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Цель 2: для указания значения по умолчанию для метода.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 err="1" smtClean="0"/>
              <a:t>Array_New</a:t>
            </a:r>
            <a:r>
              <a:rPr lang="en-US" dirty="0" smtClean="0"/>
              <a:t>(int </a:t>
            </a:r>
            <a:r>
              <a:rPr lang="en-US" dirty="0" err="1" smtClean="0"/>
              <a:t>arg</a:t>
            </a:r>
            <a:r>
              <a:rPr lang="en-US" dirty="0" smtClean="0"/>
              <a:t> = SIZE);</a:t>
            </a:r>
          </a:p>
          <a:p>
            <a:pPr>
              <a:buNone/>
            </a:pPr>
            <a:r>
              <a:rPr lang="ru-RU" dirty="0" smtClean="0"/>
              <a:t>Цель 3: чтобы задать размер массива.</a:t>
            </a:r>
          </a:p>
          <a:p>
            <a:pPr>
              <a:buNone/>
            </a:pPr>
            <a:r>
              <a:rPr lang="ru-RU" dirty="0" smtClean="0"/>
              <a:t>Это важный момент, и </a:t>
            </a:r>
            <a:r>
              <a:rPr lang="ru-RU" dirty="0" err="1" smtClean="0"/>
              <a:t>non-type</a:t>
            </a:r>
            <a:r>
              <a:rPr lang="ru-RU" dirty="0" smtClean="0"/>
              <a:t> </a:t>
            </a:r>
            <a:r>
              <a:rPr lang="ru-RU" dirty="0" err="1" smtClean="0"/>
              <a:t>integer</a:t>
            </a:r>
            <a:r>
              <a:rPr lang="ru-RU" dirty="0" smtClean="0"/>
              <a:t> аргумент часто используется для этого. Давайте реализуем шаблон класса </a:t>
            </a:r>
            <a:r>
              <a:rPr lang="ru-RU" dirty="0" err="1" smtClean="0"/>
              <a:t>class</a:t>
            </a:r>
            <a:r>
              <a:rPr lang="ru-RU" dirty="0" smtClean="0"/>
              <a:t> </a:t>
            </a:r>
            <a:r>
              <a:rPr lang="ru-RU" dirty="0" err="1" smtClean="0"/>
              <a:t>template</a:t>
            </a:r>
            <a:r>
              <a:rPr lang="ru-RU" dirty="0" smtClean="0"/>
              <a:t> </a:t>
            </a:r>
            <a:r>
              <a:rPr lang="ru-RU" dirty="0" err="1" smtClean="0"/>
              <a:t>Array</a:t>
            </a:r>
            <a:r>
              <a:rPr lang="ru-RU" dirty="0" smtClean="0"/>
              <a:t>, использующий аргумент SIZE.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template&lt; class T, int SIZE=10 &gt;class Array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private:</a:t>
            </a:r>
          </a:p>
          <a:p>
            <a:pPr>
              <a:buNone/>
            </a:pPr>
            <a:r>
              <a:rPr lang="en-US" dirty="0" smtClean="0"/>
              <a:t>    T </a:t>
            </a:r>
            <a:r>
              <a:rPr lang="en-US" dirty="0" err="1" smtClean="0"/>
              <a:t>TheArray</a:t>
            </a:r>
            <a:r>
              <a:rPr lang="en-US" dirty="0" smtClean="0"/>
              <a:t>[SIZE];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Initialize()</a:t>
            </a:r>
          </a:p>
          <a:p>
            <a:pPr>
              <a:buNone/>
            </a:pPr>
            <a:r>
              <a:rPr lang="ru-RU" dirty="0" smtClean="0"/>
              <a:t>	{ 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for(int </a:t>
            </a:r>
            <a:r>
              <a:rPr lang="en-US" dirty="0" err="1" smtClean="0"/>
              <a:t>nIndex</a:t>
            </a:r>
            <a:r>
              <a:rPr lang="en-US" dirty="0" smtClean="0"/>
              <a:t> = 0; </a:t>
            </a:r>
            <a:r>
              <a:rPr lang="en-US" dirty="0" err="1" smtClean="0"/>
              <a:t>nIndex</a:t>
            </a:r>
            <a:r>
              <a:rPr lang="en-US" dirty="0" smtClean="0"/>
              <a:t> &lt; SIZE; ++</a:t>
            </a:r>
            <a:r>
              <a:rPr lang="en-US" dirty="0" err="1" smtClean="0"/>
              <a:t>nIndex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TheArray</a:t>
            </a:r>
            <a:r>
              <a:rPr lang="en-US" dirty="0" smtClean="0"/>
              <a:t>[</a:t>
            </a:r>
            <a:r>
              <a:rPr lang="en-US" dirty="0" err="1" smtClean="0"/>
              <a:t>nIndex</a:t>
            </a:r>
            <a:r>
              <a:rPr lang="en-US" dirty="0" smtClean="0"/>
              <a:t>] = T();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Очень хорошо снабдить этот класс операцией индексации:</a:t>
            </a:r>
          </a:p>
          <a:p>
            <a:pPr>
              <a:buNone/>
            </a:pPr>
            <a:r>
              <a:rPr lang="en-US" dirty="0" smtClean="0"/>
              <a:t>T&amp; operator[](int </a:t>
            </a:r>
            <a:r>
              <a:rPr lang="en-US" dirty="0" err="1" smtClean="0"/>
              <a:t>nIndex</a:t>
            </a:r>
            <a:r>
              <a:rPr lang="en-US" dirty="0" smtClean="0"/>
              <a:t>)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{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if (</a:t>
            </a:r>
            <a:r>
              <a:rPr lang="en-US" dirty="0" err="1" smtClean="0"/>
              <a:t>nIndex</a:t>
            </a:r>
            <a:r>
              <a:rPr lang="en-US" dirty="0" smtClean="0"/>
              <a:t> &gt; 0 &amp;&amp; </a:t>
            </a:r>
            <a:r>
              <a:rPr lang="en-US" dirty="0" err="1" smtClean="0"/>
              <a:t>nIndex</a:t>
            </a:r>
            <a:r>
              <a:rPr lang="en-US" dirty="0" smtClean="0"/>
              <a:t> &lt; SIZE)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{ return </a:t>
            </a:r>
            <a:r>
              <a:rPr lang="en-US" dirty="0" err="1" smtClean="0"/>
              <a:t>TheArray</a:t>
            </a:r>
            <a:r>
              <a:rPr lang="en-US" dirty="0" smtClean="0"/>
              <a:t>[</a:t>
            </a:r>
            <a:r>
              <a:rPr lang="en-US" dirty="0" err="1" smtClean="0"/>
              <a:t>nIndex</a:t>
            </a:r>
            <a:r>
              <a:rPr lang="en-US" dirty="0" smtClean="0"/>
              <a:t>]; }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T();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Шаблон класса в качестве аргумента для шаблона класса</a:t>
            </a:r>
          </a:p>
          <a:p>
            <a:pPr>
              <a:buNone/>
            </a:pPr>
            <a:r>
              <a:rPr lang="ru-RU" dirty="0" smtClean="0"/>
              <a:t> Эта тема довольно трудна для понимания, и вовлекает некоторые неоднозначности,  предпримем попытку понять это.</a:t>
            </a:r>
          </a:p>
          <a:p>
            <a:pPr>
              <a:buNone/>
            </a:pPr>
            <a:r>
              <a:rPr lang="ru-RU" dirty="0" smtClean="0"/>
              <a:t>Рассмотрим еще раз шаблонный класс </a:t>
            </a:r>
            <a:r>
              <a:rPr lang="en-US" dirty="0" smtClean="0"/>
              <a:t>Pair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template&lt; class T1, class T2 &gt;class Pair{};</a:t>
            </a:r>
            <a:endParaRPr lang="ru-RU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инициация этого класса шаблона: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Pair</a:t>
            </a:r>
            <a:r>
              <a:rPr lang="ru-RU" dirty="0" smtClean="0"/>
              <a:t>&lt; int, int &gt; </a:t>
            </a:r>
            <a:r>
              <a:rPr lang="ru-RU" dirty="0" err="1" smtClean="0"/>
              <a:t>IntPair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Подобное объявление не вызывает сомнений.</a:t>
            </a:r>
          </a:p>
          <a:p>
            <a:pPr>
              <a:buNone/>
            </a:pPr>
            <a:r>
              <a:rPr lang="ru-RU" dirty="0" smtClean="0"/>
              <a:t>А можно ли сделать следующее объявление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fr-FR" dirty="0" smtClean="0"/>
              <a:t> Pair&lt; int, P</a:t>
            </a:r>
            <a:r>
              <a:rPr lang="ru-RU" dirty="0" smtClean="0"/>
              <a:t> </a:t>
            </a:r>
            <a:r>
              <a:rPr lang="fr-FR" dirty="0" smtClean="0"/>
              <a:t>air&lt; int, float &gt; &gt; PairOfPair;</a:t>
            </a:r>
            <a:r>
              <a:rPr lang="ru-RU" dirty="0" smtClean="0"/>
              <a:t> .</a:t>
            </a:r>
          </a:p>
          <a:p>
            <a:pPr>
              <a:buNone/>
            </a:pPr>
            <a:r>
              <a:rPr lang="ru-RU" dirty="0" smtClean="0"/>
              <a:t>Оказывается можно, при этом  инициируются два класса шаблона: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• Pair&lt; int, int &gt; - A</a:t>
            </a:r>
            <a:br>
              <a:rPr lang="en-US" dirty="0" smtClean="0"/>
            </a:br>
            <a:r>
              <a:rPr lang="en-US" dirty="0" smtClean="0"/>
              <a:t>• Pair&lt; int, Pair&lt; int, </a:t>
            </a:r>
            <a:r>
              <a:rPr lang="en-US" dirty="0" err="1" smtClean="0"/>
              <a:t>ifloat</a:t>
            </a:r>
            <a:r>
              <a:rPr lang="en-US" dirty="0" smtClean="0"/>
              <a:t> &gt; &gt; - B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Оба типа, и A, и B будут инициированы компилятором, и если в этом месте произойдет ошибка, вызванная любым из типов этих шаблонов класса, то компилятор сообщит об этом. Чтобы упростить это сложное инициирование, можно сделать:</a:t>
            </a:r>
          </a:p>
          <a:p>
            <a:pPr>
              <a:buNone/>
            </a:pPr>
            <a:r>
              <a:rPr lang="ru-RU" b="1" dirty="0" smtClean="0"/>
              <a:t>	</a:t>
            </a:r>
            <a:r>
              <a:rPr lang="ru-RU" dirty="0" err="1" smtClean="0"/>
              <a:t>typedef</a:t>
            </a:r>
            <a:r>
              <a:rPr lang="ru-RU" dirty="0" smtClean="0"/>
              <a:t> </a:t>
            </a:r>
            <a:r>
              <a:rPr lang="ru-RU" dirty="0" err="1" smtClean="0"/>
              <a:t>Pair</a:t>
            </a:r>
            <a:r>
              <a:rPr lang="ru-RU" dirty="0" smtClean="0"/>
              <a:t>&lt; int,</a:t>
            </a:r>
            <a:r>
              <a:rPr lang="en-US" dirty="0" smtClean="0"/>
              <a:t>float</a:t>
            </a:r>
            <a:r>
              <a:rPr lang="ru-RU" dirty="0" smtClean="0"/>
              <a:t> &gt; Int</a:t>
            </a:r>
            <a:r>
              <a:rPr lang="en-US" dirty="0" smtClean="0"/>
              <a:t>Float</a:t>
            </a:r>
            <a:r>
              <a:rPr lang="ru-RU" dirty="0" err="1" smtClean="0"/>
              <a:t>Pair</a:t>
            </a:r>
            <a:r>
              <a:rPr lang="ru-RU" dirty="0" smtClean="0"/>
              <a:t>;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 …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 </a:t>
            </a:r>
            <a:r>
              <a:rPr lang="ru-RU" dirty="0" err="1" smtClean="0"/>
              <a:t>Pair</a:t>
            </a:r>
            <a:r>
              <a:rPr lang="ru-RU" dirty="0" smtClean="0"/>
              <a:t>&lt; int, Int</a:t>
            </a:r>
            <a:r>
              <a:rPr lang="en-US" dirty="0" smtClean="0"/>
              <a:t>Float</a:t>
            </a:r>
            <a:r>
              <a:rPr lang="ru-RU" dirty="0" err="1" smtClean="0"/>
              <a:t>Pair</a:t>
            </a:r>
            <a:r>
              <a:rPr lang="ru-RU" dirty="0" smtClean="0"/>
              <a:t> &gt; </a:t>
            </a:r>
            <a:r>
              <a:rPr lang="ru-RU" dirty="0" err="1" smtClean="0"/>
              <a:t>PairOfPair</a:t>
            </a:r>
            <a:r>
              <a:rPr lang="ru-RU" dirty="0" smtClean="0"/>
              <a:t>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Схематично эти объявления можно представить  следующим образом: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Это для случая </a:t>
            </a:r>
            <a:r>
              <a:rPr lang="en-US" dirty="0" smtClean="0"/>
              <a:t>Pair&lt; int, int &gt;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31840" y="2996952"/>
            <a:ext cx="223224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Pair&lt;int, int&gt;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20072" y="4365104"/>
            <a:ext cx="223224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 second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259632" y="4365104"/>
            <a:ext cx="223224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 first</a:t>
            </a:r>
            <a:endParaRPr lang="ru-RU" dirty="0"/>
          </a:p>
        </p:txBody>
      </p:sp>
      <p:cxnSp>
        <p:nvCxnSpPr>
          <p:cNvPr id="8" name="Прямая со стрелкой 7"/>
          <p:cNvCxnSpPr>
            <a:stCxn id="4" idx="2"/>
            <a:endCxn id="6" idx="0"/>
          </p:cNvCxnSpPr>
          <p:nvPr/>
        </p:nvCxnSpPr>
        <p:spPr>
          <a:xfrm flipH="1">
            <a:off x="2375756" y="3861048"/>
            <a:ext cx="187220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2"/>
            <a:endCxn id="5" idx="0"/>
          </p:cNvCxnSpPr>
          <p:nvPr/>
        </p:nvCxnSpPr>
        <p:spPr>
          <a:xfrm>
            <a:off x="4247964" y="3861048"/>
            <a:ext cx="208823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А для </a:t>
            </a:r>
            <a:r>
              <a:rPr lang="ru-RU" dirty="0" err="1" smtClean="0"/>
              <a:t>Pair</a:t>
            </a:r>
            <a:r>
              <a:rPr lang="ru-RU" dirty="0" smtClean="0"/>
              <a:t>&lt; int, Int</a:t>
            </a:r>
            <a:r>
              <a:rPr lang="en-US" dirty="0" smtClean="0"/>
              <a:t>Float</a:t>
            </a:r>
            <a:r>
              <a:rPr lang="ru-RU" dirty="0" err="1" smtClean="0"/>
              <a:t>Pair</a:t>
            </a:r>
            <a:r>
              <a:rPr lang="ru-RU" dirty="0" smtClean="0"/>
              <a:t> &gt; </a:t>
            </a:r>
            <a:r>
              <a:rPr lang="ru-RU" dirty="0" err="1" smtClean="0"/>
              <a:t>PairOfPair</a:t>
            </a:r>
            <a:r>
              <a:rPr lang="ru-RU" dirty="0" smtClean="0"/>
              <a:t>;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23728" y="2348880"/>
            <a:ext cx="396044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Pair&lt;int, </a:t>
            </a:r>
            <a:r>
              <a:rPr lang="en-US" dirty="0" err="1" smtClean="0"/>
              <a:t>IntFloatPair</a:t>
            </a:r>
            <a:r>
              <a:rPr lang="en-US" dirty="0" smtClean="0"/>
              <a:t>&gt;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499992" y="3356992"/>
            <a:ext cx="396044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IntFloatPair</a:t>
            </a:r>
            <a:r>
              <a:rPr lang="en-US" dirty="0" smtClean="0"/>
              <a:t> second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3356992"/>
            <a:ext cx="237626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 first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267744" y="4797152"/>
            <a:ext cx="259228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 first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580112" y="4797152"/>
            <a:ext cx="26642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float second</a:t>
            </a:r>
            <a:endParaRPr lang="ru-RU" dirty="0"/>
          </a:p>
        </p:txBody>
      </p:sp>
      <p:cxnSp>
        <p:nvCxnSpPr>
          <p:cNvPr id="12" name="Прямая со стрелкой 11"/>
          <p:cNvCxnSpPr>
            <a:stCxn id="5" idx="2"/>
            <a:endCxn id="8" idx="0"/>
          </p:cNvCxnSpPr>
          <p:nvPr/>
        </p:nvCxnSpPr>
        <p:spPr>
          <a:xfrm flipH="1">
            <a:off x="1799692" y="2996952"/>
            <a:ext cx="230425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5" idx="2"/>
            <a:endCxn id="7" idx="0"/>
          </p:cNvCxnSpPr>
          <p:nvPr/>
        </p:nvCxnSpPr>
        <p:spPr>
          <a:xfrm>
            <a:off x="4103948" y="2996952"/>
            <a:ext cx="237626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7" idx="2"/>
            <a:endCxn id="9" idx="0"/>
          </p:cNvCxnSpPr>
          <p:nvPr/>
        </p:nvCxnSpPr>
        <p:spPr>
          <a:xfrm flipH="1">
            <a:off x="3563888" y="4005064"/>
            <a:ext cx="2916324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7" idx="2"/>
            <a:endCxn id="10" idx="0"/>
          </p:cNvCxnSpPr>
          <p:nvPr/>
        </p:nvCxnSpPr>
        <p:spPr>
          <a:xfrm>
            <a:off x="6480212" y="4005064"/>
            <a:ext cx="432048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Программное описание:</a:t>
            </a:r>
          </a:p>
          <a:p>
            <a:pPr>
              <a:buNone/>
            </a:pPr>
            <a:r>
              <a:rPr lang="en-US" dirty="0" err="1" smtClean="0"/>
              <a:t>typedef</a:t>
            </a:r>
            <a:r>
              <a:rPr lang="en-US" dirty="0" smtClean="0"/>
              <a:t> Pair&lt; </a:t>
            </a:r>
            <a:r>
              <a:rPr lang="en-US" dirty="0" err="1" smtClean="0"/>
              <a:t>int,float</a:t>
            </a:r>
            <a:r>
              <a:rPr lang="en-US" dirty="0" smtClean="0"/>
              <a:t>&gt; </a:t>
            </a:r>
            <a:r>
              <a:rPr lang="en-US" dirty="0" err="1" smtClean="0"/>
              <a:t>IntFloatPair</a:t>
            </a:r>
            <a:r>
              <a:rPr lang="en-US" dirty="0" smtClean="0"/>
              <a:t>; 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Pair&lt; int, </a:t>
            </a:r>
            <a:r>
              <a:rPr lang="en-US" dirty="0" err="1" smtClean="0"/>
              <a:t>IntFloatPair</a:t>
            </a:r>
            <a:r>
              <a:rPr lang="en-US" dirty="0" smtClean="0"/>
              <a:t> &gt; </a:t>
            </a:r>
            <a:r>
              <a:rPr lang="en-US" dirty="0" err="1" smtClean="0"/>
              <a:t>PairOfPair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Варианты обращения: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PairOfPair.first</a:t>
            </a:r>
            <a:r>
              <a:rPr lang="en-US" dirty="0" smtClean="0"/>
              <a:t>=10;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PairOfPair.second.first</a:t>
            </a:r>
            <a:r>
              <a:rPr lang="en-US" dirty="0" smtClean="0"/>
              <a:t> = 200;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PairOfPair.second.second</a:t>
            </a:r>
            <a:r>
              <a:rPr lang="en-US" dirty="0" smtClean="0"/>
              <a:t> = 3.14;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PairOfPair.first</a:t>
            </a:r>
            <a:r>
              <a:rPr lang="en-US" dirty="0" smtClean="0"/>
              <a:t> &lt;&lt; ' ' &lt;&lt; </a:t>
            </a:r>
            <a:r>
              <a:rPr lang="ru-RU" dirty="0" smtClean="0"/>
              <a:t>	</a:t>
            </a:r>
            <a:r>
              <a:rPr lang="en-US" dirty="0" err="1" smtClean="0"/>
              <a:t>PairOfPair.second.first</a:t>
            </a:r>
            <a:r>
              <a:rPr lang="en-US" dirty="0" smtClean="0"/>
              <a:t> &lt;&lt; ' ' &lt;&lt; </a:t>
            </a:r>
            <a:r>
              <a:rPr lang="ru-RU" dirty="0" smtClean="0"/>
              <a:t>	</a:t>
            </a:r>
            <a:r>
              <a:rPr lang="en-US" dirty="0" err="1" smtClean="0"/>
              <a:t>PairOfPair.second.second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Параметры шаблона перечисляются через запятую. В качестве параметров могут использоваться типы, шаблоны и переменные.</a:t>
            </a:r>
          </a:p>
          <a:p>
            <a:pPr>
              <a:buNone/>
            </a:pPr>
            <a:r>
              <a:rPr lang="ru-RU" dirty="0" smtClean="0"/>
              <a:t>Типы могут быть как стандартными, так и определенными пользователем. Для их описания используют слова </a:t>
            </a:r>
            <a:r>
              <a:rPr lang="en-US" dirty="0" smtClean="0"/>
              <a:t>class </a:t>
            </a:r>
            <a:r>
              <a:rPr lang="ru-RU" dirty="0" smtClean="0"/>
              <a:t>или </a:t>
            </a:r>
            <a:r>
              <a:rPr lang="en-US" dirty="0" err="1" smtClean="0"/>
              <a:t>typename</a:t>
            </a:r>
            <a:r>
              <a:rPr lang="ru-RU" dirty="0" smtClean="0"/>
              <a:t>.  </a:t>
            </a:r>
          </a:p>
          <a:p>
            <a:pPr>
              <a:buNone/>
            </a:pPr>
            <a:r>
              <a:rPr lang="ru-RU" dirty="0" smtClean="0"/>
              <a:t>Внутри шаблона класса параметр типа может применяться в любом месте, где это допустимо.</a:t>
            </a:r>
            <a:endParaRPr lang="ru-RU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Более интересный примером является возможность определение шаблонного типа (параметра) непосредственно в списке шаблонного класса.</a:t>
            </a:r>
          </a:p>
          <a:p>
            <a:pPr>
              <a:buNone/>
            </a:pPr>
            <a:r>
              <a:rPr lang="ru-RU" dirty="0" smtClean="0"/>
              <a:t>Схематично это можно представить следующим образом:</a:t>
            </a:r>
          </a:p>
          <a:p>
            <a:pPr>
              <a:buNone/>
            </a:pPr>
            <a:r>
              <a:rPr lang="en-US" dirty="0" smtClean="0"/>
              <a:t>template&lt;class </a:t>
            </a:r>
            <a:r>
              <a:rPr lang="en-US" dirty="0" err="1" smtClean="0"/>
              <a:t>Typ</a:t>
            </a:r>
            <a:r>
              <a:rPr lang="ru-RU" dirty="0" smtClean="0"/>
              <a:t>е</a:t>
            </a:r>
            <a:r>
              <a:rPr lang="en-US" dirty="0" smtClean="0"/>
              <a:t>1,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template &lt;</a:t>
            </a:r>
            <a:r>
              <a:rPr lang="en-US" dirty="0" err="1" smtClean="0">
                <a:solidFill>
                  <a:srgbClr val="FF0000"/>
                </a:solidFill>
              </a:rPr>
              <a:t>typename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class </a:t>
            </a:r>
            <a:r>
              <a:rPr lang="en-US" dirty="0" smtClean="0">
                <a:solidFill>
                  <a:srgbClr val="FF0000"/>
                </a:solidFill>
              </a:rPr>
              <a:t>Type2</a:t>
            </a:r>
            <a:r>
              <a:rPr lang="en-US" dirty="0" smtClean="0"/>
              <a:t>,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ru-RU" dirty="0" smtClean="0"/>
              <a:t>	</a:t>
            </a:r>
            <a:r>
              <a:rPr lang="en-US" dirty="0" smtClean="0"/>
              <a:t>class Type3&gt; </a:t>
            </a:r>
            <a:r>
              <a:rPr lang="ru-RU" dirty="0" smtClean="0"/>
              <a:t>  </a:t>
            </a:r>
            <a:r>
              <a:rPr lang="en-US" dirty="0" smtClean="0"/>
              <a:t>class Template{};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В последнем выражении замена </a:t>
            </a:r>
          </a:p>
          <a:p>
            <a:pPr>
              <a:buNone/>
            </a:pPr>
            <a:r>
              <a:rPr lang="en-US" dirty="0" smtClean="0"/>
              <a:t>template &lt;</a:t>
            </a:r>
            <a:r>
              <a:rPr lang="en-US" dirty="0" err="1" smtClean="0"/>
              <a:t>typename</a:t>
            </a:r>
            <a:r>
              <a:rPr lang="en-US" dirty="0" smtClean="0"/>
              <a:t>&gt; </a:t>
            </a:r>
            <a:r>
              <a:rPr lang="en-US" dirty="0" err="1" smtClean="0">
                <a:solidFill>
                  <a:srgbClr val="FF0000"/>
                </a:solidFill>
              </a:rPr>
              <a:t>typename</a:t>
            </a:r>
            <a:r>
              <a:rPr lang="en-US" dirty="0" smtClean="0"/>
              <a:t> Type2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слова </a:t>
            </a:r>
            <a:r>
              <a:rPr lang="en-US" dirty="0" smtClean="0"/>
              <a:t>class </a:t>
            </a:r>
            <a:r>
              <a:rPr lang="ru-RU" dirty="0" smtClean="0"/>
              <a:t> на слово </a:t>
            </a:r>
            <a:r>
              <a:rPr lang="en-US" dirty="0" err="1" smtClean="0"/>
              <a:t>typename</a:t>
            </a:r>
            <a:r>
              <a:rPr lang="ru-RU" dirty="0" smtClean="0"/>
              <a:t> не допустима (!).</a:t>
            </a:r>
          </a:p>
          <a:p>
            <a:pPr>
              <a:buNone/>
            </a:pPr>
            <a:r>
              <a:rPr lang="ru-RU" dirty="0" smtClean="0"/>
              <a:t>Ну, а теперь,  сам пример.</a:t>
            </a:r>
          </a:p>
          <a:p>
            <a:pPr>
              <a:buNone/>
            </a:pPr>
            <a:r>
              <a:rPr lang="en-US" dirty="0" smtClean="0"/>
              <a:t>template&lt; class Type&gt; </a:t>
            </a:r>
            <a:r>
              <a:rPr lang="en-US" dirty="0" err="1" smtClean="0"/>
              <a:t>struct</a:t>
            </a:r>
            <a:r>
              <a:rPr lang="en-US" dirty="0" smtClean="0"/>
              <a:t> Test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    Type test;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 smtClean="0"/>
              <a:t>ostream</a:t>
            </a:r>
            <a:r>
              <a:rPr lang="en-US" dirty="0" smtClean="0"/>
              <a:t> &amp;operator &lt;&lt; &lt; &gt;(</a:t>
            </a:r>
            <a:r>
              <a:rPr lang="en-US" dirty="0" err="1" smtClean="0"/>
              <a:t>ostream</a:t>
            </a:r>
            <a:r>
              <a:rPr lang="en-US" dirty="0" smtClean="0"/>
              <a:t> &amp;, const Test&lt;Type&gt; &amp;);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template&lt; class Type&gt; </a:t>
            </a:r>
            <a:r>
              <a:rPr lang="en-US" dirty="0" err="1" smtClean="0"/>
              <a:t>ostream</a:t>
            </a:r>
            <a:r>
              <a:rPr lang="en-US" dirty="0" smtClean="0"/>
              <a:t> &amp;operator &lt;&lt; (</a:t>
            </a:r>
            <a:r>
              <a:rPr lang="en-US" dirty="0" err="1" smtClean="0"/>
              <a:t>ostream</a:t>
            </a:r>
            <a:r>
              <a:rPr lang="en-US" dirty="0" smtClean="0"/>
              <a:t> &amp;out, const Test&lt;Type&gt; &amp;t)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out &lt;&lt; </a:t>
            </a:r>
            <a:r>
              <a:rPr lang="en-US" dirty="0" err="1" smtClean="0"/>
              <a:t>t.test</a:t>
            </a:r>
            <a:r>
              <a:rPr lang="en-US" dirty="0" smtClean="0"/>
              <a:t> &lt;&lt; ' ';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out;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Это шаблонный класс, который  будет выступать как аргумент списка шаблона другого шаблонного класса.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Вот этот шаблон:</a:t>
            </a:r>
          </a:p>
          <a:p>
            <a:pPr>
              <a:buNone/>
            </a:pPr>
            <a:r>
              <a:rPr lang="en-US" dirty="0" smtClean="0"/>
              <a:t>template&lt;template &lt;</a:t>
            </a:r>
            <a:r>
              <a:rPr lang="en-US" dirty="0" err="1" smtClean="0"/>
              <a:t>typename</a:t>
            </a:r>
            <a:r>
              <a:rPr lang="en-US" dirty="0" smtClean="0"/>
              <a:t>&gt; class Type1, class Type2, int Size = 10&gt; </a:t>
            </a:r>
          </a:p>
          <a:p>
            <a:pPr>
              <a:buNone/>
            </a:pPr>
            <a:r>
              <a:rPr lang="en-US" dirty="0" smtClean="0"/>
              <a:t>class Array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Type1&lt;Type2&gt; *</a:t>
            </a:r>
            <a:r>
              <a:rPr lang="en-US" dirty="0" err="1" smtClean="0"/>
              <a:t>arr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Array()</a:t>
            </a:r>
          </a:p>
          <a:p>
            <a:pPr>
              <a:buNone/>
            </a:pPr>
            <a:r>
              <a:rPr lang="ru-RU" dirty="0" smtClean="0"/>
              <a:t>	{  </a:t>
            </a:r>
            <a:r>
              <a:rPr lang="en-US" dirty="0" err="1" smtClean="0"/>
              <a:t>arr</a:t>
            </a:r>
            <a:r>
              <a:rPr lang="en-US" dirty="0" smtClean="0"/>
              <a:t> = new Type1&lt;Type2&gt;[Size];</a:t>
            </a:r>
            <a:r>
              <a:rPr lang="ru-RU" dirty="0" smtClean="0"/>
              <a:t> 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Type1&lt;Type2&gt; &amp;operator [](int index)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if(index &lt;0 || index &gt;Size)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ru-RU" dirty="0" err="1" smtClean="0"/>
              <a:t>cout</a:t>
            </a:r>
            <a:r>
              <a:rPr lang="ru-RU" dirty="0" smtClean="0"/>
              <a:t> &lt;&lt; " выход за границы массива " &lt;&lt; </a:t>
            </a:r>
            <a:r>
              <a:rPr lang="ru-RU" dirty="0" err="1" smtClean="0"/>
              <a:t>endl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return </a:t>
            </a:r>
            <a:r>
              <a:rPr lang="en-US" dirty="0" err="1" smtClean="0"/>
              <a:t>arr</a:t>
            </a:r>
            <a:r>
              <a:rPr lang="en-US" dirty="0" smtClean="0"/>
              <a:t>[index];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Show()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nn-NO" dirty="0" smtClean="0"/>
              <a:t>for(int i=0; i&lt;=Size; i++)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arr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 &lt;&lt; ' ';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Фрагмент использования:</a:t>
            </a:r>
          </a:p>
          <a:p>
            <a:pPr>
              <a:buNone/>
            </a:pPr>
            <a:r>
              <a:rPr lang="en-US" dirty="0" smtClean="0"/>
              <a:t>Array&lt;Test, int&gt; </a:t>
            </a:r>
            <a:r>
              <a:rPr lang="en-US" dirty="0" err="1" smtClean="0"/>
              <a:t>arr_Test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arr_Test</a:t>
            </a:r>
            <a:r>
              <a:rPr lang="en-US" dirty="0" smtClean="0"/>
              <a:t>[0].test = 10;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arr_Test</a:t>
            </a:r>
            <a:r>
              <a:rPr lang="en-US" dirty="0" smtClean="0"/>
              <a:t>[1].test = 20;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arr_Test</a:t>
            </a:r>
            <a:r>
              <a:rPr lang="en-US" dirty="0" smtClean="0"/>
              <a:t>[2].test = 30;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arr_Test</a:t>
            </a:r>
            <a:r>
              <a:rPr lang="en-US" dirty="0" smtClean="0"/>
              <a:t>[3].test = 40;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arr_Test</a:t>
            </a:r>
            <a:r>
              <a:rPr lang="en-US" dirty="0" smtClean="0"/>
              <a:t>[4].test = 50;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arr_Test.Show</a:t>
            </a:r>
            <a:r>
              <a:rPr lang="en-US" dirty="0" smtClean="0"/>
              <a:t>();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i="1" dirty="0" smtClean="0"/>
              <a:t>https://en.cppreference.com/w/cpp/language/template_parameters</a:t>
            </a:r>
          </a:p>
          <a:p>
            <a:pPr>
              <a:buNone/>
            </a:pPr>
            <a:r>
              <a:rPr lang="en-US" dirty="0" smtClean="0"/>
              <a:t>Qualified </a:t>
            </a:r>
            <a:r>
              <a:rPr lang="en-US" i="1" dirty="0" smtClean="0"/>
              <a:t>type-parameter-key</a:t>
            </a:r>
            <a:r>
              <a:rPr lang="en-US" dirty="0" smtClean="0"/>
              <a:t> is either </a:t>
            </a:r>
            <a:r>
              <a:rPr lang="en-US" b="1" dirty="0" err="1" smtClean="0"/>
              <a:t>typename</a:t>
            </a:r>
            <a:r>
              <a:rPr lang="en-US" dirty="0" smtClean="0"/>
              <a:t> or </a:t>
            </a:r>
            <a:r>
              <a:rPr lang="en-US" b="1" dirty="0" smtClean="0"/>
              <a:t>class</a:t>
            </a:r>
            <a:r>
              <a:rPr lang="en-US" dirty="0" smtClean="0"/>
              <a:t>. </a:t>
            </a:r>
            <a:r>
              <a:rPr lang="en-US" dirty="0" smtClean="0">
                <a:solidFill>
                  <a:srgbClr val="FF0000"/>
                </a:solidFill>
              </a:rPr>
              <a:t>There is no difference between these keywords in a type template parameter declaration.</a:t>
            </a:r>
          </a:p>
          <a:p>
            <a:pPr>
              <a:buNone/>
            </a:pPr>
            <a:r>
              <a:rPr lang="ru-RU" dirty="0" smtClean="0"/>
              <a:t>Разницу между словами мы опишем ниже.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Объявление объектов шаблонного класса</a:t>
            </a:r>
          </a:p>
          <a:p>
            <a:pPr>
              <a:buNone/>
            </a:pPr>
            <a:r>
              <a:rPr lang="ru-RU" dirty="0" smtClean="0"/>
              <a:t>Объявление объектов шаблонов классов отличается от объявления объектов обычных классов наличием </a:t>
            </a:r>
            <a:r>
              <a:rPr lang="ru-RU" dirty="0" err="1" smtClean="0"/>
              <a:t>специализатора</a:t>
            </a:r>
            <a:r>
              <a:rPr lang="ru-RU" dirty="0" smtClean="0"/>
              <a:t> шаблона, записываемого в угловых скобках. Общий формат объявления следующий: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err="1" smtClean="0"/>
              <a:t>имя_шаблона</a:t>
            </a:r>
            <a:r>
              <a:rPr lang="ru-RU" dirty="0" smtClean="0"/>
              <a:t> </a:t>
            </a:r>
            <a:r>
              <a:rPr lang="en-US" dirty="0" smtClean="0"/>
              <a:t>&lt;</a:t>
            </a:r>
            <a:r>
              <a:rPr lang="ru-RU" dirty="0" smtClean="0"/>
              <a:t>тип</a:t>
            </a:r>
            <a:r>
              <a:rPr lang="en-US" dirty="0" smtClean="0"/>
              <a:t>&gt;</a:t>
            </a:r>
            <a:r>
              <a:rPr lang="ru-RU" dirty="0" smtClean="0"/>
              <a:t> </a:t>
            </a:r>
            <a:r>
              <a:rPr lang="ru-RU" dirty="0" err="1" smtClean="0"/>
              <a:t>имя_объекта</a:t>
            </a:r>
            <a:r>
              <a:rPr lang="ru-RU" dirty="0" smtClean="0"/>
              <a:t>;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простой шаблонный класс стек.</a:t>
            </a:r>
          </a:p>
          <a:p>
            <a:pPr>
              <a:buNone/>
            </a:pPr>
            <a:r>
              <a:rPr lang="en-US" dirty="0"/>
              <a:t>const int size = 10;</a:t>
            </a:r>
          </a:p>
          <a:p>
            <a:pPr>
              <a:buNone/>
            </a:pPr>
            <a:r>
              <a:rPr lang="en-US" dirty="0"/>
              <a:t>template&lt;class T&gt; class </a:t>
            </a:r>
            <a:r>
              <a:rPr lang="en-US" dirty="0" smtClean="0"/>
              <a:t>Stack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можно </a:t>
            </a:r>
            <a:r>
              <a:rPr lang="en-US" dirty="0" err="1" smtClean="0"/>
              <a:t>typename</a:t>
            </a:r>
            <a:r>
              <a:rPr lang="en-US" dirty="0" smtClean="0"/>
              <a:t> </a:t>
            </a:r>
            <a:endParaRPr lang="en-US" dirty="0"/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 </a:t>
            </a:r>
            <a:r>
              <a:rPr lang="en-US" dirty="0"/>
              <a:t>stack[size];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top;</a:t>
            </a:r>
          </a:p>
          <a:p>
            <a:pPr>
              <a:buNone/>
            </a:pPr>
            <a:r>
              <a:rPr lang="en-US" dirty="0" smtClean="0"/>
              <a:t>public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Stack</a:t>
            </a:r>
            <a:r>
              <a:rPr lang="en-US" dirty="0"/>
              <a:t>(){ top = -1; 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Push(T </a:t>
            </a:r>
            <a:r>
              <a:rPr lang="en-US" dirty="0" err="1"/>
              <a:t>var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  <a:r>
              <a:rPr lang="ru-RU" dirty="0"/>
              <a:t> </a:t>
            </a:r>
            <a:r>
              <a:rPr lang="en-US" dirty="0" smtClean="0"/>
              <a:t>{ </a:t>
            </a:r>
            <a:r>
              <a:rPr lang="en-US" dirty="0"/>
              <a:t>stack[++top] = </a:t>
            </a:r>
            <a:r>
              <a:rPr lang="en-US" dirty="0" err="1"/>
              <a:t>var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 </a:t>
            </a:r>
            <a:r>
              <a:rPr lang="en-US" dirty="0"/>
              <a:t>Pop() </a:t>
            </a:r>
            <a:r>
              <a:rPr lang="ru-RU" dirty="0" smtClean="0"/>
              <a:t> </a:t>
            </a:r>
            <a:r>
              <a:rPr lang="en-US" dirty="0" smtClean="0"/>
              <a:t>{ </a:t>
            </a:r>
            <a:r>
              <a:rPr lang="en-US" dirty="0"/>
              <a:t>return stack[top--]; } 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</TotalTime>
  <Words>1526</Words>
  <Application>Microsoft Office PowerPoint</Application>
  <PresentationFormat>Экран (4:3)</PresentationFormat>
  <Paragraphs>443</Paragraphs>
  <Slides>68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68</vt:i4>
      </vt:variant>
    </vt:vector>
  </HeadingPairs>
  <TitlesOfParts>
    <vt:vector size="69" baseType="lpstr">
      <vt:lpstr>Тема Office</vt:lpstr>
      <vt:lpstr>Шаблоны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Шаблоны</dc:title>
  <dc:creator>Игорь</dc:creator>
  <cp:lastModifiedBy>Игорь</cp:lastModifiedBy>
  <cp:revision>169</cp:revision>
  <dcterms:created xsi:type="dcterms:W3CDTF">2021-04-17T16:52:05Z</dcterms:created>
  <dcterms:modified xsi:type="dcterms:W3CDTF">2021-04-25T13:24:56Z</dcterms:modified>
</cp:coreProperties>
</file>