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315" r:id="rId60"/>
    <p:sldId id="316" r:id="rId61"/>
    <p:sldId id="317" r:id="rId62"/>
    <p:sldId id="318" r:id="rId63"/>
    <p:sldId id="319" r:id="rId64"/>
    <p:sldId id="320" r:id="rId65"/>
    <p:sldId id="321" r:id="rId66"/>
    <p:sldId id="322" r:id="rId67"/>
    <p:sldId id="323" r:id="rId68"/>
    <p:sldId id="324" r:id="rId69"/>
    <p:sldId id="325" r:id="rId70"/>
    <p:sldId id="326" r:id="rId71"/>
    <p:sldId id="327" r:id="rId7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69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35F9D-00FA-4468-BC5C-73DDD8E55300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B4143-D2D8-4252-BE98-C5324C3334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35F9D-00FA-4468-BC5C-73DDD8E55300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B4143-D2D8-4252-BE98-C5324C3334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35F9D-00FA-4468-BC5C-73DDD8E55300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B4143-D2D8-4252-BE98-C5324C3334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35F9D-00FA-4468-BC5C-73DDD8E55300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B4143-D2D8-4252-BE98-C5324C3334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35F9D-00FA-4468-BC5C-73DDD8E55300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B4143-D2D8-4252-BE98-C5324C3334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35F9D-00FA-4468-BC5C-73DDD8E55300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B4143-D2D8-4252-BE98-C5324C3334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35F9D-00FA-4468-BC5C-73DDD8E55300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B4143-D2D8-4252-BE98-C5324C3334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35F9D-00FA-4468-BC5C-73DDD8E55300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B4143-D2D8-4252-BE98-C5324C3334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35F9D-00FA-4468-BC5C-73DDD8E55300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B4143-D2D8-4252-BE98-C5324C3334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35F9D-00FA-4468-BC5C-73DDD8E55300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B4143-D2D8-4252-BE98-C5324C3334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35F9D-00FA-4468-BC5C-73DDD8E55300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B4143-D2D8-4252-BE98-C5324C3334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35F9D-00FA-4468-BC5C-73DDD8E55300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BB4143-D2D8-4252-BE98-C5324C33343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Конструкторы класса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Конструкторы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Конструкторы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А теперь класс с объектным полем:</a:t>
            </a:r>
          </a:p>
          <a:p>
            <a:pPr>
              <a:buNone/>
            </a:pPr>
            <a:r>
              <a:rPr lang="en-US" dirty="0"/>
              <a:t>class Test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STr</a:t>
            </a:r>
            <a:r>
              <a:rPr lang="en-US" dirty="0" smtClean="0"/>
              <a:t> </a:t>
            </a:r>
            <a:r>
              <a:rPr lang="en-US" dirty="0" err="1"/>
              <a:t>test_STr</a:t>
            </a:r>
            <a:r>
              <a:rPr lang="en-US" dirty="0" smtClean="0"/>
              <a:t>;</a:t>
            </a:r>
            <a:r>
              <a:rPr lang="ru-RU" dirty="0" smtClean="0"/>
              <a:t>	</a:t>
            </a:r>
            <a:r>
              <a:rPr lang="en-US" dirty="0" smtClean="0"/>
              <a:t>// </a:t>
            </a:r>
            <a:r>
              <a:rPr lang="ru-RU" dirty="0" smtClean="0"/>
              <a:t>объектное поле</a:t>
            </a:r>
            <a:endParaRPr lang="ru-RU" dirty="0"/>
          </a:p>
          <a:p>
            <a:pPr>
              <a:buNone/>
            </a:pPr>
            <a:r>
              <a:rPr lang="en-US" dirty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</a:t>
            </a:r>
            <a:r>
              <a:rPr lang="en-US" dirty="0"/>
              <a:t>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Test(</a:t>
            </a:r>
            <a:r>
              <a:rPr lang="en-US" dirty="0" err="1" smtClean="0">
                <a:solidFill>
                  <a:srgbClr val="FF0000"/>
                </a:solidFill>
              </a:rPr>
              <a:t>STr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tTSt</a:t>
            </a:r>
            <a:r>
              <a:rPr lang="en-US" dirty="0">
                <a:solidFill>
                  <a:srgbClr val="FF0000"/>
                </a:solidFill>
              </a:rPr>
              <a:t>): </a:t>
            </a:r>
            <a:r>
              <a:rPr lang="en-US" dirty="0" err="1">
                <a:solidFill>
                  <a:srgbClr val="FF0000"/>
                </a:solidFill>
              </a:rPr>
              <a:t>test_STr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tTSt</a:t>
            </a:r>
            <a:r>
              <a:rPr lang="en-US" dirty="0" smtClean="0">
                <a:solidFill>
                  <a:srgbClr val="FF0000"/>
                </a:solidFill>
              </a:rPr>
              <a:t>){};</a:t>
            </a:r>
            <a:r>
              <a:rPr lang="ru-RU" dirty="0" smtClean="0"/>
              <a:t>	</a:t>
            </a:r>
            <a:r>
              <a:rPr lang="en-US" dirty="0" smtClean="0"/>
              <a:t>// </a:t>
            </a:r>
            <a:r>
              <a:rPr lang="ru-RU" dirty="0" smtClean="0"/>
              <a:t>по другому не получится</a:t>
            </a:r>
            <a:endParaRPr lang="en-US" dirty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friend </a:t>
            </a:r>
            <a:r>
              <a:rPr lang="en-US" dirty="0" err="1"/>
              <a:t>ostream</a:t>
            </a:r>
            <a:r>
              <a:rPr lang="en-US" dirty="0"/>
              <a:t> &amp;operator &lt;&lt;(</a:t>
            </a:r>
            <a:r>
              <a:rPr lang="en-US" dirty="0" err="1"/>
              <a:t>ostream</a:t>
            </a:r>
            <a:r>
              <a:rPr lang="en-US" dirty="0"/>
              <a:t> &amp;, const Test &amp;);</a:t>
            </a:r>
          </a:p>
          <a:p>
            <a:pPr>
              <a:buNone/>
            </a:pPr>
            <a:r>
              <a:rPr lang="ru-RU" dirty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Конструкторы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Дружественная функция для вывода в стандартный поток:</a:t>
            </a:r>
          </a:p>
          <a:p>
            <a:pPr>
              <a:buNone/>
            </a:pPr>
            <a:r>
              <a:rPr lang="en-US" sz="2800" dirty="0" err="1"/>
              <a:t>ostream</a:t>
            </a:r>
            <a:r>
              <a:rPr lang="en-US" sz="2800" dirty="0"/>
              <a:t> &amp;operator &lt;&lt;(</a:t>
            </a:r>
            <a:r>
              <a:rPr lang="en-US" sz="2800" dirty="0" err="1"/>
              <a:t>ostream</a:t>
            </a:r>
            <a:r>
              <a:rPr lang="en-US" sz="2800" dirty="0"/>
              <a:t> &amp;out, const Test &amp;t)</a:t>
            </a:r>
          </a:p>
          <a:p>
            <a:pPr>
              <a:buNone/>
            </a:pPr>
            <a:r>
              <a:rPr lang="ru-RU" sz="2800" dirty="0"/>
              <a:t>{</a:t>
            </a:r>
          </a:p>
          <a:p>
            <a:pPr>
              <a:buNone/>
            </a:pPr>
            <a:r>
              <a:rPr lang="ru-RU" sz="2800" dirty="0" smtClean="0"/>
              <a:t>	</a:t>
            </a:r>
            <a:r>
              <a:rPr lang="en-US" sz="2800" dirty="0" smtClean="0"/>
              <a:t>out </a:t>
            </a:r>
            <a:r>
              <a:rPr lang="en-US" sz="2800" dirty="0"/>
              <a:t>&lt;&lt; </a:t>
            </a:r>
            <a:r>
              <a:rPr lang="en-US" sz="2800" dirty="0" err="1"/>
              <a:t>t.test_STr</a:t>
            </a:r>
            <a:r>
              <a:rPr lang="en-US" sz="2800" dirty="0"/>
              <a:t> &lt;&lt; </a:t>
            </a:r>
            <a:r>
              <a:rPr lang="en-US" sz="2800" dirty="0" err="1"/>
              <a:t>endl</a:t>
            </a:r>
            <a:r>
              <a:rPr lang="en-US" sz="2800" dirty="0"/>
              <a:t>;</a:t>
            </a:r>
          </a:p>
          <a:p>
            <a:pPr>
              <a:buNone/>
            </a:pPr>
            <a:r>
              <a:rPr lang="ru-RU" sz="2800" dirty="0" smtClean="0"/>
              <a:t>	</a:t>
            </a:r>
            <a:r>
              <a:rPr lang="en-US" sz="2800" dirty="0" smtClean="0"/>
              <a:t>return </a:t>
            </a:r>
            <a:r>
              <a:rPr lang="en-US" sz="2800" dirty="0"/>
              <a:t>out;</a:t>
            </a:r>
          </a:p>
          <a:p>
            <a:pPr>
              <a:buNone/>
            </a:pPr>
            <a:r>
              <a:rPr lang="ru-RU" sz="2800" dirty="0" smtClean="0"/>
              <a:t>}</a:t>
            </a:r>
            <a:endParaRPr lang="ru-RU" sz="2800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Конструкторы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i="1" dirty="0" smtClean="0"/>
              <a:t>Фиксированное (константное) поле</a:t>
            </a:r>
          </a:p>
          <a:p>
            <a:pPr>
              <a:buNone/>
            </a:pPr>
            <a:r>
              <a:rPr lang="ru-RU" dirty="0" smtClean="0"/>
              <a:t>Любое поле класса может быть объявлено с модификатором </a:t>
            </a:r>
            <a:r>
              <a:rPr lang="en-US" dirty="0" smtClean="0"/>
              <a:t>const</a:t>
            </a:r>
            <a:r>
              <a:rPr lang="ru-RU" dirty="0" smtClean="0"/>
              <a:t>, если это задано условиями задачи.</a:t>
            </a:r>
          </a:p>
          <a:p>
            <a:pPr>
              <a:buNone/>
            </a:pPr>
            <a:r>
              <a:rPr lang="ru-RU" dirty="0" smtClean="0"/>
              <a:t>Пересмотрим </a:t>
            </a:r>
            <a:r>
              <a:rPr lang="ru-RU" dirty="0"/>
              <a:t>к</a:t>
            </a:r>
            <a:r>
              <a:rPr lang="ru-RU" dirty="0" smtClean="0"/>
              <a:t>ласс </a:t>
            </a:r>
            <a:r>
              <a:rPr lang="en-US" dirty="0" smtClean="0"/>
              <a:t>Test</a:t>
            </a:r>
            <a:r>
              <a:rPr lang="ru-RU" dirty="0" smtClean="0"/>
              <a:t>:</a:t>
            </a:r>
          </a:p>
          <a:p>
            <a:pPr>
              <a:buNone/>
            </a:pPr>
            <a:r>
              <a:rPr lang="en-US" dirty="0"/>
              <a:t>class Test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const </a:t>
            </a:r>
            <a:r>
              <a:rPr lang="en-US" dirty="0"/>
              <a:t>int </a:t>
            </a:r>
            <a:r>
              <a:rPr lang="en-US" dirty="0" err="1"/>
              <a:t>test_int</a:t>
            </a:r>
            <a:r>
              <a:rPr lang="en-US" dirty="0" smtClean="0"/>
              <a:t>;</a:t>
            </a:r>
            <a:r>
              <a:rPr lang="ru-RU" dirty="0" smtClean="0"/>
              <a:t>	</a:t>
            </a:r>
            <a:r>
              <a:rPr lang="en-US" dirty="0" smtClean="0"/>
              <a:t>// </a:t>
            </a:r>
            <a:r>
              <a:rPr lang="ru-RU" dirty="0" smtClean="0"/>
              <a:t>константное поле</a:t>
            </a:r>
            <a:r>
              <a:rPr lang="en-US" dirty="0" smtClean="0"/>
              <a:t> !</a:t>
            </a:r>
            <a:endParaRPr lang="en-US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Конструкторы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Test():</a:t>
            </a:r>
            <a:r>
              <a:rPr lang="en-US" dirty="0" err="1" smtClean="0">
                <a:solidFill>
                  <a:srgbClr val="FF0000"/>
                </a:solidFill>
              </a:rPr>
              <a:t>test_int</a:t>
            </a:r>
            <a:r>
              <a:rPr lang="en-US" dirty="0" smtClean="0">
                <a:solidFill>
                  <a:srgbClr val="FF0000"/>
                </a:solidFill>
              </a:rPr>
              <a:t>(0){};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Test(int </a:t>
            </a:r>
            <a:r>
              <a:rPr lang="en-US" dirty="0" err="1" smtClean="0">
                <a:solidFill>
                  <a:srgbClr val="FF0000"/>
                </a:solidFill>
              </a:rPr>
              <a:t>i</a:t>
            </a:r>
            <a:r>
              <a:rPr lang="en-US" dirty="0" smtClean="0">
                <a:solidFill>
                  <a:srgbClr val="FF0000"/>
                </a:solidFill>
              </a:rPr>
              <a:t>): </a:t>
            </a:r>
            <a:r>
              <a:rPr lang="en-US" dirty="0" err="1" smtClean="0">
                <a:solidFill>
                  <a:srgbClr val="FF0000"/>
                </a:solidFill>
              </a:rPr>
              <a:t>test_int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dirty="0" err="1" smtClean="0">
                <a:solidFill>
                  <a:srgbClr val="FF0000"/>
                </a:solidFill>
              </a:rPr>
              <a:t>i</a:t>
            </a:r>
            <a:r>
              <a:rPr lang="en-US" dirty="0" smtClean="0">
                <a:solidFill>
                  <a:srgbClr val="FF0000"/>
                </a:solidFill>
              </a:rPr>
              <a:t>){};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//</a:t>
            </a:r>
            <a:r>
              <a:rPr lang="ru-RU" dirty="0" smtClean="0"/>
              <a:t> оба конструктора со списком инициализации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friend </a:t>
            </a:r>
            <a:r>
              <a:rPr lang="en-US" dirty="0" err="1" smtClean="0"/>
              <a:t>ostream</a:t>
            </a:r>
            <a:r>
              <a:rPr lang="en-US" dirty="0" smtClean="0"/>
              <a:t> &amp;operator &lt;&lt;(</a:t>
            </a:r>
            <a:r>
              <a:rPr lang="en-US" dirty="0" err="1" smtClean="0"/>
              <a:t>ostream</a:t>
            </a:r>
            <a:r>
              <a:rPr lang="en-US" dirty="0" smtClean="0"/>
              <a:t> &amp;, const Test &amp;);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ru-RU" dirty="0" smtClean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Конструкторы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Дружественная функция:</a:t>
            </a:r>
          </a:p>
          <a:p>
            <a:pPr>
              <a:buNone/>
            </a:pPr>
            <a:r>
              <a:rPr lang="en-US" sz="2800" dirty="0" err="1"/>
              <a:t>ostream</a:t>
            </a:r>
            <a:r>
              <a:rPr lang="en-US" sz="2800" dirty="0"/>
              <a:t> &amp;operator &lt;&lt;(</a:t>
            </a:r>
            <a:r>
              <a:rPr lang="en-US" sz="2800" dirty="0" err="1"/>
              <a:t>ostream</a:t>
            </a:r>
            <a:r>
              <a:rPr lang="en-US" sz="2800" dirty="0"/>
              <a:t> &amp;out, const Test &amp;t)</a:t>
            </a:r>
          </a:p>
          <a:p>
            <a:pPr>
              <a:buNone/>
            </a:pPr>
            <a:r>
              <a:rPr lang="ru-RU" sz="2800" dirty="0"/>
              <a:t>{</a:t>
            </a:r>
          </a:p>
          <a:p>
            <a:pPr>
              <a:buNone/>
            </a:pPr>
            <a:r>
              <a:rPr lang="ru-RU" sz="2800" dirty="0" smtClean="0"/>
              <a:t>	</a:t>
            </a:r>
            <a:r>
              <a:rPr lang="en-US" sz="2800" dirty="0" smtClean="0"/>
              <a:t>out </a:t>
            </a:r>
            <a:r>
              <a:rPr lang="en-US" sz="2800" dirty="0"/>
              <a:t>&lt;&lt; </a:t>
            </a:r>
            <a:r>
              <a:rPr lang="en-US" sz="2800" dirty="0" err="1"/>
              <a:t>t.test_int</a:t>
            </a:r>
            <a:r>
              <a:rPr lang="en-US" sz="2800" dirty="0"/>
              <a:t> &lt;&lt; </a:t>
            </a:r>
            <a:r>
              <a:rPr lang="en-US" sz="2800" dirty="0" err="1"/>
              <a:t>endl</a:t>
            </a:r>
            <a:r>
              <a:rPr lang="en-US" sz="2800" dirty="0"/>
              <a:t>;</a:t>
            </a:r>
          </a:p>
          <a:p>
            <a:pPr>
              <a:buNone/>
            </a:pPr>
            <a:r>
              <a:rPr lang="ru-RU" sz="2800" dirty="0" smtClean="0"/>
              <a:t>	</a:t>
            </a:r>
            <a:r>
              <a:rPr lang="en-US" sz="2800" dirty="0" smtClean="0"/>
              <a:t>return </a:t>
            </a:r>
            <a:r>
              <a:rPr lang="en-US" sz="2800" dirty="0"/>
              <a:t>out;</a:t>
            </a:r>
          </a:p>
          <a:p>
            <a:pPr>
              <a:buNone/>
            </a:pPr>
            <a:r>
              <a:rPr lang="ru-RU" sz="2800" dirty="0" smtClean="0"/>
              <a:t>}</a:t>
            </a:r>
            <a:endParaRPr lang="ru-RU" sz="2800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Конструкторы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i="1" dirty="0" smtClean="0"/>
              <a:t>Ссылочное поле</a:t>
            </a:r>
          </a:p>
          <a:p>
            <a:pPr>
              <a:buNone/>
            </a:pPr>
            <a:r>
              <a:rPr lang="ru-RU" dirty="0" smtClean="0"/>
              <a:t>Поле класса также может быть объявлено как ссылка. Такой способ часто применяется при объявлении полей больших объемов.</a:t>
            </a:r>
          </a:p>
          <a:p>
            <a:pPr>
              <a:buNone/>
            </a:pPr>
            <a:r>
              <a:rPr lang="ru-RU" dirty="0" smtClean="0"/>
              <a:t>Рассмотрим это на примере:</a:t>
            </a:r>
          </a:p>
          <a:p>
            <a:pPr>
              <a:buNone/>
            </a:pPr>
            <a:r>
              <a:rPr lang="en-US" dirty="0"/>
              <a:t>class Test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double </a:t>
            </a:r>
            <a:r>
              <a:rPr lang="en-US" dirty="0"/>
              <a:t>&amp;</a:t>
            </a:r>
            <a:r>
              <a:rPr lang="en-US" dirty="0" err="1"/>
              <a:t>test_double</a:t>
            </a:r>
            <a:r>
              <a:rPr lang="en-US" dirty="0" smtClean="0"/>
              <a:t>;</a:t>
            </a:r>
            <a:r>
              <a:rPr lang="ru-RU" dirty="0" smtClean="0"/>
              <a:t>	</a:t>
            </a:r>
            <a:r>
              <a:rPr lang="en-US" dirty="0" smtClean="0"/>
              <a:t>//</a:t>
            </a:r>
            <a:r>
              <a:rPr lang="ru-RU" dirty="0" smtClean="0"/>
              <a:t> поле ссылочного типа</a:t>
            </a:r>
            <a:endParaRPr lang="en-US" dirty="0"/>
          </a:p>
          <a:p>
            <a:pPr>
              <a:buNone/>
            </a:pPr>
            <a:r>
              <a:rPr lang="en-US" dirty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Test(double </a:t>
            </a:r>
            <a:r>
              <a:rPr lang="en-US" dirty="0">
                <a:solidFill>
                  <a:srgbClr val="FF0000"/>
                </a:solidFill>
              </a:rPr>
              <a:t>&amp;d): </a:t>
            </a:r>
            <a:r>
              <a:rPr lang="en-US" dirty="0" err="1">
                <a:solidFill>
                  <a:srgbClr val="FF0000"/>
                </a:solidFill>
              </a:rPr>
              <a:t>test_double</a:t>
            </a:r>
            <a:r>
              <a:rPr lang="en-US" dirty="0">
                <a:solidFill>
                  <a:srgbClr val="FF0000"/>
                </a:solidFill>
              </a:rPr>
              <a:t>(d){};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friend </a:t>
            </a:r>
            <a:r>
              <a:rPr lang="en-US" dirty="0" err="1"/>
              <a:t>ostream</a:t>
            </a:r>
            <a:r>
              <a:rPr lang="en-US" dirty="0"/>
              <a:t> &amp;operator &lt;&lt;(</a:t>
            </a:r>
            <a:r>
              <a:rPr lang="en-US" dirty="0" err="1"/>
              <a:t>ostream</a:t>
            </a:r>
            <a:r>
              <a:rPr lang="en-US" dirty="0"/>
              <a:t> &amp;, const Test &amp; );</a:t>
            </a:r>
          </a:p>
          <a:p>
            <a:pPr>
              <a:buNone/>
            </a:pPr>
            <a:r>
              <a:rPr lang="ru-RU" dirty="0"/>
              <a:t>};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Конструкторы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Объявление объекта, имеющего ссылочное поле:</a:t>
            </a:r>
          </a:p>
          <a:p>
            <a:pPr>
              <a:buNone/>
            </a:pPr>
            <a:r>
              <a:rPr lang="en-US" dirty="0"/>
              <a:t>int main()</a:t>
            </a:r>
          </a:p>
          <a:p>
            <a:pPr>
              <a:buNone/>
            </a:pPr>
            <a:r>
              <a:rPr lang="en-US" dirty="0" smtClean="0"/>
              <a:t>{</a:t>
            </a:r>
            <a:endParaRPr lang="ru-RU" dirty="0" smtClean="0"/>
          </a:p>
          <a:p>
            <a:pPr>
              <a:buNone/>
            </a:pPr>
            <a:r>
              <a:rPr lang="ru-RU" dirty="0"/>
              <a:t>	</a:t>
            </a:r>
            <a:r>
              <a:rPr lang="en-US" dirty="0" smtClean="0"/>
              <a:t>double </a:t>
            </a:r>
            <a:r>
              <a:rPr lang="en-US" dirty="0"/>
              <a:t>d = 3.41;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double </a:t>
            </a:r>
            <a:r>
              <a:rPr lang="en-US" dirty="0"/>
              <a:t>&amp;</a:t>
            </a:r>
            <a:r>
              <a:rPr lang="en-US" dirty="0" err="1"/>
              <a:t>ref_d</a:t>
            </a:r>
            <a:r>
              <a:rPr lang="en-US" dirty="0"/>
              <a:t> = d;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 </a:t>
            </a:r>
            <a:r>
              <a:rPr lang="en-US" dirty="0" err="1"/>
              <a:t>tst</a:t>
            </a:r>
            <a:r>
              <a:rPr lang="en-US" dirty="0"/>
              <a:t>(</a:t>
            </a:r>
            <a:r>
              <a:rPr lang="en-US" dirty="0" err="1"/>
              <a:t>ref_d</a:t>
            </a:r>
            <a:r>
              <a:rPr lang="en-US" dirty="0"/>
              <a:t>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</a:t>
            </a:r>
            <a:r>
              <a:rPr lang="en-US" dirty="0" err="1"/>
              <a:t>tst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</a:t>
            </a:r>
            <a:r>
              <a:rPr lang="en-US" dirty="0"/>
              <a:t>0;</a:t>
            </a:r>
          </a:p>
          <a:p>
            <a:pPr>
              <a:buNone/>
            </a:pPr>
            <a:r>
              <a:rPr lang="ru-RU" dirty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Конструкторы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Кроме перечисленных случаев использования конструктора со списком инициализации следует выделить еще один важный случай – его использование при описании производного класса при инициализации полей базовых классов.</a:t>
            </a:r>
          </a:p>
          <a:p>
            <a:pPr>
              <a:buNone/>
            </a:pPr>
            <a:r>
              <a:rPr lang="ru-RU" dirty="0" smtClean="0"/>
              <a:t>Рассмотрим простой пример.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Конструкторы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Базовый класс:</a:t>
            </a:r>
          </a:p>
          <a:p>
            <a:pPr>
              <a:buNone/>
            </a:pPr>
            <a:r>
              <a:rPr lang="en-US" dirty="0"/>
              <a:t>class Base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/>
              <a:t>base;</a:t>
            </a:r>
          </a:p>
          <a:p>
            <a:pPr>
              <a:buNone/>
            </a:pPr>
            <a:r>
              <a:rPr lang="en-US" dirty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Base</a:t>
            </a:r>
            <a:r>
              <a:rPr lang="en-US" dirty="0"/>
              <a:t>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Base(int </a:t>
            </a:r>
            <a:r>
              <a:rPr lang="en-US" dirty="0"/>
              <a:t>b):base(b){};</a:t>
            </a:r>
          </a:p>
          <a:p>
            <a:pPr>
              <a:buNone/>
            </a:pPr>
            <a:r>
              <a:rPr lang="ru-RU" dirty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Конструкторы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Производный класс:</a:t>
            </a:r>
          </a:p>
          <a:p>
            <a:pPr>
              <a:buNone/>
            </a:pPr>
            <a:r>
              <a:rPr lang="en-US" dirty="0"/>
              <a:t>class Derived :public Base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 err="1"/>
              <a:t>derived_int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double </a:t>
            </a:r>
            <a:r>
              <a:rPr lang="en-US" dirty="0" err="1"/>
              <a:t>derived_double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en-US" dirty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Derived</a:t>
            </a:r>
            <a:r>
              <a:rPr lang="en-US" dirty="0"/>
              <a:t>():</a:t>
            </a:r>
            <a:r>
              <a:rPr lang="en-US" dirty="0">
                <a:solidFill>
                  <a:srgbClr val="FF0000"/>
                </a:solidFill>
              </a:rPr>
              <a:t>Base()</a:t>
            </a:r>
            <a:r>
              <a:rPr lang="en-US" dirty="0"/>
              <a:t>{};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Конструкторы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/>
              <a:t>Конструкторы со списком инициализации</a:t>
            </a:r>
          </a:p>
          <a:p>
            <a:pPr>
              <a:buNone/>
            </a:pPr>
            <a:r>
              <a:rPr lang="ru-RU" dirty="0" smtClean="0"/>
              <a:t>Инициализация полей объекта может проводится не только с помощью операторов в теле конструктора, но и с помощью </a:t>
            </a:r>
            <a:r>
              <a:rPr lang="ru-RU" i="1" dirty="0" smtClean="0"/>
              <a:t>списка инициализации</a:t>
            </a:r>
            <a:r>
              <a:rPr lang="ru-RU" dirty="0" smtClean="0"/>
              <a:t>, который находится в заголовке конструктора.</a:t>
            </a:r>
          </a:p>
          <a:p>
            <a:pPr>
              <a:buNone/>
            </a:pPr>
            <a:r>
              <a:rPr lang="ru-RU" dirty="0" smtClean="0"/>
              <a:t>Список инициализации отделяется от заголовка конструктора  символом двоеточие (</a:t>
            </a:r>
            <a:r>
              <a:rPr lang="ru-RU" dirty="0" smtClean="0">
                <a:sym typeface="Wingdings" pitchFamily="2" charset="2"/>
              </a:rPr>
              <a:t>:) и состоит из записей вида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Конструкторы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Derived(int b, int </a:t>
            </a:r>
            <a:r>
              <a:rPr lang="en-US" dirty="0" err="1" smtClean="0"/>
              <a:t>i</a:t>
            </a:r>
            <a:r>
              <a:rPr lang="en-US" dirty="0" smtClean="0"/>
              <a:t>, double d):</a:t>
            </a:r>
            <a:r>
              <a:rPr lang="en-US" dirty="0" smtClean="0">
                <a:solidFill>
                  <a:srgbClr val="FF0000"/>
                </a:solidFill>
              </a:rPr>
              <a:t>Base(b)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derived_int</a:t>
            </a:r>
            <a:r>
              <a:rPr lang="en-US" dirty="0" smtClean="0"/>
              <a:t> = </a:t>
            </a:r>
            <a:r>
              <a:rPr lang="en-US" dirty="0" err="1" smtClean="0"/>
              <a:t>i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derived_double</a:t>
            </a:r>
            <a:r>
              <a:rPr lang="en-US" dirty="0" smtClean="0"/>
              <a:t> = d;</a:t>
            </a:r>
          </a:p>
          <a:p>
            <a:pPr>
              <a:buNone/>
            </a:pPr>
            <a:r>
              <a:rPr lang="ru-RU" dirty="0" smtClean="0"/>
              <a:t>	}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r>
              <a:rPr lang="ru-RU" dirty="0" smtClean="0"/>
              <a:t>В данном случае при описании конструкторов производного класса, в их заголовках инициализируются соответствующие конструкторы базового класса.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Конструкторы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b="1" dirty="0" smtClean="0"/>
              <a:t>Виды конструкторов</a:t>
            </a:r>
          </a:p>
          <a:p>
            <a:pPr>
              <a:buNone/>
            </a:pPr>
            <a:r>
              <a:rPr lang="ru-RU" dirty="0" smtClean="0"/>
              <a:t>Рассмотрим виды конструкторов и в каких случаях они работают.</a:t>
            </a:r>
          </a:p>
          <a:p>
            <a:pPr>
              <a:buNone/>
            </a:pPr>
            <a:r>
              <a:rPr lang="ru-RU" dirty="0" smtClean="0"/>
              <a:t>Известно, если программист не определяет ни одного конструктора, компилятор автоматически генерирует конструктор по умолчанию, который не имеет параметров.</a:t>
            </a:r>
          </a:p>
          <a:p>
            <a:pPr>
              <a:buNone/>
            </a:pPr>
            <a:r>
              <a:rPr lang="ru-RU" dirty="0" smtClean="0"/>
              <a:t>Если же, создается произвольный конструктор, конструктор по умолчанию не генерируется.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Конструкторы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i="1" dirty="0" smtClean="0"/>
              <a:t>Конструктор без параметров</a:t>
            </a:r>
          </a:p>
          <a:p>
            <a:pPr>
              <a:buNone/>
            </a:pPr>
            <a:r>
              <a:rPr lang="ru-RU" dirty="0" smtClean="0"/>
              <a:t>Этот конструктор автоматически вызывается в случае объявления объекта без какой-либо инициализации. Пример объявления конструктора без параметров:</a:t>
            </a:r>
          </a:p>
          <a:p>
            <a:pPr>
              <a:buNone/>
            </a:pPr>
            <a:r>
              <a:rPr lang="ru-RU" dirty="0" smtClean="0"/>
              <a:t>	</a:t>
            </a: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Конструкторы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3100" dirty="0" smtClean="0"/>
              <a:t>class Test</a:t>
            </a:r>
          </a:p>
          <a:p>
            <a:pPr>
              <a:buNone/>
            </a:pPr>
            <a:r>
              <a:rPr lang="ru-RU" sz="3100" dirty="0" smtClean="0"/>
              <a:t>{</a:t>
            </a:r>
          </a:p>
          <a:p>
            <a:pPr>
              <a:buNone/>
            </a:pPr>
            <a:r>
              <a:rPr lang="ru-RU" sz="3100" dirty="0" smtClean="0"/>
              <a:t>	</a:t>
            </a:r>
            <a:r>
              <a:rPr lang="en-US" sz="3100" dirty="0" smtClean="0"/>
              <a:t>int test;</a:t>
            </a:r>
          </a:p>
          <a:p>
            <a:pPr>
              <a:buNone/>
            </a:pPr>
            <a:r>
              <a:rPr lang="en-US" sz="3100" dirty="0" smtClean="0"/>
              <a:t>public:</a:t>
            </a:r>
          </a:p>
          <a:p>
            <a:pPr>
              <a:buNone/>
            </a:pPr>
            <a:endParaRPr lang="ru-RU" sz="3100" dirty="0" smtClean="0"/>
          </a:p>
          <a:p>
            <a:pPr>
              <a:buNone/>
            </a:pPr>
            <a:r>
              <a:rPr lang="en-US" sz="3100" dirty="0" smtClean="0"/>
              <a:t>Test()</a:t>
            </a:r>
          </a:p>
          <a:p>
            <a:pPr>
              <a:buNone/>
            </a:pPr>
            <a:r>
              <a:rPr lang="ru-RU" sz="3100" dirty="0" smtClean="0"/>
              <a:t>	{</a:t>
            </a:r>
          </a:p>
          <a:p>
            <a:pPr>
              <a:buNone/>
            </a:pPr>
            <a:r>
              <a:rPr lang="ru-RU" sz="3100" dirty="0" smtClean="0"/>
              <a:t>	</a:t>
            </a:r>
            <a:r>
              <a:rPr lang="en-US" sz="3100" dirty="0" smtClean="0"/>
              <a:t>test = int(0);</a:t>
            </a:r>
          </a:p>
          <a:p>
            <a:pPr>
              <a:buNone/>
            </a:pPr>
            <a:r>
              <a:rPr lang="ru-RU" sz="3100" dirty="0" smtClean="0"/>
              <a:t>	</a:t>
            </a:r>
            <a:r>
              <a:rPr lang="ru-RU" sz="3100" dirty="0" err="1" smtClean="0"/>
              <a:t>cout</a:t>
            </a:r>
            <a:r>
              <a:rPr lang="ru-RU" sz="3100" dirty="0" smtClean="0"/>
              <a:t> &lt;&lt; " Конструктор без параметров " &lt;&lt; </a:t>
            </a:r>
            <a:r>
              <a:rPr lang="ru-RU" sz="3100" dirty="0" err="1" smtClean="0"/>
              <a:t>endl</a:t>
            </a:r>
            <a:r>
              <a:rPr lang="ru-RU" sz="3100" dirty="0" smtClean="0"/>
              <a:t>;</a:t>
            </a:r>
          </a:p>
          <a:p>
            <a:pPr>
              <a:buNone/>
            </a:pPr>
            <a:r>
              <a:rPr lang="ru-RU" sz="3100" dirty="0" smtClean="0"/>
              <a:t>	}</a:t>
            </a:r>
          </a:p>
          <a:p>
            <a:pPr>
              <a:buNone/>
            </a:pPr>
            <a:r>
              <a:rPr lang="ru-RU" sz="3100" dirty="0" smtClean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Конструкторы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Все действия (операторы) в теле не являются обязательными. Это рекомендация на первое время.</a:t>
            </a:r>
          </a:p>
          <a:p>
            <a:pPr>
              <a:buNone/>
            </a:pPr>
            <a:r>
              <a:rPr lang="ru-RU" dirty="0" smtClean="0"/>
              <a:t>Пример срабатывания конструктора без параметров: </a:t>
            </a:r>
            <a:r>
              <a:rPr lang="en-US" dirty="0"/>
              <a:t>Test </a:t>
            </a:r>
            <a:r>
              <a:rPr lang="en-US" dirty="0" err="1"/>
              <a:t>tst</a:t>
            </a:r>
            <a:r>
              <a:rPr lang="en-US" dirty="0" smtClean="0"/>
              <a:t>;</a:t>
            </a:r>
            <a:r>
              <a:rPr lang="ru-RU" dirty="0" smtClean="0"/>
              <a:t>.</a:t>
            </a:r>
            <a:endParaRPr lang="en-US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Конструкторы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i="1" dirty="0" smtClean="0"/>
              <a:t>Конструктор преобразования</a:t>
            </a:r>
          </a:p>
          <a:p>
            <a:pPr>
              <a:buNone/>
            </a:pPr>
            <a:r>
              <a:rPr lang="ru-RU" dirty="0" smtClean="0"/>
              <a:t>Конструктор класса, имеющий один единственный параметр, отличный от типа определяемого класса, называется конструктором преобразования. Таких конструкторов может быть много.</a:t>
            </a:r>
          </a:p>
          <a:p>
            <a:pPr>
              <a:buNone/>
            </a:pPr>
            <a:r>
              <a:rPr lang="ru-RU" dirty="0" smtClean="0"/>
              <a:t>Смысл конструктора преобразования состоит в том, что он преобразует свой единственный параметр к типу определяемого класса.</a:t>
            </a: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Конструкторы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Следующий пример класса </a:t>
            </a:r>
            <a:r>
              <a:rPr lang="en-US" dirty="0" smtClean="0"/>
              <a:t>Test</a:t>
            </a:r>
            <a:r>
              <a:rPr lang="ru-RU" dirty="0" smtClean="0"/>
              <a:t>:</a:t>
            </a:r>
          </a:p>
          <a:p>
            <a:pPr>
              <a:buNone/>
            </a:pPr>
            <a:r>
              <a:rPr lang="en-US" dirty="0"/>
              <a:t>class Test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en-US" dirty="0" smtClean="0"/>
              <a:t>int </a:t>
            </a:r>
            <a:r>
              <a:rPr lang="en-US" dirty="0" err="1"/>
              <a:t>test_int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double </a:t>
            </a:r>
            <a:r>
              <a:rPr lang="en-US" dirty="0" err="1"/>
              <a:t>test_double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en-US" dirty="0"/>
              <a:t>public:</a:t>
            </a:r>
          </a:p>
          <a:p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Конструкторы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Test(int </a:t>
            </a:r>
            <a:r>
              <a:rPr lang="en-US" dirty="0" err="1" smtClean="0"/>
              <a:t>t_i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test_int</a:t>
            </a:r>
            <a:r>
              <a:rPr lang="en-US" dirty="0" smtClean="0"/>
              <a:t> = </a:t>
            </a:r>
            <a:r>
              <a:rPr lang="en-US" dirty="0" err="1" smtClean="0"/>
              <a:t>t_i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ru-RU" dirty="0" err="1" smtClean="0"/>
              <a:t>cout</a:t>
            </a:r>
            <a:r>
              <a:rPr lang="ru-RU" dirty="0" smtClean="0"/>
              <a:t> &lt;&lt; " Конструктор преобразования int -&gt; </a:t>
            </a:r>
            <a:r>
              <a:rPr lang="ru-RU" dirty="0" err="1" smtClean="0"/>
              <a:t>Test</a:t>
            </a:r>
            <a:r>
              <a:rPr lang="ru-RU" dirty="0" smtClean="0"/>
              <a:t> " &lt;&lt; </a:t>
            </a:r>
            <a:r>
              <a:rPr lang="ru-RU" dirty="0" err="1" smtClean="0"/>
              <a:t>endl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	}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Test(double </a:t>
            </a:r>
            <a:r>
              <a:rPr lang="en-US" dirty="0" err="1" smtClean="0"/>
              <a:t>t_d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test_double</a:t>
            </a:r>
            <a:r>
              <a:rPr lang="en-US" dirty="0" smtClean="0"/>
              <a:t> = </a:t>
            </a:r>
            <a:r>
              <a:rPr lang="en-US" dirty="0" err="1" smtClean="0"/>
              <a:t>t_d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ru-RU" dirty="0" err="1" smtClean="0"/>
              <a:t>cout</a:t>
            </a:r>
            <a:r>
              <a:rPr lang="ru-RU" dirty="0" smtClean="0"/>
              <a:t> &lt;&lt; " Конструктор преобразования </a:t>
            </a:r>
            <a:r>
              <a:rPr lang="ru-RU" dirty="0" err="1" smtClean="0"/>
              <a:t>double</a:t>
            </a:r>
            <a:r>
              <a:rPr lang="ru-RU" dirty="0" smtClean="0"/>
              <a:t> -&gt; </a:t>
            </a:r>
            <a:r>
              <a:rPr lang="ru-RU" dirty="0" err="1" smtClean="0"/>
              <a:t>Test</a:t>
            </a:r>
            <a:r>
              <a:rPr lang="ru-RU" dirty="0" smtClean="0"/>
              <a:t> " &lt;&lt; </a:t>
            </a:r>
            <a:r>
              <a:rPr lang="ru-RU" dirty="0" err="1" smtClean="0"/>
              <a:t>endl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	}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Конструкторы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Примеры вызовов конструкторов преобразования: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 </a:t>
            </a:r>
            <a:r>
              <a:rPr lang="en-US" dirty="0"/>
              <a:t>tst_1(100);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 </a:t>
            </a:r>
            <a:r>
              <a:rPr lang="en-US" dirty="0"/>
              <a:t>tst_2(3.14);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 </a:t>
            </a:r>
            <a:r>
              <a:rPr lang="en-US" dirty="0"/>
              <a:t>tst_3 = 200;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 </a:t>
            </a:r>
            <a:r>
              <a:rPr lang="en-US" dirty="0"/>
              <a:t>tst_4 = 6.28;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Конструкторы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 некоторых случаях преобразования можно запретить. Для этого перед именем конструктора ставится ключевое слово </a:t>
            </a:r>
            <a:r>
              <a:rPr lang="en-US" dirty="0" smtClean="0"/>
              <a:t>explicit</a:t>
            </a:r>
            <a:r>
              <a:rPr lang="ru-RU" dirty="0" smtClean="0"/>
              <a:t>. Рассмотрим пример используя один из конструкторов.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Конструкторы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i="1" dirty="0" smtClean="0"/>
              <a:t>поле(список)</a:t>
            </a:r>
          </a:p>
          <a:p>
            <a:pPr>
              <a:buNone/>
            </a:pPr>
            <a:r>
              <a:rPr lang="ru-RU" dirty="0"/>
              <a:t>г</a:t>
            </a:r>
            <a:r>
              <a:rPr lang="ru-RU" dirty="0" smtClean="0"/>
              <a:t>де  </a:t>
            </a:r>
            <a:r>
              <a:rPr lang="ru-RU" i="1" dirty="0" smtClean="0"/>
              <a:t>поле</a:t>
            </a:r>
            <a:r>
              <a:rPr lang="ru-RU" dirty="0" smtClean="0"/>
              <a:t> – идентификатор поля, а </a:t>
            </a:r>
            <a:r>
              <a:rPr lang="ru-RU" i="1" dirty="0" smtClean="0"/>
              <a:t>список</a:t>
            </a:r>
            <a:r>
              <a:rPr lang="ru-RU" dirty="0" smtClean="0"/>
              <a:t> –  </a:t>
            </a:r>
            <a:r>
              <a:rPr lang="ru-RU" dirty="0" err="1" smtClean="0"/>
              <a:t>список</a:t>
            </a:r>
            <a:r>
              <a:rPr lang="ru-RU" dirty="0" smtClean="0"/>
              <a:t> выражений.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Объектные, фиксированные (константные) и ссылочные поля можно инициализировать с помощью списка инициализации. </a:t>
            </a:r>
          </a:p>
          <a:p>
            <a:pPr>
              <a:buNone/>
            </a:pPr>
            <a:r>
              <a:rPr lang="ru-RU" dirty="0" smtClean="0"/>
              <a:t>Выполнение конструктора со списком инициализации состоит из обработки списка инициализации, а затем – тела конструктора.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Конструкторы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/>
              <a:t>class Test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 err="1"/>
              <a:t>test_int</a:t>
            </a:r>
            <a:r>
              <a:rPr lang="en-US" dirty="0" smtClean="0"/>
              <a:t>;</a:t>
            </a:r>
            <a:endParaRPr lang="en-US" dirty="0"/>
          </a:p>
          <a:p>
            <a:pPr>
              <a:buNone/>
            </a:pPr>
            <a:r>
              <a:rPr lang="en-US" dirty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explicit</a:t>
            </a:r>
            <a:r>
              <a:rPr lang="en-US" dirty="0" smtClean="0"/>
              <a:t> </a:t>
            </a:r>
            <a:r>
              <a:rPr lang="en-US" dirty="0"/>
              <a:t>Test(int </a:t>
            </a:r>
            <a:r>
              <a:rPr lang="en-US" dirty="0" err="1"/>
              <a:t>t_i</a:t>
            </a:r>
            <a:r>
              <a:rPr lang="en-US" dirty="0"/>
              <a:t>)</a:t>
            </a:r>
          </a:p>
          <a:p>
            <a:pPr>
              <a:buNone/>
            </a:pPr>
            <a:r>
              <a:rPr lang="ru-RU" dirty="0" smtClean="0"/>
              <a:t>	{</a:t>
            </a:r>
            <a:endParaRPr lang="ru-RU" dirty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test_int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/>
              <a:t>t_i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ru-RU" dirty="0" err="1" smtClean="0"/>
              <a:t>cout</a:t>
            </a:r>
            <a:r>
              <a:rPr lang="ru-RU" dirty="0" smtClean="0"/>
              <a:t> </a:t>
            </a:r>
            <a:r>
              <a:rPr lang="ru-RU" dirty="0"/>
              <a:t>&lt;&lt; " Конструктор преобразования int -&gt; </a:t>
            </a:r>
            <a:r>
              <a:rPr lang="ru-RU" dirty="0" err="1"/>
              <a:t>Test</a:t>
            </a:r>
            <a:r>
              <a:rPr lang="ru-RU" dirty="0"/>
              <a:t> " &lt;&lt; </a:t>
            </a:r>
            <a:r>
              <a:rPr lang="ru-RU" dirty="0" err="1"/>
              <a:t>endl</a:t>
            </a:r>
            <a:r>
              <a:rPr lang="ru-RU" dirty="0"/>
              <a:t>;</a:t>
            </a:r>
          </a:p>
          <a:p>
            <a:pPr>
              <a:buNone/>
            </a:pPr>
            <a:r>
              <a:rPr lang="ru-RU" dirty="0" smtClean="0"/>
              <a:t>	}</a:t>
            </a:r>
            <a:endParaRPr lang="ru-RU" dirty="0"/>
          </a:p>
          <a:p>
            <a:pPr>
              <a:buNone/>
            </a:pPr>
            <a:r>
              <a:rPr lang="ru-RU" dirty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Конструкторы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Что изменится в этом случае?</a:t>
            </a:r>
          </a:p>
          <a:p>
            <a:pPr>
              <a:buNone/>
            </a:pPr>
            <a:r>
              <a:rPr lang="ru-RU" dirty="0" smtClean="0"/>
              <a:t>Объявление </a:t>
            </a:r>
            <a:r>
              <a:rPr lang="en-US" dirty="0"/>
              <a:t>Test tst_1(100</a:t>
            </a:r>
            <a:r>
              <a:rPr lang="en-US" dirty="0" smtClean="0"/>
              <a:t>);</a:t>
            </a:r>
            <a:r>
              <a:rPr lang="ru-RU" dirty="0" smtClean="0"/>
              <a:t> завершится успехом, а </a:t>
            </a:r>
            <a:r>
              <a:rPr lang="en-US" dirty="0" smtClean="0"/>
              <a:t>Test </a:t>
            </a:r>
            <a:r>
              <a:rPr lang="en-US" dirty="0"/>
              <a:t>tst_3 = 200</a:t>
            </a:r>
            <a:r>
              <a:rPr lang="en-US" dirty="0" smtClean="0"/>
              <a:t>;</a:t>
            </a:r>
            <a:r>
              <a:rPr lang="ru-RU" dirty="0" smtClean="0"/>
              <a:t> - нет.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Компилятор выдаст сообщение:</a:t>
            </a:r>
          </a:p>
          <a:p>
            <a:pPr>
              <a:buNone/>
            </a:pPr>
            <a:r>
              <a:rPr lang="ru-RU" dirty="0"/>
              <a:t>\</a:t>
            </a:r>
            <a:r>
              <a:rPr lang="ru-RU" dirty="0" err="1"/>
              <a:t>test_constr_init.cpp</a:t>
            </a:r>
            <a:r>
              <a:rPr lang="ru-RU" dirty="0"/>
              <a:t>(29): </a:t>
            </a:r>
            <a:r>
              <a:rPr lang="ru-RU" dirty="0" err="1"/>
              <a:t>error</a:t>
            </a:r>
            <a:r>
              <a:rPr lang="ru-RU" dirty="0"/>
              <a:t> C2440: инициализация: невозможно преобразовать "int" в "</a:t>
            </a:r>
            <a:r>
              <a:rPr lang="ru-RU" dirty="0" err="1" smtClean="0"/>
              <a:t>Test</a:t>
            </a:r>
            <a:r>
              <a:rPr lang="en-US" dirty="0" smtClean="0"/>
              <a:t>”</a:t>
            </a:r>
            <a:r>
              <a:rPr lang="ru-RU" dirty="0" smtClean="0"/>
              <a:t>. </a:t>
            </a:r>
          </a:p>
          <a:p>
            <a:pPr>
              <a:buNone/>
            </a:pPr>
            <a:endParaRPr lang="ru-RU" dirty="0"/>
          </a:p>
          <a:p>
            <a:endParaRPr lang="ru-RU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Конструкторы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Также без ошибок можно объявить следующим образом: </a:t>
            </a:r>
            <a:r>
              <a:rPr lang="en-US" dirty="0" smtClean="0"/>
              <a:t>Test </a:t>
            </a:r>
            <a:r>
              <a:rPr lang="en-US" dirty="0"/>
              <a:t>tst_1 = Test(100</a:t>
            </a:r>
            <a:r>
              <a:rPr lang="en-US" dirty="0" smtClean="0"/>
              <a:t>);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Этот пример скорее теоретический, учебный. Более жизненный пример запрета преобразования может быть при попытке передать некоторой функции параметр целого типа вместо объекта типа </a:t>
            </a:r>
            <a:r>
              <a:rPr lang="en-US" dirty="0" smtClean="0"/>
              <a:t>Test</a:t>
            </a:r>
            <a:r>
              <a:rPr lang="ru-RU" dirty="0" smtClean="0"/>
              <a:t>.</a:t>
            </a:r>
            <a:endParaRPr lang="en-US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Конструкторы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Для примера рассмотрим простую функцию: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 </a:t>
            </a:r>
            <a:r>
              <a:rPr lang="en-US" dirty="0" err="1"/>
              <a:t>func</a:t>
            </a:r>
            <a:r>
              <a:rPr lang="en-US" dirty="0"/>
              <a:t>(Test t)</a:t>
            </a:r>
          </a:p>
          <a:p>
            <a:pPr>
              <a:buNone/>
            </a:pPr>
            <a:r>
              <a:rPr lang="ru-RU" dirty="0" smtClean="0"/>
              <a:t>	{</a:t>
            </a:r>
            <a:endParaRPr lang="ru-RU" dirty="0"/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return </a:t>
            </a:r>
            <a:r>
              <a:rPr lang="en-US" dirty="0"/>
              <a:t>t;</a:t>
            </a:r>
          </a:p>
          <a:p>
            <a:pPr>
              <a:buNone/>
            </a:pPr>
            <a:r>
              <a:rPr lang="ru-RU" dirty="0" smtClean="0"/>
              <a:t>	}</a:t>
            </a:r>
          </a:p>
          <a:p>
            <a:pPr>
              <a:buNone/>
            </a:pPr>
            <a:r>
              <a:rPr lang="ru-RU" dirty="0" smtClean="0"/>
              <a:t>Эта функция получает параметр типа </a:t>
            </a:r>
            <a:r>
              <a:rPr lang="en-US" dirty="0" smtClean="0"/>
              <a:t>Test</a:t>
            </a:r>
            <a:r>
              <a:rPr lang="ru-RU" dirty="0" smtClean="0"/>
              <a:t>, ни чего с ним не делает и выдает в качестве результата.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Конструкторы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Вызов функции </a:t>
            </a:r>
            <a:r>
              <a:rPr lang="en-US" dirty="0" err="1"/>
              <a:t>cout</a:t>
            </a:r>
            <a:r>
              <a:rPr lang="en-US" dirty="0"/>
              <a:t> &lt;&lt; </a:t>
            </a:r>
            <a:r>
              <a:rPr lang="en-US" dirty="0" err="1"/>
              <a:t>func</a:t>
            </a:r>
            <a:r>
              <a:rPr lang="en-US" dirty="0"/>
              <a:t>(</a:t>
            </a:r>
            <a:r>
              <a:rPr lang="en-US" dirty="0" err="1"/>
              <a:t>tst</a:t>
            </a:r>
            <a:r>
              <a:rPr lang="en-US" dirty="0"/>
              <a:t>) &lt;&lt; </a:t>
            </a:r>
            <a:r>
              <a:rPr lang="en-US" dirty="0" err="1"/>
              <a:t>endl</a:t>
            </a:r>
            <a:r>
              <a:rPr lang="en-US" dirty="0" smtClean="0"/>
              <a:t>;</a:t>
            </a:r>
            <a:r>
              <a:rPr lang="ru-RU" dirty="0" smtClean="0"/>
              <a:t> завершится успехом, а вызов </a:t>
            </a:r>
            <a:r>
              <a:rPr lang="en-US" dirty="0" err="1"/>
              <a:t>cout</a:t>
            </a:r>
            <a:r>
              <a:rPr lang="en-US" dirty="0"/>
              <a:t> &lt;&lt; </a:t>
            </a:r>
            <a:r>
              <a:rPr lang="en-US" dirty="0" err="1"/>
              <a:t>func</a:t>
            </a:r>
            <a:r>
              <a:rPr lang="en-US" dirty="0"/>
              <a:t>(333) &lt;&lt; </a:t>
            </a:r>
            <a:r>
              <a:rPr lang="en-US" dirty="0" err="1"/>
              <a:t>endl</a:t>
            </a:r>
            <a:r>
              <a:rPr lang="en-US" dirty="0" smtClean="0"/>
              <a:t>;</a:t>
            </a:r>
            <a:r>
              <a:rPr lang="ru-RU" dirty="0" smtClean="0"/>
              <a:t> -  с ошибкой, поскольку в конструкторе стоит запрет на преобразование. Если в конструкторе убрать слово </a:t>
            </a:r>
            <a:r>
              <a:rPr lang="en-US" dirty="0" smtClean="0"/>
              <a:t>explicit</a:t>
            </a:r>
            <a:r>
              <a:rPr lang="ru-RU" dirty="0" smtClean="0"/>
              <a:t>, вызов </a:t>
            </a:r>
            <a:r>
              <a:rPr lang="ru-RU" smtClean="0"/>
              <a:t>завершится успехом.</a:t>
            </a: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Конструкторы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i="1" dirty="0" smtClean="0"/>
              <a:t>Конструктор копирования</a:t>
            </a:r>
          </a:p>
          <a:p>
            <a:pPr>
              <a:buNone/>
            </a:pPr>
            <a:r>
              <a:rPr lang="ru-RU" dirty="0" smtClean="0"/>
              <a:t>Отдельный вид конструктора – конструктор копирования. Эти конструкторы отличаются от других тем, что они могут быть вызваны с одним аргументом типа класс. Копирующими конструкторами являются конструкторы вида </a:t>
            </a:r>
            <a:r>
              <a:rPr lang="en-US" dirty="0" smtClean="0"/>
              <a:t>Name(Name &amp;, int=0) </a:t>
            </a:r>
            <a:r>
              <a:rPr lang="ru-RU" dirty="0" smtClean="0"/>
              <a:t>или </a:t>
            </a:r>
            <a:r>
              <a:rPr lang="en-US" dirty="0" smtClean="0"/>
              <a:t>Name(const Name &amp;)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Конструкторы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Если в программе необходимо применение копирующего конструктора, а объявление его не доступно, то неявно формируется предполагаемый копирующий конструктор.</a:t>
            </a:r>
          </a:p>
          <a:p>
            <a:pPr>
              <a:buNone/>
            </a:pPr>
            <a:r>
              <a:rPr lang="ru-RU" dirty="0" smtClean="0"/>
              <a:t>Использование копирующего конструктора приводит к инициализации всех полей инициализируемого объекта методом «</a:t>
            </a:r>
            <a:r>
              <a:rPr lang="ru-RU" dirty="0" err="1" smtClean="0"/>
              <a:t>поле-за-полем</a:t>
            </a:r>
            <a:r>
              <a:rPr lang="ru-RU" dirty="0" smtClean="0"/>
              <a:t>». </a:t>
            </a:r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Конструкторы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Пример копирующего конструктора.</a:t>
            </a:r>
          </a:p>
          <a:p>
            <a:pPr>
              <a:buNone/>
            </a:pPr>
            <a:r>
              <a:rPr lang="en-US" dirty="0" smtClean="0"/>
              <a:t>class Test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test;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explicit Test(int t):test(t)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" </a:t>
            </a:r>
            <a:r>
              <a:rPr lang="ru-RU" dirty="0" smtClean="0"/>
              <a:t>Конструктор преобразования "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}</a:t>
            </a:r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Конструкторы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Test(const Test &amp;t, int = 0)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" </a:t>
            </a:r>
            <a:r>
              <a:rPr lang="ru-RU" dirty="0" smtClean="0"/>
              <a:t>Конструктор копирования "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 = </a:t>
            </a:r>
            <a:r>
              <a:rPr lang="en-US" dirty="0" err="1" smtClean="0"/>
              <a:t>t.test</a:t>
            </a:r>
            <a:r>
              <a:rPr lang="en-US" dirty="0" smtClean="0"/>
              <a:t>;</a:t>
            </a:r>
            <a:r>
              <a:rPr lang="ru-RU" dirty="0" smtClean="0"/>
              <a:t>	</a:t>
            </a:r>
            <a:r>
              <a:rPr lang="en-US" dirty="0" smtClean="0"/>
              <a:t>//</a:t>
            </a:r>
            <a:r>
              <a:rPr lang="ru-RU" dirty="0" smtClean="0"/>
              <a:t> поле за полем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// </a:t>
            </a:r>
            <a:r>
              <a:rPr lang="ru-RU" dirty="0" smtClean="0"/>
              <a:t>все остальные поля по аналогии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	}</a:t>
            </a:r>
          </a:p>
          <a:p>
            <a:pPr>
              <a:buNone/>
            </a:pPr>
            <a:r>
              <a:rPr lang="ru-RU" dirty="0" smtClean="0"/>
              <a:t>};</a:t>
            </a:r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Конструкторы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Объявления вида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 tst_1(100);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 tst_2 = tst_1;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 tst_3 = Test(200);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Приведут к выводу сообщений, посмотрите и оцените их (будет четыре сообщения).</a:t>
            </a: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Конструкторы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class </a:t>
            </a:r>
            <a:r>
              <a:rPr lang="en-US" dirty="0"/>
              <a:t>Test</a:t>
            </a:r>
          </a:p>
          <a:p>
            <a:pPr>
              <a:buNone/>
            </a:pPr>
            <a:r>
              <a:rPr lang="ru-RU" dirty="0" smtClean="0"/>
              <a:t>	{</a:t>
            </a:r>
            <a:endParaRPr lang="ru-RU" dirty="0"/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int </a:t>
            </a:r>
            <a:r>
              <a:rPr lang="en-US" dirty="0" err="1"/>
              <a:t>test_int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double </a:t>
            </a:r>
            <a:r>
              <a:rPr lang="en-US" dirty="0" err="1"/>
              <a:t>test_double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public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Test</a:t>
            </a:r>
            <a:r>
              <a:rPr lang="en-US" dirty="0"/>
              <a:t>(){};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Test(int </a:t>
            </a:r>
            <a:r>
              <a:rPr lang="en-US" dirty="0" err="1"/>
              <a:t>i</a:t>
            </a:r>
            <a:r>
              <a:rPr lang="en-US" dirty="0"/>
              <a:t>, double d)</a:t>
            </a:r>
          </a:p>
          <a:p>
            <a:pPr>
              <a:buNone/>
            </a:pPr>
            <a:r>
              <a:rPr lang="ru-RU" dirty="0" smtClean="0"/>
              <a:t>		{</a:t>
            </a:r>
            <a:endParaRPr lang="ru-RU" dirty="0"/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err="1" smtClean="0"/>
              <a:t>test_int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/>
              <a:t>i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err="1" smtClean="0"/>
              <a:t>test_double</a:t>
            </a:r>
            <a:r>
              <a:rPr lang="en-US" dirty="0" smtClean="0"/>
              <a:t> </a:t>
            </a:r>
            <a:r>
              <a:rPr lang="en-US" dirty="0"/>
              <a:t>= d;</a:t>
            </a:r>
          </a:p>
          <a:p>
            <a:pPr>
              <a:buNone/>
            </a:pPr>
            <a:r>
              <a:rPr lang="ru-RU" dirty="0" smtClean="0"/>
              <a:t>		}</a:t>
            </a:r>
            <a:endParaRPr lang="ru-RU" dirty="0"/>
          </a:p>
          <a:p>
            <a:pPr>
              <a:buNone/>
            </a:pPr>
            <a:r>
              <a:rPr lang="ru-RU" dirty="0" smtClean="0"/>
              <a:t>	//	остальная часть класса</a:t>
            </a:r>
            <a:endParaRPr lang="ru-RU" dirty="0"/>
          </a:p>
          <a:p>
            <a:pPr>
              <a:buNone/>
            </a:pPr>
            <a:r>
              <a:rPr lang="ru-RU" dirty="0" smtClean="0"/>
              <a:t>	};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Конструкторы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Конструктор копирования работает и в случае передачи объекта в качестве фактического параметра функции по значению, а также в случае, если функция возвращает в качестве результата объект данного класса.</a:t>
            </a:r>
            <a:endParaRPr lang="ru-RU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Конструкторы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Рассмотрим пример простой функции: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 </a:t>
            </a:r>
            <a:r>
              <a:rPr lang="en-US" dirty="0" err="1" smtClean="0"/>
              <a:t>func</a:t>
            </a:r>
            <a:r>
              <a:rPr lang="en-US" dirty="0" smtClean="0"/>
              <a:t>(Test t)</a:t>
            </a:r>
          </a:p>
          <a:p>
            <a:pPr>
              <a:buNone/>
            </a:pPr>
            <a:r>
              <a:rPr lang="ru-RU" dirty="0" smtClean="0"/>
              <a:t>	{ </a:t>
            </a:r>
            <a:r>
              <a:rPr lang="en-US" dirty="0" smtClean="0"/>
              <a:t>return t;</a:t>
            </a:r>
            <a:r>
              <a:rPr lang="ru-RU" dirty="0" smtClean="0"/>
              <a:t> }</a:t>
            </a:r>
          </a:p>
          <a:p>
            <a:pPr>
              <a:buNone/>
            </a:pPr>
            <a:r>
              <a:rPr lang="ru-RU" dirty="0" smtClean="0"/>
              <a:t>Отметим, что функция имеет один единственный параметр типа </a:t>
            </a:r>
            <a:r>
              <a:rPr lang="en-US" dirty="0" smtClean="0"/>
              <a:t>Test</a:t>
            </a:r>
            <a:r>
              <a:rPr lang="ru-RU" dirty="0" smtClean="0"/>
              <a:t> и возвращает этот аргумент в качестве результата.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Конструкторы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Вызов функции приведет к срабатыванию конструктора копирования, причем дважды: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 tst_1(100);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</a:t>
            </a:r>
            <a:r>
              <a:rPr lang="en-US" dirty="0" err="1" smtClean="0"/>
              <a:t>func</a:t>
            </a:r>
            <a:r>
              <a:rPr lang="en-US" dirty="0" smtClean="0"/>
              <a:t>(tst_1)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Конструкторы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Кроме рассмотренных конструкторов в классе могут определяться конструкторы с разными типами и количествами параметров. Их число зависит от  исходной задачи и возможных способов инициализации объектов.</a:t>
            </a:r>
            <a:endParaRPr lang="ru-RU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Переменная </a:t>
            </a:r>
            <a:r>
              <a:rPr lang="en-US" dirty="0" smtClean="0"/>
              <a:t>this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b="1" dirty="0" smtClean="0"/>
              <a:t>Переменная </a:t>
            </a:r>
            <a:r>
              <a:rPr lang="en-US" b="1" dirty="0" smtClean="0"/>
              <a:t>this</a:t>
            </a:r>
            <a:endParaRPr lang="ru-RU" b="1" dirty="0" smtClean="0"/>
          </a:p>
          <a:p>
            <a:pPr>
              <a:buNone/>
            </a:pPr>
            <a:r>
              <a:rPr lang="ru-RU" dirty="0" smtClean="0"/>
              <a:t>Возможность неквалифицированного обращения в теле составной функции к компонентам ее класса обуславливается следующими соображениями:</a:t>
            </a:r>
          </a:p>
          <a:p>
            <a:pPr>
              <a:buNone/>
            </a:pPr>
            <a:r>
              <a:rPr lang="ru-RU" dirty="0" smtClean="0"/>
              <a:t>	1. в теле каждой нестатической составной функции класса доступна переменная </a:t>
            </a:r>
            <a:r>
              <a:rPr lang="en-US" dirty="0" smtClean="0"/>
              <a:t>this</a:t>
            </a:r>
            <a:r>
              <a:rPr lang="ru-RU" dirty="0" smtClean="0"/>
              <a:t>, типа </a:t>
            </a:r>
            <a:r>
              <a:rPr lang="en-US" dirty="0" smtClean="0"/>
              <a:t>Name *</a:t>
            </a:r>
            <a:r>
              <a:rPr lang="ru-RU" dirty="0" smtClean="0"/>
              <a:t>, с присвоенным указателем того объекта класса </a:t>
            </a:r>
            <a:r>
              <a:rPr lang="en-US" dirty="0" smtClean="0"/>
              <a:t>Name</a:t>
            </a:r>
            <a:r>
              <a:rPr lang="ru-RU" dirty="0" smtClean="0"/>
              <a:t>, применительно к которому вызвана данная составная функция;</a:t>
            </a:r>
            <a:endParaRPr lang="ru-RU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Переменная </a:t>
            </a:r>
            <a:r>
              <a:rPr lang="en-US" dirty="0" smtClean="0"/>
              <a:t>this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2. каждое неквалифицированное обращение к нестатическому компоненту класса </a:t>
            </a:r>
            <a:r>
              <a:rPr lang="en-US" dirty="0" smtClean="0"/>
              <a:t>Name</a:t>
            </a:r>
            <a:r>
              <a:rPr lang="ru-RU" dirty="0" smtClean="0"/>
              <a:t>, например </a:t>
            </a:r>
            <a:r>
              <a:rPr lang="en-US" dirty="0" smtClean="0"/>
              <a:t>name</a:t>
            </a:r>
            <a:r>
              <a:rPr lang="ru-RU" dirty="0" smtClean="0"/>
              <a:t>, трактуется как сокращенная запись выражения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this-&gt; name</a:t>
            </a:r>
            <a:r>
              <a:rPr lang="ru-RU" dirty="0" smtClean="0"/>
              <a:t>.  Рассмотрим пример.</a:t>
            </a:r>
            <a:endParaRPr lang="ru-RU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Переменная </a:t>
            </a:r>
            <a:r>
              <a:rPr lang="en-US" dirty="0" smtClean="0"/>
              <a:t>this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class Test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test;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Test(int t):test(t)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" </a:t>
            </a:r>
            <a:r>
              <a:rPr lang="ru-RU" dirty="0" smtClean="0"/>
              <a:t>Конструктор преобразования "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ru-RU" dirty="0" err="1" smtClean="0"/>
              <a:t>cout</a:t>
            </a:r>
            <a:r>
              <a:rPr lang="ru-RU" dirty="0" smtClean="0"/>
              <a:t> &lt;&lt; " Адрес текущего объекта: " &lt;&lt; </a:t>
            </a:r>
            <a:r>
              <a:rPr lang="ru-RU" dirty="0" err="1" smtClean="0"/>
              <a:t>this</a:t>
            </a:r>
            <a:r>
              <a:rPr lang="ru-RU" dirty="0" smtClean="0"/>
              <a:t> &lt;&lt; </a:t>
            </a:r>
            <a:r>
              <a:rPr lang="ru-RU" dirty="0" err="1" smtClean="0"/>
              <a:t>endl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	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Переменная </a:t>
            </a:r>
            <a:r>
              <a:rPr lang="en-US" dirty="0" smtClean="0"/>
              <a:t>this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Show()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test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  <a:r>
              <a:rPr lang="ru-RU" dirty="0" smtClean="0"/>
              <a:t>	</a:t>
            </a:r>
            <a:r>
              <a:rPr lang="en-US" dirty="0" smtClean="0"/>
              <a:t>//</a:t>
            </a:r>
            <a:r>
              <a:rPr lang="ru-RU" dirty="0" smtClean="0"/>
              <a:t> обычное, неквалифицированное обращение к полю </a:t>
            </a:r>
            <a:r>
              <a:rPr lang="en-US" dirty="0" smtClean="0"/>
              <a:t>test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this-&gt;test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// </a:t>
            </a:r>
            <a:r>
              <a:rPr lang="ru-RU" dirty="0" smtClean="0"/>
              <a:t>квалифицированное обращение к полю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	}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Переменная </a:t>
            </a:r>
            <a:r>
              <a:rPr lang="en-US" dirty="0" smtClean="0"/>
              <a:t>this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Обращение </a:t>
            </a:r>
            <a:r>
              <a:rPr lang="en-US" dirty="0" err="1" smtClean="0"/>
              <a:t>cout</a:t>
            </a:r>
            <a:r>
              <a:rPr lang="en-US" dirty="0" smtClean="0"/>
              <a:t> &lt;&lt; this-&gt;test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  <a:r>
              <a:rPr lang="ru-RU" dirty="0" smtClean="0"/>
              <a:t>  в данном случае излишне, компилятор сам приведет выражение </a:t>
            </a:r>
            <a:r>
              <a:rPr lang="en-US" dirty="0" err="1" smtClean="0"/>
              <a:t>cout</a:t>
            </a:r>
            <a:r>
              <a:rPr lang="en-US" dirty="0" smtClean="0"/>
              <a:t> &lt;&lt; test &lt;&lt; </a:t>
            </a:r>
            <a:r>
              <a:rPr lang="en-US" dirty="0" err="1" smtClean="0"/>
              <a:t>endl</a:t>
            </a:r>
            <a:r>
              <a:rPr lang="ru-RU" dirty="0" smtClean="0"/>
              <a:t>; к квалифицированному виду.</a:t>
            </a:r>
          </a:p>
          <a:p>
            <a:pPr>
              <a:buNone/>
            </a:pPr>
            <a:r>
              <a:rPr lang="ru-RU" dirty="0" smtClean="0"/>
              <a:t>Переменная </a:t>
            </a:r>
            <a:r>
              <a:rPr lang="en-US" dirty="0" smtClean="0"/>
              <a:t>this</a:t>
            </a:r>
            <a:r>
              <a:rPr lang="ru-RU" dirty="0" smtClean="0"/>
              <a:t> (скрытое поле для каждого объекта) формируется конструктором класса при объявлении любого объекта которое хранится вместе с ним . В это поле заносится адрес данного объекта.</a:t>
            </a:r>
            <a:endParaRPr lang="ru-RU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Переменная </a:t>
            </a:r>
            <a:r>
              <a:rPr lang="en-US" dirty="0" smtClean="0"/>
              <a:t>this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Операция </a:t>
            </a:r>
            <a:r>
              <a:rPr lang="en-US" dirty="0" err="1" smtClean="0"/>
              <a:t>sizeof</a:t>
            </a:r>
            <a:r>
              <a:rPr lang="ru-RU" dirty="0" smtClean="0"/>
              <a:t> при вычислении объема требуемой памяти поле </a:t>
            </a:r>
            <a:r>
              <a:rPr lang="en-US" dirty="0" smtClean="0"/>
              <a:t>this</a:t>
            </a:r>
            <a:r>
              <a:rPr lang="ru-RU" dirty="0" smtClean="0"/>
              <a:t> не учитывает.</a:t>
            </a:r>
          </a:p>
          <a:p>
            <a:pPr>
              <a:buNone/>
            </a:pPr>
            <a:r>
              <a:rPr lang="ru-RU" dirty="0" smtClean="0"/>
              <a:t>Значение это переменной можно посмотреть с помощью любой функции класса, например с помощью конструктора:</a:t>
            </a:r>
          </a:p>
          <a:p>
            <a:pPr>
              <a:buNone/>
            </a:pPr>
            <a:r>
              <a:rPr lang="en-US" dirty="0" smtClean="0"/>
              <a:t>Test(int t):test(t)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" </a:t>
            </a:r>
            <a:r>
              <a:rPr lang="ru-RU" dirty="0" smtClean="0"/>
              <a:t>Конструктор преобразования "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ru-RU" dirty="0" err="1" smtClean="0"/>
              <a:t>cout</a:t>
            </a:r>
            <a:r>
              <a:rPr lang="ru-RU" dirty="0" smtClean="0"/>
              <a:t> &lt;&lt; " Адрес текущего объекта: " &lt;&lt; </a:t>
            </a:r>
            <a:r>
              <a:rPr lang="ru-RU" dirty="0" err="1" smtClean="0"/>
              <a:t>this</a:t>
            </a:r>
            <a:r>
              <a:rPr lang="ru-RU" dirty="0" smtClean="0"/>
              <a:t> &lt;&lt; </a:t>
            </a:r>
            <a:r>
              <a:rPr lang="ru-RU" dirty="0" err="1" smtClean="0"/>
              <a:t>endl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	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Конструкторы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Конструктор вида</a:t>
            </a:r>
          </a:p>
          <a:p>
            <a:pPr>
              <a:buNone/>
            </a:pPr>
            <a:r>
              <a:rPr lang="en-US" dirty="0" smtClean="0"/>
              <a:t>Test(int </a:t>
            </a:r>
            <a:r>
              <a:rPr lang="en-US" dirty="0" err="1" smtClean="0"/>
              <a:t>i</a:t>
            </a:r>
            <a:r>
              <a:rPr lang="en-US" dirty="0" smtClean="0"/>
              <a:t>, double d)</a:t>
            </a:r>
          </a:p>
          <a:p>
            <a:pPr>
              <a:buNone/>
            </a:pPr>
            <a:r>
              <a:rPr lang="ru-RU" dirty="0" smtClean="0"/>
              <a:t>		{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err="1" smtClean="0"/>
              <a:t>test_int</a:t>
            </a:r>
            <a:r>
              <a:rPr lang="en-US" dirty="0" smtClean="0"/>
              <a:t> = </a:t>
            </a:r>
            <a:r>
              <a:rPr lang="en-US" dirty="0" err="1" smtClean="0"/>
              <a:t>i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err="1" smtClean="0"/>
              <a:t>test_double</a:t>
            </a:r>
            <a:r>
              <a:rPr lang="en-US" dirty="0" smtClean="0"/>
              <a:t> = d;</a:t>
            </a:r>
          </a:p>
          <a:p>
            <a:pPr>
              <a:buNone/>
            </a:pPr>
            <a:r>
              <a:rPr lang="ru-RU" dirty="0" smtClean="0"/>
              <a:t>		}</a:t>
            </a:r>
          </a:p>
          <a:p>
            <a:pPr>
              <a:buNone/>
            </a:pPr>
            <a:r>
              <a:rPr lang="ru-RU" dirty="0" smtClean="0"/>
              <a:t>Обычный конструктор, в котором инициализация полей производится в его теле.</a:t>
            </a:r>
            <a:endParaRPr lang="ru-RU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Переменная </a:t>
            </a:r>
            <a:r>
              <a:rPr lang="en-US" dirty="0" smtClean="0"/>
              <a:t>this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Кроме того значение адреса объекта можно узнать через операцию взятия адреса.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 </a:t>
            </a:r>
            <a:r>
              <a:rPr lang="en-US" dirty="0" err="1" smtClean="0"/>
              <a:t>tst</a:t>
            </a:r>
            <a:r>
              <a:rPr lang="en-US" dirty="0" smtClean="0"/>
              <a:t>(200);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"  " &lt;&lt; &amp;</a:t>
            </a:r>
            <a:r>
              <a:rPr lang="en-US" dirty="0" err="1" smtClean="0"/>
              <a:t>tst</a:t>
            </a:r>
            <a:r>
              <a:rPr lang="en-US" dirty="0" smtClean="0"/>
              <a:t>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Испытайте этот несложный пример и вы увидите, </a:t>
            </a:r>
            <a:r>
              <a:rPr lang="ru-RU" smtClean="0"/>
              <a:t>что адрес один и тот же.</a:t>
            </a: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Деструкторы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Так же, как и обычные переменные, объекты делятся на статические и динамические, а последние – на автоматические и контролируемые.</a:t>
            </a:r>
          </a:p>
          <a:p>
            <a:pPr>
              <a:buNone/>
            </a:pPr>
            <a:r>
              <a:rPr lang="ru-RU" dirty="0" smtClean="0"/>
              <a:t>Каждый неконтролируемый объект (статический и автоматический) создается во время обработки его определения и удаляется в эпилоге наибольшего охватывающего его блока. Контролируемые объекты создаются и удаляются с помощью операций </a:t>
            </a:r>
            <a:r>
              <a:rPr lang="en-US" dirty="0" smtClean="0"/>
              <a:t>new </a:t>
            </a:r>
            <a:r>
              <a:rPr lang="ru-RU" dirty="0" smtClean="0"/>
              <a:t>и</a:t>
            </a:r>
            <a:r>
              <a:rPr lang="en-US" dirty="0" smtClean="0"/>
              <a:t> delete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Деструкторы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Удалению объекта предшествует неявный вызов </a:t>
            </a:r>
            <a:r>
              <a:rPr lang="ru-RU" i="1" dirty="0" smtClean="0"/>
              <a:t>деструктора</a:t>
            </a:r>
            <a:r>
              <a:rPr lang="ru-RU" dirty="0" smtClean="0"/>
              <a:t>, представляющего привилегированную составную функцию без параметров. Имя деструктора совпадает с именем класса, перед которым ставится символ</a:t>
            </a:r>
            <a:r>
              <a:rPr lang="en-US" dirty="0" smtClean="0"/>
              <a:t> ’~’ </a:t>
            </a:r>
            <a:r>
              <a:rPr lang="ru-RU" dirty="0" smtClean="0"/>
              <a:t>(тильда). Деструктор, в отличие от конструктора, не перегружается, то есть, в любом классе может быть только один деструктор.</a:t>
            </a:r>
            <a:endParaRPr lang="ru-RU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Деструкторы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Рассмотрим пример работы деструктора на простом примере.</a:t>
            </a:r>
          </a:p>
          <a:p>
            <a:pPr>
              <a:buNone/>
            </a:pPr>
            <a:r>
              <a:rPr lang="en-US" dirty="0" smtClean="0"/>
              <a:t>class Pair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One, Two;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en-US" dirty="0" smtClean="0"/>
              <a:t>Pair(int one, int two): One(one), Two(two)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 		</a:t>
            </a:r>
            <a:r>
              <a:rPr lang="en-US" dirty="0" err="1" smtClean="0"/>
              <a:t>cout</a:t>
            </a:r>
            <a:r>
              <a:rPr lang="en-US" dirty="0" smtClean="0"/>
              <a:t> &lt;&lt; " Pair created "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}</a:t>
            </a:r>
          </a:p>
          <a:p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Деструкторы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~Pair()</a:t>
            </a:r>
            <a:r>
              <a:rPr lang="ru-RU" dirty="0" smtClean="0">
                <a:solidFill>
                  <a:srgbClr val="FF0000"/>
                </a:solidFill>
              </a:rPr>
              <a:t>   	</a:t>
            </a:r>
            <a:r>
              <a:rPr lang="en-US" dirty="0" smtClean="0">
                <a:solidFill>
                  <a:srgbClr val="FF0000"/>
                </a:solidFill>
              </a:rPr>
              <a:t>// </a:t>
            </a:r>
            <a:r>
              <a:rPr lang="ru-RU" dirty="0" smtClean="0">
                <a:solidFill>
                  <a:srgbClr val="FF0000"/>
                </a:solidFill>
              </a:rPr>
              <a:t>Деструктор класса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" Pair deleted "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r>
              <a:rPr lang="en-US" dirty="0" smtClean="0"/>
              <a:t>void Out()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One &lt;&lt; '/' &lt;&lt; Two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r>
              <a:rPr lang="ru-RU" dirty="0" smtClean="0"/>
              <a:t>};</a:t>
            </a:r>
            <a:endParaRPr lang="ru-RU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Деструкторы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int main()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Pair *Ref = new Pair(2,3);</a:t>
            </a:r>
            <a:r>
              <a:rPr lang="ru-RU" dirty="0" smtClean="0"/>
              <a:t>	</a:t>
            </a:r>
            <a:r>
              <a:rPr lang="en-US" dirty="0" smtClean="0"/>
              <a:t>//</a:t>
            </a:r>
            <a:r>
              <a:rPr lang="ru-RU" dirty="0" smtClean="0"/>
              <a:t> создание контролируемого объекта 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Ref-&gt;Out();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delete Ref;	//</a:t>
            </a:r>
            <a:r>
              <a:rPr lang="ru-RU" dirty="0" smtClean="0"/>
              <a:t> удаление объекта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0;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Деструкторы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 отличие от конструктора, деструктор можно вызывать обычным образом, в том случае, когда необходимо освободить динамическую память, или объект стал больше не нужен.</a:t>
            </a:r>
          </a:p>
          <a:p>
            <a:pPr>
              <a:buNone/>
            </a:pPr>
            <a:r>
              <a:rPr lang="ru-RU" dirty="0" smtClean="0"/>
              <a:t>Пример: </a:t>
            </a:r>
            <a:r>
              <a:rPr lang="en-US" dirty="0" smtClean="0"/>
              <a:t>Ref-&gt;~Pair();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Деструкторы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Деструкторы класса также имеет смысл объявлять в том случае, если поля класса предполагается хранить в динамической области памяти. Рассмотрим несложный пример.</a:t>
            </a:r>
            <a:endParaRPr lang="ru-RU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Деструкторы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smtClean="0"/>
              <a:t>*class </a:t>
            </a:r>
            <a:r>
              <a:rPr lang="en-US" dirty="0" smtClean="0"/>
              <a:t>Test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*test;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size;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Test(int *</a:t>
            </a:r>
            <a:r>
              <a:rPr lang="en-US" dirty="0" err="1" smtClean="0"/>
              <a:t>arr</a:t>
            </a:r>
            <a:r>
              <a:rPr lang="en-US" dirty="0" smtClean="0"/>
              <a:t>, int </a:t>
            </a:r>
            <a:r>
              <a:rPr lang="en-US" dirty="0" err="1" smtClean="0"/>
              <a:t>sz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 = new int[size = 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arr</a:t>
            </a:r>
            <a:r>
              <a:rPr lang="en-US" dirty="0" smtClean="0"/>
              <a:t>)+1];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for(int </a:t>
            </a:r>
            <a:r>
              <a:rPr lang="en-US" dirty="0" err="1" smtClean="0"/>
              <a:t>i</a:t>
            </a:r>
            <a:r>
              <a:rPr lang="en-US" dirty="0" smtClean="0"/>
              <a:t>=0; </a:t>
            </a:r>
            <a:r>
              <a:rPr lang="en-US" dirty="0" err="1" smtClean="0"/>
              <a:t>i</a:t>
            </a:r>
            <a:r>
              <a:rPr lang="en-US" dirty="0" smtClean="0"/>
              <a:t>&lt;size; </a:t>
            </a:r>
            <a:r>
              <a:rPr lang="en-US" dirty="0" err="1" smtClean="0"/>
              <a:t>i</a:t>
            </a:r>
            <a:r>
              <a:rPr lang="en-US" dirty="0" smtClean="0"/>
              <a:t>++)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test[</a:t>
            </a:r>
            <a:r>
              <a:rPr lang="en-US" dirty="0" err="1" smtClean="0"/>
              <a:t>i</a:t>
            </a:r>
            <a:r>
              <a:rPr lang="en-US" dirty="0" smtClean="0"/>
              <a:t>] = </a:t>
            </a:r>
            <a:r>
              <a:rPr lang="en-US" dirty="0" err="1" smtClean="0"/>
              <a:t>arr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 smtClean="0"/>
              <a:t>];</a:t>
            </a:r>
          </a:p>
          <a:p>
            <a:pPr>
              <a:buNone/>
            </a:pPr>
            <a:r>
              <a:rPr lang="ru-RU" dirty="0" smtClean="0"/>
              <a:t>	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Деструкторы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~Test()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delete  []test;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//</a:t>
            </a:r>
            <a:r>
              <a:rPr lang="ru-RU" dirty="0" smtClean="0"/>
              <a:t> освобождение динамической области памяти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r>
              <a:rPr lang="en-US" dirty="0" smtClean="0"/>
              <a:t>void Out()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for(int </a:t>
            </a:r>
            <a:r>
              <a:rPr lang="en-US" dirty="0" err="1" smtClean="0"/>
              <a:t>i</a:t>
            </a:r>
            <a:r>
              <a:rPr lang="en-US" dirty="0" smtClean="0"/>
              <a:t>=0; </a:t>
            </a:r>
            <a:r>
              <a:rPr lang="en-US" dirty="0" err="1" smtClean="0"/>
              <a:t>i</a:t>
            </a:r>
            <a:r>
              <a:rPr lang="en-US" dirty="0" smtClean="0"/>
              <a:t>&lt;size; </a:t>
            </a:r>
            <a:r>
              <a:rPr lang="en-US" dirty="0" err="1" smtClean="0"/>
              <a:t>i</a:t>
            </a:r>
            <a:r>
              <a:rPr lang="en-US" dirty="0" smtClean="0"/>
              <a:t>++)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test[</a:t>
            </a:r>
            <a:r>
              <a:rPr lang="en-US" dirty="0" err="1" smtClean="0"/>
              <a:t>i</a:t>
            </a:r>
            <a:r>
              <a:rPr lang="en-US" dirty="0" smtClean="0"/>
              <a:t>] &lt;&lt; ' ';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Конструкторы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Тот же конструктор, но со списком инициализации:</a:t>
            </a:r>
          </a:p>
          <a:p>
            <a:pPr>
              <a:buNone/>
            </a:pPr>
            <a:r>
              <a:rPr lang="en-US" dirty="0" smtClean="0"/>
              <a:t>Test(int </a:t>
            </a:r>
            <a:r>
              <a:rPr lang="en-US" dirty="0" err="1" smtClean="0"/>
              <a:t>i</a:t>
            </a:r>
            <a:r>
              <a:rPr lang="en-US" dirty="0" smtClean="0"/>
              <a:t>, double d): </a:t>
            </a:r>
            <a:r>
              <a:rPr lang="en-US" dirty="0" err="1" smtClean="0"/>
              <a:t>test_int</a:t>
            </a:r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), </a:t>
            </a:r>
            <a:r>
              <a:rPr lang="en-US" dirty="0" err="1" smtClean="0"/>
              <a:t>test_double</a:t>
            </a:r>
            <a:r>
              <a:rPr lang="en-US" dirty="0" smtClean="0"/>
              <a:t>(d)</a:t>
            </a:r>
          </a:p>
          <a:p>
            <a:pPr>
              <a:buNone/>
            </a:pPr>
            <a:r>
              <a:rPr lang="ru-RU" dirty="0" smtClean="0"/>
              <a:t>		{		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	// </a:t>
            </a:r>
            <a:r>
              <a:rPr lang="ru-RU" dirty="0" smtClean="0"/>
              <a:t>тело может быть пустым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		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Деструкторы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int main()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 err="1" smtClean="0"/>
              <a:t>arr</a:t>
            </a:r>
            <a:r>
              <a:rPr lang="en-US" dirty="0" smtClean="0"/>
              <a:t>[] = {2,3,4,5,6};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 </a:t>
            </a:r>
            <a:r>
              <a:rPr lang="en-US" dirty="0" err="1" smtClean="0"/>
              <a:t>tst</a:t>
            </a:r>
            <a:r>
              <a:rPr lang="en-US" dirty="0" smtClean="0"/>
              <a:t>(</a:t>
            </a:r>
            <a:r>
              <a:rPr lang="en-US" dirty="0" err="1" smtClean="0"/>
              <a:t>arr</a:t>
            </a:r>
            <a:r>
              <a:rPr lang="en-US" dirty="0" smtClean="0"/>
              <a:t>, 5);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tst.Out</a:t>
            </a:r>
            <a:r>
              <a:rPr lang="en-US" dirty="0" smtClean="0"/>
              <a:t>();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0;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r>
              <a:rPr lang="ru-RU" dirty="0" smtClean="0"/>
              <a:t>Вызов деструктора – составная часть выхода из функции </a:t>
            </a:r>
            <a:r>
              <a:rPr lang="en-US" dirty="0" smtClean="0"/>
              <a:t>main()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Деструкторы класса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 этом примере также можно вызвать деструктор явным образом, например, </a:t>
            </a:r>
            <a:r>
              <a:rPr lang="en-US" dirty="0" err="1" smtClean="0"/>
              <a:t>tst.Test</a:t>
            </a:r>
            <a:r>
              <a:rPr lang="en-US" dirty="0" smtClean="0"/>
              <a:t>::~Test();</a:t>
            </a:r>
            <a:r>
              <a:rPr lang="ru-RU" dirty="0" smtClean="0"/>
              <a:t>, но это приведет в конечном счете к ошибке, поскольку деструктор будет вызван дважды.</a:t>
            </a: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Конструкторы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Что-то изменилось при исполнении этого конструктора?  Да, изменилось, в частности, вначале выполняется список инициализации, после чего, выполняются операторы в теле конструктора.</a:t>
            </a:r>
            <a:endParaRPr lang="ru-RU" dirty="0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Конструкторы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 приведенном примере использование списка не является обязательным. </a:t>
            </a:r>
          </a:p>
          <a:p>
            <a:pPr>
              <a:buNone/>
            </a:pPr>
            <a:r>
              <a:rPr lang="ru-RU" dirty="0" smtClean="0"/>
              <a:t>Рассмотрим случаи, в которых список инициализации обязателен.</a:t>
            </a:r>
          </a:p>
          <a:p>
            <a:pPr algn="ctr">
              <a:buNone/>
            </a:pPr>
            <a:r>
              <a:rPr lang="ru-RU" i="1" dirty="0" smtClean="0"/>
              <a:t>Объектные поля</a:t>
            </a:r>
          </a:p>
          <a:p>
            <a:pPr>
              <a:buNone/>
            </a:pPr>
            <a:r>
              <a:rPr lang="ru-RU" dirty="0" smtClean="0"/>
              <a:t>Поле называется объектным, если имеет тип, относящийся к типу, определенному пользователем (не стандартный).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Конструкторы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Рассмотрим для начала тип, определенный пользователем:</a:t>
            </a:r>
          </a:p>
          <a:p>
            <a:pPr>
              <a:buNone/>
            </a:pPr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 dirty="0" err="1"/>
              <a:t>STr</a:t>
            </a:r>
            <a:endParaRPr lang="en-US" dirty="0"/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/>
              <a:t>t;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STr</a:t>
            </a:r>
            <a:r>
              <a:rPr lang="en-US" dirty="0"/>
              <a:t>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STr</a:t>
            </a:r>
            <a:r>
              <a:rPr lang="en-US" dirty="0" smtClean="0"/>
              <a:t>(int </a:t>
            </a:r>
            <a:r>
              <a:rPr lang="en-US" dirty="0" err="1"/>
              <a:t>i</a:t>
            </a:r>
            <a:r>
              <a:rPr lang="en-US" dirty="0"/>
              <a:t>): t(</a:t>
            </a:r>
            <a:r>
              <a:rPr lang="en-US" dirty="0" err="1"/>
              <a:t>i</a:t>
            </a:r>
            <a:r>
              <a:rPr lang="en-US" dirty="0" smtClean="0"/>
              <a:t>){};</a:t>
            </a:r>
            <a:r>
              <a:rPr lang="ru-RU" dirty="0" smtClean="0"/>
              <a:t>	</a:t>
            </a:r>
            <a:r>
              <a:rPr lang="en-US" dirty="0" smtClean="0"/>
              <a:t>// </a:t>
            </a:r>
            <a:r>
              <a:rPr lang="ru-RU" dirty="0" smtClean="0"/>
              <a:t>здесь список инициализации не обязателен</a:t>
            </a:r>
            <a:endParaRPr lang="en-US" dirty="0"/>
          </a:p>
          <a:p>
            <a:pPr>
              <a:buNone/>
            </a:pPr>
            <a:r>
              <a:rPr lang="ru-RU" dirty="0" smtClean="0"/>
              <a:t>};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887</TotalTime>
  <Words>1265</Words>
  <Application>Microsoft Office PowerPoint</Application>
  <PresentationFormat>Экран (4:3)</PresentationFormat>
  <Paragraphs>387</Paragraphs>
  <Slides>71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71</vt:i4>
      </vt:variant>
    </vt:vector>
  </HeadingPairs>
  <TitlesOfParts>
    <vt:vector size="72" baseType="lpstr">
      <vt:lpstr>Тема Office</vt:lpstr>
      <vt:lpstr>Конструкторы класса</vt:lpstr>
      <vt:lpstr>Конструкторы класса</vt:lpstr>
      <vt:lpstr>Конструкторы класса</vt:lpstr>
      <vt:lpstr>Конструкторы класса</vt:lpstr>
      <vt:lpstr>Конструкторы класса</vt:lpstr>
      <vt:lpstr>Конструкторы класса</vt:lpstr>
      <vt:lpstr>Конструкторы класса</vt:lpstr>
      <vt:lpstr>Конструкторы класса</vt:lpstr>
      <vt:lpstr>Конструкторы класса</vt:lpstr>
      <vt:lpstr>Конструкторы класса</vt:lpstr>
      <vt:lpstr>Конструкторы класса</vt:lpstr>
      <vt:lpstr>Конструкторы класса</vt:lpstr>
      <vt:lpstr>Конструкторы класса</vt:lpstr>
      <vt:lpstr>Конструкторы класса</vt:lpstr>
      <vt:lpstr>Конструкторы класса</vt:lpstr>
      <vt:lpstr>Конструкторы класса</vt:lpstr>
      <vt:lpstr>Конструкторы класса</vt:lpstr>
      <vt:lpstr>Конструкторы класса</vt:lpstr>
      <vt:lpstr>Конструкторы класса</vt:lpstr>
      <vt:lpstr>Конструкторы класса</vt:lpstr>
      <vt:lpstr>Конструкторы класса</vt:lpstr>
      <vt:lpstr>Конструкторы класса</vt:lpstr>
      <vt:lpstr>Конструкторы класса</vt:lpstr>
      <vt:lpstr>Конструкторы класса</vt:lpstr>
      <vt:lpstr>Конструкторы класса</vt:lpstr>
      <vt:lpstr>Конструкторы класса</vt:lpstr>
      <vt:lpstr>Конструкторы класса</vt:lpstr>
      <vt:lpstr>Конструкторы класса</vt:lpstr>
      <vt:lpstr>Конструкторы класса</vt:lpstr>
      <vt:lpstr>Конструкторы класса</vt:lpstr>
      <vt:lpstr>Конструкторы класса</vt:lpstr>
      <vt:lpstr>Конструкторы класса</vt:lpstr>
      <vt:lpstr>Конструкторы класса</vt:lpstr>
      <vt:lpstr>Конструкторы класса</vt:lpstr>
      <vt:lpstr>Конструкторы класса</vt:lpstr>
      <vt:lpstr>Конструкторы класса</vt:lpstr>
      <vt:lpstr>Конструкторы класса</vt:lpstr>
      <vt:lpstr>Конструкторы класса</vt:lpstr>
      <vt:lpstr>Конструкторы класса</vt:lpstr>
      <vt:lpstr>Конструкторы класса</vt:lpstr>
      <vt:lpstr>Конструкторы класса</vt:lpstr>
      <vt:lpstr>Конструкторы класса</vt:lpstr>
      <vt:lpstr>Конструкторы класса</vt:lpstr>
      <vt:lpstr>Переменная this</vt:lpstr>
      <vt:lpstr>Переменная this</vt:lpstr>
      <vt:lpstr>Переменная this</vt:lpstr>
      <vt:lpstr>Переменная this</vt:lpstr>
      <vt:lpstr>Переменная this</vt:lpstr>
      <vt:lpstr>Переменная this</vt:lpstr>
      <vt:lpstr>Переменная this</vt:lpstr>
      <vt:lpstr>Деструкторы класса</vt:lpstr>
      <vt:lpstr>Деструкторы класса</vt:lpstr>
      <vt:lpstr>Деструкторы класса</vt:lpstr>
      <vt:lpstr>Деструкторы класса</vt:lpstr>
      <vt:lpstr>Деструкторы класса</vt:lpstr>
      <vt:lpstr>Деструкторы класса</vt:lpstr>
      <vt:lpstr>Деструкторы класса</vt:lpstr>
      <vt:lpstr>Деструкторы класса</vt:lpstr>
      <vt:lpstr>Деструкторы класса</vt:lpstr>
      <vt:lpstr>Деструкторы класса</vt:lpstr>
      <vt:lpstr>Деструкторы класса</vt:lpstr>
      <vt:lpstr>Слайд 62</vt:lpstr>
      <vt:lpstr>Слайд 63</vt:lpstr>
      <vt:lpstr>Слайд 64</vt:lpstr>
      <vt:lpstr>Слайд 65</vt:lpstr>
      <vt:lpstr>Слайд 66</vt:lpstr>
      <vt:lpstr>Слайд 67</vt:lpstr>
      <vt:lpstr>Слайд 68</vt:lpstr>
      <vt:lpstr>Слайд 69</vt:lpstr>
      <vt:lpstr>Слайд 70</vt:lpstr>
      <vt:lpstr>Слайд 71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Конструкторы класса</dc:title>
  <dc:creator>Игорь</dc:creator>
  <cp:lastModifiedBy>Игорь</cp:lastModifiedBy>
  <cp:revision>164</cp:revision>
  <dcterms:created xsi:type="dcterms:W3CDTF">2020-12-12T14:09:11Z</dcterms:created>
  <dcterms:modified xsi:type="dcterms:W3CDTF">2021-02-09T14:55:12Z</dcterms:modified>
</cp:coreProperties>
</file>