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7" r:id="rId3"/>
    <p:sldId id="30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306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6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C63-3327-4402-8CDF-4AA7417CB057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31FA-CCE6-4F16-8B0B-677FF16AB5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C63-3327-4402-8CDF-4AA7417CB057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31FA-CCE6-4F16-8B0B-677FF16AB5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C63-3327-4402-8CDF-4AA7417CB057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31FA-CCE6-4F16-8B0B-677FF16AB5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C63-3327-4402-8CDF-4AA7417CB057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31FA-CCE6-4F16-8B0B-677FF16AB5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C63-3327-4402-8CDF-4AA7417CB057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31FA-CCE6-4F16-8B0B-677FF16AB5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C63-3327-4402-8CDF-4AA7417CB057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31FA-CCE6-4F16-8B0B-677FF16AB5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C63-3327-4402-8CDF-4AA7417CB057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31FA-CCE6-4F16-8B0B-677FF16AB5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C63-3327-4402-8CDF-4AA7417CB057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31FA-CCE6-4F16-8B0B-677FF16AB5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C63-3327-4402-8CDF-4AA7417CB057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31FA-CCE6-4F16-8B0B-677FF16AB5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C63-3327-4402-8CDF-4AA7417CB057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31FA-CCE6-4F16-8B0B-677FF16AB5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C63-3327-4402-8CDF-4AA7417CB057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31FA-CCE6-4F16-8B0B-677FF16AB5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75C63-3327-4402-8CDF-4AA7417CB057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631FA-CCE6-4F16-8B0B-677FF16AB5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Константные методы.</a:t>
            </a:r>
          </a:p>
          <a:p>
            <a:r>
              <a:rPr lang="ru-RU" dirty="0" smtClean="0"/>
              <a:t>Статические компоненты класса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Приведет к  ошибке  вида:</a:t>
            </a:r>
          </a:p>
          <a:p>
            <a:pPr>
              <a:buNone/>
            </a:pPr>
            <a:r>
              <a:rPr lang="ru-RU" dirty="0" smtClean="0"/>
              <a:t>\</a:t>
            </a:r>
            <a:r>
              <a:rPr lang="ru-RU" dirty="0" err="1" smtClean="0"/>
              <a:t>test_const_meth.cpp</a:t>
            </a:r>
            <a:r>
              <a:rPr lang="ru-RU" dirty="0" smtClean="0"/>
              <a:t>(13): </a:t>
            </a:r>
            <a:r>
              <a:rPr lang="ru-RU" dirty="0" err="1" smtClean="0"/>
              <a:t>error</a:t>
            </a:r>
            <a:r>
              <a:rPr lang="ru-RU" dirty="0" smtClean="0"/>
              <a:t> C3490: "</a:t>
            </a:r>
            <a:r>
              <a:rPr lang="ru-RU" dirty="0" err="1" smtClean="0"/>
              <a:t>test_int</a:t>
            </a:r>
            <a:r>
              <a:rPr lang="ru-RU" dirty="0" smtClean="0"/>
              <a:t>" не может быть изменен, поскольку доступ к нему осуществляется через константный объект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Значение полей константного объекта менять нельзя. В отдельных случаях, отдельные поля все-таки изменить можно, описав их со спецификатором </a:t>
            </a:r>
            <a:r>
              <a:rPr lang="en-US" dirty="0" smtClean="0"/>
              <a:t>mutable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Пересмотрим класс </a:t>
            </a:r>
            <a:r>
              <a:rPr lang="en-US" dirty="0" smtClean="0"/>
              <a:t>Test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class Test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mutable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int </a:t>
            </a:r>
            <a:r>
              <a:rPr lang="en-US" dirty="0" err="1" smtClean="0">
                <a:solidFill>
                  <a:srgbClr val="FF0000"/>
                </a:solidFill>
              </a:rPr>
              <a:t>test_int</a:t>
            </a:r>
            <a:r>
              <a:rPr lang="en-US" dirty="0" smtClean="0">
                <a:solidFill>
                  <a:srgbClr val="FF0000"/>
                </a:solidFill>
              </a:rPr>
              <a:t>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изменяемое поле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double </a:t>
            </a:r>
            <a:r>
              <a:rPr lang="en-US" dirty="0" err="1" smtClean="0"/>
              <a:t>test_double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Test(){};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Test(int </a:t>
            </a:r>
            <a:r>
              <a:rPr lang="en-US" dirty="0" err="1" smtClean="0"/>
              <a:t>i</a:t>
            </a:r>
            <a:r>
              <a:rPr lang="en-US" dirty="0" smtClean="0"/>
              <a:t>, double d): </a:t>
            </a:r>
            <a:r>
              <a:rPr lang="en-US" dirty="0" err="1" smtClean="0"/>
              <a:t>test_int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), </a:t>
            </a:r>
            <a:r>
              <a:rPr lang="en-US" dirty="0" err="1" smtClean="0"/>
              <a:t>test_double</a:t>
            </a:r>
            <a:r>
              <a:rPr lang="en-US" dirty="0" smtClean="0"/>
              <a:t>(d){};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Out_const</a:t>
            </a:r>
            <a:r>
              <a:rPr lang="en-US" dirty="0" smtClean="0"/>
              <a:t>() const </a:t>
            </a:r>
          </a:p>
          <a:p>
            <a:pPr lvl="1"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Int: " &lt;&lt; </a:t>
            </a:r>
            <a:r>
              <a:rPr lang="en-US" dirty="0" err="1" smtClean="0"/>
              <a:t>test_int</a:t>
            </a:r>
            <a:r>
              <a:rPr lang="en-US" dirty="0" smtClean="0"/>
              <a:t> &lt;&lt; ' ' &lt;&lt; " Double: " &lt;&lt; </a:t>
            </a:r>
            <a:r>
              <a:rPr lang="en-US" dirty="0" err="1" smtClean="0"/>
              <a:t>test_double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Setter(int </a:t>
            </a:r>
            <a:r>
              <a:rPr lang="en-US" dirty="0" err="1" smtClean="0"/>
              <a:t>i</a:t>
            </a:r>
            <a:r>
              <a:rPr lang="en-US" dirty="0" smtClean="0"/>
              <a:t>) const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метод изменяющий поле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test_int</a:t>
            </a:r>
            <a:r>
              <a:rPr lang="en-US" dirty="0" smtClean="0"/>
              <a:t> =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Пример использования: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const Test </a:t>
            </a:r>
            <a:r>
              <a:rPr lang="en-US" dirty="0" err="1" smtClean="0"/>
              <a:t>tst_const</a:t>
            </a:r>
            <a:r>
              <a:rPr lang="en-US" dirty="0" smtClean="0"/>
              <a:t>(20, 7.89);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tst_const.Out_const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tst_const.Setter</a:t>
            </a:r>
            <a:r>
              <a:rPr lang="en-US" dirty="0" smtClean="0"/>
              <a:t>(200);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tst_const.Out_const</a:t>
            </a:r>
            <a:r>
              <a:rPr lang="en-US" dirty="0" smtClean="0"/>
              <a:t>();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Поле </a:t>
            </a:r>
            <a:r>
              <a:rPr lang="en-US" dirty="0" err="1" smtClean="0"/>
              <a:t>test_int</a:t>
            </a:r>
            <a:r>
              <a:rPr lang="ru-RU" dirty="0" smtClean="0"/>
              <a:t> объекта </a:t>
            </a:r>
            <a:r>
              <a:rPr lang="en-US" dirty="0" err="1" smtClean="0"/>
              <a:t>tst_const</a:t>
            </a:r>
            <a:r>
              <a:rPr lang="ru-RU" dirty="0" smtClean="0"/>
              <a:t> поменяет свое значение, попытка изменить значение другого объекта завершится ошибкой.</a:t>
            </a:r>
          </a:p>
          <a:p>
            <a:pPr>
              <a:buNone/>
            </a:pPr>
            <a:r>
              <a:rPr lang="ru-RU" dirty="0" smtClean="0"/>
              <a:t>Безопасные функции относятся к привилегированным составляющим класса.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Статические компоненты класса</a:t>
            </a:r>
          </a:p>
          <a:p>
            <a:pPr>
              <a:buNone/>
            </a:pPr>
            <a:r>
              <a:rPr lang="ru-RU" dirty="0" smtClean="0"/>
              <a:t>Поле класса, объявленное со спецификатором </a:t>
            </a:r>
            <a:r>
              <a:rPr lang="en-US" dirty="0" smtClean="0"/>
              <a:t>static</a:t>
            </a:r>
            <a:r>
              <a:rPr lang="ru-RU" dirty="0" smtClean="0"/>
              <a:t>, называется статическим полем. Такое поле является общим для всех объектов данного класса и существует даже тогда, когда не создано ни одного объекта данного класса.</a:t>
            </a:r>
          </a:p>
          <a:p>
            <a:pPr>
              <a:buNone/>
            </a:pPr>
            <a:r>
              <a:rPr lang="ru-RU" dirty="0" smtClean="0"/>
              <a:t>Инициализация статического поля глобального класса осуществляется с помощью отдельного инициализирующего объявления.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Статические поля могут выполнять роль флажков условия, указателями на программу обработки ошибок для класса, или полей общих для всех объектов данного типа. Статическое поле хранится не в объекте (экземпляре) класса, а в сегменте данных проекта.</a:t>
            </a:r>
          </a:p>
          <a:p>
            <a:pPr>
              <a:buNone/>
            </a:pPr>
            <a:r>
              <a:rPr lang="ru-RU" dirty="0" smtClean="0"/>
              <a:t>Важное замечание (напоминание): локальный класс не может иметь своих собственных статических компонентов, но может использовать таковые из ближайшего окружения.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Статические поля глобальных классов по умолчанию инициализируются нулем соответствующего типа.</a:t>
            </a:r>
          </a:p>
          <a:p>
            <a:pPr>
              <a:buNone/>
            </a:pPr>
            <a:r>
              <a:rPr lang="ru-RU" dirty="0" smtClean="0"/>
              <a:t>Составляющие функции класса также могут быть описаны со спецификатором </a:t>
            </a:r>
            <a:r>
              <a:rPr lang="en-US" dirty="0" smtClean="0"/>
              <a:t>static</a:t>
            </a:r>
            <a:r>
              <a:rPr lang="ru-RU" dirty="0" smtClean="0"/>
              <a:t>. В отличие от остальных составляющих функций, статические функции могут обращаться только к статическим полям класса, а также к переменным и функциям, объявленных вне класса.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Для дальнейших рассуждений рассмотрим еще один класс:</a:t>
            </a:r>
          </a:p>
          <a:p>
            <a:pPr>
              <a:buNone/>
            </a:pPr>
            <a:r>
              <a:rPr lang="en-US" dirty="0" smtClean="0"/>
              <a:t>class Students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string Name;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Age;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Students(){};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Students(string name, int age):Name(name), Age(age){};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Show()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Name: " &lt;&lt; Name &lt;&lt; ' ' &lt;&lt; " Age: " &lt;&lt; Age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Объявим несколько объектов данного </a:t>
            </a:r>
            <a:r>
              <a:rPr lang="ru-RU" dirty="0" smtClean="0"/>
              <a:t>класса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Students st_1("Ivan",20), st_2("Mary",20), st_3("Peter", 22);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Размер памяти, необходимой для хранения объекта типа </a:t>
            </a:r>
            <a:r>
              <a:rPr lang="en-US" dirty="0" smtClean="0"/>
              <a:t>Students</a:t>
            </a:r>
            <a:r>
              <a:rPr lang="ru-RU" dirty="0" smtClean="0"/>
              <a:t> – 36 байт. Под каждый из объявленных объектов будет выделено ровно 36 байт. Попробуем представить себе «разрез» объектов внутри памяти машины.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99592" y="1988840"/>
          <a:ext cx="187220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st_1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Иван    32 бита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          4 бита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347864" y="1988840"/>
          <a:ext cx="187220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st_2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Mary        32</a:t>
                      </a:r>
                      <a:r>
                        <a:rPr lang="ru-RU" dirty="0" smtClean="0"/>
                        <a:t> бита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20             4</a:t>
                      </a:r>
                      <a:r>
                        <a:rPr lang="ru-RU" dirty="0" smtClean="0"/>
                        <a:t> бита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868144" y="1988840"/>
          <a:ext cx="19678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78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st_3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Peter</a:t>
                      </a:r>
                      <a:r>
                        <a:rPr lang="en-US" baseline="0" dirty="0" smtClean="0"/>
                        <a:t>           32</a:t>
                      </a:r>
                      <a:r>
                        <a:rPr lang="ru-RU" baseline="0" dirty="0" smtClean="0"/>
                        <a:t>бита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22                4 бита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Перегрузка функций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fun(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n=10)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 err="1" smtClean="0"/>
              <a:t>i</a:t>
            </a:r>
            <a:r>
              <a:rPr lang="en-US" dirty="0" smtClean="0"/>
              <a:t>*n;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fr-FR" dirty="0" smtClean="0"/>
              <a:t>double fun(double d, int n=10)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d*double(n);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Поля </a:t>
            </a:r>
            <a:r>
              <a:rPr lang="en-US" dirty="0" smtClean="0"/>
              <a:t>Name</a:t>
            </a:r>
            <a:r>
              <a:rPr lang="ru-RU" dirty="0" smtClean="0"/>
              <a:t> и </a:t>
            </a:r>
            <a:r>
              <a:rPr lang="en-US" dirty="0" smtClean="0"/>
              <a:t>Age</a:t>
            </a:r>
            <a:r>
              <a:rPr lang="ru-RU" dirty="0" smtClean="0"/>
              <a:t> будут выделены абсолютно всем объектам данного класса, сколько бы объектов не было объявлено. Несложно заметить, что значения этих полей индивидуально для каждого объекта.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Такие поля в дальнейшем мы будем именовать </a:t>
            </a:r>
            <a:r>
              <a:rPr lang="ru-RU" i="1" dirty="0" err="1" smtClean="0"/>
              <a:t>экземплярными</a:t>
            </a:r>
            <a:r>
              <a:rPr lang="ru-RU" dirty="0" smtClean="0"/>
              <a:t> полями или полями одного экземпляра. Они индивидуальны для каждого объекта и хранятся внутри объектов на все время существования объекта.</a:t>
            </a:r>
          </a:p>
          <a:p>
            <a:pPr>
              <a:buNone/>
            </a:pPr>
            <a:r>
              <a:rPr lang="ru-RU" dirty="0" smtClean="0"/>
              <a:t>Что может общим  для всех нескольких студентов?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Объединяющим звеном для студентов может быть название (номер) группы, название факультета, специальности и многие другие моменты. Видимо их имеет смысл описать с помощью статических полей.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Пересмотрим еще раз класс </a:t>
            </a:r>
            <a:r>
              <a:rPr lang="en-US" dirty="0" smtClean="0"/>
              <a:t>Students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class </a:t>
            </a:r>
            <a:r>
              <a:rPr lang="en-US" dirty="0"/>
              <a:t>Students</a:t>
            </a:r>
          </a:p>
          <a:p>
            <a:pPr>
              <a:buNone/>
            </a:pPr>
            <a:r>
              <a:rPr lang="ru-RU" dirty="0" smtClean="0"/>
              <a:t>{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string </a:t>
            </a:r>
            <a:r>
              <a:rPr lang="en-US" dirty="0"/>
              <a:t>Name;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Age;</a:t>
            </a:r>
          </a:p>
          <a:p>
            <a:pPr>
              <a:buNone/>
            </a:pP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Students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Students(string </a:t>
            </a:r>
            <a:r>
              <a:rPr lang="en-US" dirty="0"/>
              <a:t>name, int age):Name(name), </a:t>
            </a:r>
            <a:r>
              <a:rPr lang="en-US" dirty="0" smtClean="0"/>
              <a:t>Age(age</a:t>
            </a:r>
            <a:r>
              <a:rPr lang="en-US" dirty="0"/>
              <a:t>){};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static int Group;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статическое поле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Show()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Name: " &lt;&lt; Name &lt;&lt; ' ' &lt;&lt; " Age: " &lt;&lt; Age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Далее, вне тела какого-либо блока (в глобальной области) делаем инициализацию статического поля: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Students::Group = 4119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Попытка сделать объявление внутри блока, например, в теле функции, приведет к ошибке. Еще одно важное замечание – со статическим полем можно работать даже в отсутствии объекта данного типа.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Пример работы со статическим полем:</a:t>
            </a:r>
          </a:p>
          <a:p>
            <a:pPr>
              <a:buNone/>
            </a:pPr>
            <a:r>
              <a:rPr lang="en-US" dirty="0"/>
              <a:t>Students st_1("Ivan",20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// </a:t>
            </a:r>
            <a:r>
              <a:rPr lang="ru-RU" dirty="0" smtClean="0"/>
              <a:t>без участия объекта</a:t>
            </a:r>
            <a:endParaRPr lang="en-US" dirty="0"/>
          </a:p>
          <a:p>
            <a:pPr>
              <a:buNone/>
            </a:pPr>
            <a:r>
              <a:rPr lang="en-US" dirty="0" err="1"/>
              <a:t>cout</a:t>
            </a:r>
            <a:r>
              <a:rPr lang="en-US" dirty="0"/>
              <a:t> &lt;&lt; Students::Group &lt;&lt; 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через объект класса</a:t>
            </a:r>
            <a:endParaRPr lang="en-US" dirty="0"/>
          </a:p>
          <a:p>
            <a:pPr>
              <a:buNone/>
            </a:pPr>
            <a:r>
              <a:rPr lang="en-US" dirty="0" err="1"/>
              <a:t>cout</a:t>
            </a:r>
            <a:r>
              <a:rPr lang="en-US" dirty="0"/>
              <a:t> &lt;&lt; st_1.Group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Подобное обращение возможно, поскольку поле </a:t>
            </a:r>
            <a:r>
              <a:rPr lang="en-US" dirty="0" smtClean="0"/>
              <a:t>Group</a:t>
            </a:r>
            <a:r>
              <a:rPr lang="ru-RU" dirty="0" smtClean="0"/>
              <a:t> расположено в области </a:t>
            </a:r>
            <a:r>
              <a:rPr lang="en-US" dirty="0" smtClean="0"/>
              <a:t>public.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Следующий момент связан с тем, посредством каких методов можно работать со статическими полями. </a:t>
            </a:r>
            <a:endParaRPr lang="ru-RU" dirty="0"/>
          </a:p>
          <a:p>
            <a:pPr>
              <a:buNone/>
            </a:pPr>
            <a:r>
              <a:rPr lang="ru-RU" dirty="0" smtClean="0"/>
              <a:t>Значения статических полей можно менять с помощью абсолютно любых составляющих методов класса и, кроме того, они доступны дружественным функциям класса.</a:t>
            </a:r>
          </a:p>
          <a:p>
            <a:pPr>
              <a:buNone/>
            </a:pPr>
            <a:r>
              <a:rPr lang="ru-RU" dirty="0" smtClean="0"/>
              <a:t>Однако, для  работы со статическими полями предназначены статические составляющие класса.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Они отличаются от обычных методов класса ключевым словом </a:t>
            </a:r>
            <a:r>
              <a:rPr lang="en-US" dirty="0" smtClean="0"/>
              <a:t>static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i="1" dirty="0" smtClean="0"/>
              <a:t>Важное замечание: статические методы не могут работать с нестатическими полями класса (!)</a:t>
            </a:r>
            <a:r>
              <a:rPr lang="ru-RU" i="1" dirty="0"/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Введем статический метод:</a:t>
            </a:r>
          </a:p>
          <a:p>
            <a:pPr>
              <a:buNone/>
            </a:pPr>
            <a:r>
              <a:rPr lang="en-US" dirty="0"/>
              <a:t>static void </a:t>
            </a:r>
            <a:r>
              <a:rPr lang="en-US" dirty="0" err="1"/>
              <a:t>Show_static</a:t>
            </a:r>
            <a:r>
              <a:rPr lang="en-US" dirty="0"/>
              <a:t>()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Group: " &lt;&lt; Group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Name &lt;&lt; ' ' &lt;&lt; Age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Попытка: </a:t>
            </a:r>
            <a:r>
              <a:rPr lang="en-US" dirty="0" err="1" smtClean="0"/>
              <a:t>cout</a:t>
            </a:r>
            <a:r>
              <a:rPr lang="en-US" dirty="0" smtClean="0"/>
              <a:t> &lt;&lt; Name &lt;&lt; ' ' &lt;&lt; Age &lt;&lt; </a:t>
            </a:r>
            <a:r>
              <a:rPr lang="en-US" dirty="0" err="1" smtClean="0"/>
              <a:t>endl</a:t>
            </a:r>
            <a:r>
              <a:rPr lang="ru-RU" dirty="0" smtClean="0"/>
              <a:t>; приведет к ошибке, в частности</a:t>
            </a:r>
          </a:p>
          <a:p>
            <a:pPr>
              <a:buNone/>
            </a:pPr>
            <a:r>
              <a:rPr lang="ru-RU" dirty="0" smtClean="0"/>
              <a:t>	(</a:t>
            </a:r>
            <a:r>
              <a:rPr lang="ru-RU" dirty="0"/>
              <a:t>22): </a:t>
            </a:r>
            <a:r>
              <a:rPr lang="ru-RU" dirty="0" err="1"/>
              <a:t>error</a:t>
            </a:r>
            <a:r>
              <a:rPr lang="ru-RU" dirty="0"/>
              <a:t> C2597: недопустимая ссылка на нестатический член "</a:t>
            </a:r>
            <a:r>
              <a:rPr lang="ru-RU" dirty="0" err="1"/>
              <a:t>Students::Name</a:t>
            </a:r>
            <a:r>
              <a:rPr lang="ru-RU" dirty="0"/>
              <a:t>"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=20;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 smtClean="0"/>
              <a:t>d=4.44;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 fun(</a:t>
            </a:r>
            <a:r>
              <a:rPr lang="en-US" dirty="0" err="1" smtClean="0"/>
              <a:t>i</a:t>
            </a:r>
            <a:r>
              <a:rPr lang="en-US" dirty="0" smtClean="0"/>
              <a:t>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 fun(i,20)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 fun(d)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 fun(d,5.55)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 статическому методу класса также можно обратиться даже без объявленных объектов данного класса:</a:t>
            </a:r>
          </a:p>
          <a:p>
            <a:pPr>
              <a:buNone/>
            </a:pPr>
            <a:r>
              <a:rPr lang="en-US" dirty="0"/>
              <a:t>Students::</a:t>
            </a:r>
            <a:r>
              <a:rPr lang="en-US" dirty="0" err="1"/>
              <a:t>Show_static</a:t>
            </a:r>
            <a:r>
              <a:rPr lang="en-US" dirty="0"/>
              <a:t>();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Не все составляющие функции класса могут быть объявлены как статические, например, конструкторы, деструкторы, некоторые перегружаемые операторы.</a:t>
            </a:r>
          </a:p>
          <a:p>
            <a:pPr>
              <a:buNone/>
            </a:pPr>
            <a:r>
              <a:rPr lang="ru-RU" dirty="0" smtClean="0"/>
              <a:t>А отдельные операции, в частности, операции </a:t>
            </a:r>
            <a:r>
              <a:rPr lang="en-US" dirty="0" smtClean="0"/>
              <a:t>new </a:t>
            </a:r>
            <a:r>
              <a:rPr lang="ru-RU" dirty="0" smtClean="0"/>
              <a:t>и </a:t>
            </a:r>
            <a:r>
              <a:rPr lang="en-US" dirty="0" smtClean="0"/>
              <a:t>delete</a:t>
            </a:r>
            <a:r>
              <a:rPr lang="ru-RU" dirty="0" smtClean="0"/>
              <a:t> по умолчанию считаются статическими.</a:t>
            </a:r>
          </a:p>
          <a:p>
            <a:pPr>
              <a:buNone/>
            </a:pPr>
            <a:r>
              <a:rPr lang="ru-RU" i="1" dirty="0" smtClean="0"/>
              <a:t>Статические методы не могут быть константными и виртуальными.</a:t>
            </a:r>
            <a:endParaRPr lang="ru-RU" i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Особенности статических полей класса: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память под статическое поле класса выделяется один раз при его инициализации не зависимо от числа объявленных объектов;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статические поля доступны как через имя класса, так и через имя объекта;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на статическое поле распространяется действие спецификатора </a:t>
            </a:r>
            <a:r>
              <a:rPr lang="en-US" dirty="0" smtClean="0"/>
              <a:t>private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	- память, занимаемая статическим полем, не учитывается при определении размера объекта с помощью операции </a:t>
            </a:r>
            <a:r>
              <a:rPr lang="en-US" dirty="0" err="1" smtClean="0"/>
              <a:t>sizeof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i="1" dirty="0" smtClean="0"/>
              <a:t>Особенности статических методов (функций) класса:</a:t>
            </a:r>
          </a:p>
          <a:p>
            <a:pPr>
              <a:buNone/>
            </a:pPr>
            <a:r>
              <a:rPr lang="ru-RU" dirty="0" smtClean="0"/>
              <a:t>	 - не могут воздействовать на нестатические поя касса;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</a:t>
            </a:r>
            <a:r>
              <a:rPr lang="ru-RU" dirty="0"/>
              <a:t>с</a:t>
            </a:r>
            <a:r>
              <a:rPr lang="ru-RU" dirty="0" smtClean="0"/>
              <a:t>татические методы не могут быть константными и виртуальными.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Конструкторы класса</a:t>
            </a:r>
          </a:p>
          <a:p>
            <a:pPr>
              <a:buNone/>
            </a:pPr>
            <a:r>
              <a:rPr lang="ru-RU" dirty="0" smtClean="0"/>
              <a:t>Инициализация полей объекта производится с помощью составной функции класса, называемой конструктором. Имя этой функции, задаваемой в неявно привилегированном виде, идентично имени класса, а ее идентификатор, как правило, перегружен. Это дает возможность для объектов данного класса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п</a:t>
            </a:r>
            <a:r>
              <a:rPr lang="ru-RU" dirty="0" smtClean="0"/>
              <a:t>рименять инициализаторы с разными типами аргументов и в разных количествах.</a:t>
            </a:r>
          </a:p>
          <a:p>
            <a:pPr>
              <a:buNone/>
            </a:pPr>
            <a:r>
              <a:rPr lang="ru-RU" dirty="0" smtClean="0"/>
              <a:t>Конструктором может быть практически любая функция класса при следующих ограничениях: конструктор класса не содержит формального параметра типа класса, в определении конструктора не содержится определение типа результата (даже типа </a:t>
            </a:r>
            <a:r>
              <a:rPr lang="en-US" dirty="0" smtClean="0"/>
              <a:t>void)</a:t>
            </a:r>
            <a:r>
              <a:rPr lang="ru-RU" dirty="0" smtClean="0"/>
              <a:t>, а если в теле содержится оператор </a:t>
            </a:r>
            <a:r>
              <a:rPr lang="en-US" dirty="0" smtClean="0"/>
              <a:t>return</a:t>
            </a:r>
            <a:r>
              <a:rPr lang="ru-RU" dirty="0" smtClean="0"/>
              <a:t>, он не использует выражений.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Если для какого-либо класса конструктор не определен, то для него неявно (автоматически) определяется  конструктор без параметров (по умолчанию).</a:t>
            </a:r>
          </a:p>
          <a:p>
            <a:pPr>
              <a:buNone/>
            </a:pPr>
            <a:r>
              <a:rPr lang="ru-RU" dirty="0" smtClean="0"/>
              <a:t>Основные свойства конструкторов: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конструктор не возвращает значение, </a:t>
            </a:r>
            <a:r>
              <a:rPr lang="ru-RU" dirty="0" smtClean="0"/>
              <a:t>даже на </a:t>
            </a:r>
            <a:r>
              <a:rPr lang="ru-RU" dirty="0" smtClean="0"/>
              <a:t>тип </a:t>
            </a:r>
            <a:r>
              <a:rPr lang="en-US" dirty="0" smtClean="0"/>
              <a:t>void</a:t>
            </a:r>
            <a:r>
              <a:rPr lang="ru-RU" dirty="0" smtClean="0"/>
              <a:t>. Нельзя получить указатель на конструктор (!); 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конструктор, вызываемый  без параметров, называется конструктором по умолчанию; </a:t>
            </a:r>
          </a:p>
          <a:p>
            <a:pPr>
              <a:buNone/>
            </a:pPr>
            <a:r>
              <a:rPr lang="ru-RU" dirty="0"/>
              <a:t>	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- конструкторы не наследуются;</a:t>
            </a:r>
          </a:p>
          <a:p>
            <a:pPr>
              <a:buNone/>
            </a:pPr>
            <a:r>
              <a:rPr lang="ru-RU" dirty="0" smtClean="0"/>
              <a:t>	- конструкторы нельзя описывать с модификаторами </a:t>
            </a:r>
            <a:r>
              <a:rPr lang="en-US" dirty="0" smtClean="0"/>
              <a:t>const, virtual </a:t>
            </a:r>
            <a:r>
              <a:rPr lang="ru-RU" dirty="0" smtClean="0"/>
              <a:t>и </a:t>
            </a:r>
            <a:r>
              <a:rPr lang="en-US" dirty="0" smtClean="0"/>
              <a:t>static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параметры конструктора могут иметь любой типа, кроме типа определяемого класса. Можно задавать параметры по умолчанию (только один конструктор);</a:t>
            </a:r>
          </a:p>
          <a:p>
            <a:pPr>
              <a:buNone/>
            </a:pPr>
            <a:r>
              <a:rPr lang="ru-RU" dirty="0"/>
              <a:t>	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- если в классе не задано ни одного конструктора, автоматически создается конструктор по умолчанию.  В случае присутствия константных, ссылочных и объектных полей необходим конструктор со списком инициализации;</a:t>
            </a:r>
          </a:p>
          <a:p>
            <a:pPr>
              <a:buNone/>
            </a:pPr>
            <a:r>
              <a:rPr lang="ru-RU" dirty="0"/>
              <a:t>	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конструкторы глобальных объектов вызываются до вызова функции </a:t>
            </a:r>
            <a:r>
              <a:rPr lang="en-US" dirty="0" smtClean="0"/>
              <a:t>main</a:t>
            </a:r>
            <a:r>
              <a:rPr lang="ru-RU" dirty="0" smtClean="0"/>
              <a:t>. Локальные объекты создаются, как только становится активной область их действия. Конструктор вызывается и при создании временного объекта, например, при передаче объекта из функции.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Константные методы класса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Рассмотрим пример.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class Test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int </a:t>
            </a:r>
            <a:r>
              <a:rPr lang="en-US" dirty="0" err="1" smtClean="0"/>
              <a:t>test_int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double </a:t>
            </a:r>
            <a:r>
              <a:rPr lang="en-US" dirty="0" err="1" smtClean="0"/>
              <a:t>test_double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Test(){};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Test(int </a:t>
            </a:r>
            <a:r>
              <a:rPr lang="en-US" dirty="0" err="1" smtClean="0"/>
              <a:t>i</a:t>
            </a:r>
            <a:r>
              <a:rPr lang="en-US" dirty="0" smtClean="0"/>
              <a:t>, double d): </a:t>
            </a:r>
            <a:r>
              <a:rPr lang="en-US" dirty="0" err="1" smtClean="0"/>
              <a:t>test_int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), </a:t>
            </a:r>
            <a:r>
              <a:rPr lang="en-US" dirty="0" err="1" smtClean="0"/>
              <a:t>test_double</a:t>
            </a:r>
            <a:r>
              <a:rPr lang="en-US" dirty="0" smtClean="0"/>
              <a:t>(d){};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конструктор вызывается, если в программе встретится какая-либо из синтаксических конструкций: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sz="2800" dirty="0" err="1" smtClean="0"/>
              <a:t>имя_класса</a:t>
            </a:r>
            <a:r>
              <a:rPr lang="ru-RU" sz="2800" dirty="0" smtClean="0"/>
              <a:t> </a:t>
            </a:r>
            <a:r>
              <a:rPr lang="ru-RU" sz="2800" dirty="0" err="1" smtClean="0"/>
              <a:t>имя_объекта</a:t>
            </a:r>
            <a:r>
              <a:rPr lang="ru-RU" sz="2800" dirty="0" smtClean="0"/>
              <a:t> </a:t>
            </a:r>
            <a:r>
              <a:rPr lang="en-US" sz="2800" dirty="0" smtClean="0"/>
              <a:t>[(</a:t>
            </a:r>
            <a:r>
              <a:rPr lang="ru-RU" sz="2800" dirty="0" err="1" smtClean="0"/>
              <a:t>сп</a:t>
            </a:r>
            <a:r>
              <a:rPr lang="ru-RU" sz="2800" dirty="0" smtClean="0"/>
              <a:t>. параметров</a:t>
            </a:r>
            <a:r>
              <a:rPr lang="en-US" sz="2800" dirty="0" smtClean="0"/>
              <a:t>)];</a:t>
            </a:r>
            <a:endParaRPr lang="ru-RU" sz="2800" dirty="0" smtClean="0"/>
          </a:p>
          <a:p>
            <a:pPr>
              <a:buNone/>
            </a:pPr>
            <a:r>
              <a:rPr lang="ru-RU" sz="2800" dirty="0"/>
              <a:t>	</a:t>
            </a:r>
            <a:r>
              <a:rPr lang="ru-RU" sz="2800" dirty="0" err="1" smtClean="0"/>
              <a:t>имя_класса</a:t>
            </a:r>
            <a:r>
              <a:rPr lang="ru-RU" sz="2800" dirty="0" smtClean="0"/>
              <a:t> (</a:t>
            </a:r>
            <a:r>
              <a:rPr lang="ru-RU" sz="2800" dirty="0" err="1" smtClean="0"/>
              <a:t>сп</a:t>
            </a:r>
            <a:r>
              <a:rPr lang="ru-RU" sz="2800" dirty="0" smtClean="0"/>
              <a:t>. </a:t>
            </a:r>
            <a:r>
              <a:rPr lang="ru-RU" sz="2800" dirty="0"/>
              <a:t>п</a:t>
            </a:r>
            <a:r>
              <a:rPr lang="ru-RU" sz="2800" dirty="0" smtClean="0"/>
              <a:t>араметров);</a:t>
            </a:r>
          </a:p>
          <a:p>
            <a:pPr>
              <a:buNone/>
            </a:pPr>
            <a:r>
              <a:rPr lang="ru-RU" sz="2800" dirty="0"/>
              <a:t>	</a:t>
            </a:r>
            <a:r>
              <a:rPr lang="ru-RU" sz="2800" dirty="0" err="1" smtClean="0"/>
              <a:t>имя_класса</a:t>
            </a:r>
            <a:r>
              <a:rPr lang="ru-RU" sz="2800" dirty="0" smtClean="0"/>
              <a:t> </a:t>
            </a:r>
            <a:r>
              <a:rPr lang="ru-RU" sz="2800" dirty="0" err="1" smtClean="0"/>
              <a:t>имя_объекта</a:t>
            </a:r>
            <a:r>
              <a:rPr lang="ru-RU" sz="2800" dirty="0" smtClean="0"/>
              <a:t> = выражение;</a:t>
            </a:r>
            <a:endParaRPr lang="ru-RU" sz="2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Рассмотрим пример класса с несколькими конструкторами.</a:t>
            </a:r>
          </a:p>
          <a:p>
            <a:pPr>
              <a:buNone/>
            </a:pPr>
            <a:r>
              <a:rPr lang="en-US" dirty="0"/>
              <a:t>class Test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/>
              <a:t>test_int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string </a:t>
            </a:r>
            <a:r>
              <a:rPr lang="en-US" dirty="0" err="1"/>
              <a:t>test_string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</a:t>
            </a:r>
            <a:r>
              <a:rPr lang="en-US" dirty="0"/>
              <a:t>()</a:t>
            </a:r>
          </a:p>
          <a:p>
            <a:pPr>
              <a:buNone/>
            </a:pPr>
            <a:r>
              <a:rPr lang="ru-RU" dirty="0"/>
              <a:t>{ </a:t>
            </a:r>
            <a:r>
              <a:rPr lang="ru-RU" dirty="0" err="1"/>
              <a:t>cout</a:t>
            </a:r>
            <a:r>
              <a:rPr lang="ru-RU" dirty="0"/>
              <a:t> &lt;&lt; " Конструктор без параметров " &lt;&lt; </a:t>
            </a:r>
            <a:r>
              <a:rPr lang="ru-RU" dirty="0" err="1"/>
              <a:t>endl</a:t>
            </a:r>
            <a:r>
              <a:rPr lang="ru-RU" dirty="0"/>
              <a:t>;}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Test(int </a:t>
            </a:r>
            <a:r>
              <a:rPr lang="en-US" dirty="0" err="1" smtClean="0"/>
              <a:t>i</a:t>
            </a:r>
            <a:r>
              <a:rPr lang="en-US" dirty="0" smtClean="0"/>
              <a:t>, string s)</a:t>
            </a:r>
          </a:p>
          <a:p>
            <a:pPr>
              <a:buNone/>
            </a:pPr>
            <a:r>
              <a:rPr lang="ru-RU" dirty="0" smtClean="0"/>
              <a:t>	{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test_int</a:t>
            </a:r>
            <a:r>
              <a:rPr lang="en-US" dirty="0" smtClean="0"/>
              <a:t> =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test_string</a:t>
            </a:r>
            <a:r>
              <a:rPr lang="en-US" dirty="0" smtClean="0"/>
              <a:t> = s;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cout</a:t>
            </a:r>
            <a:r>
              <a:rPr lang="ru-RU" dirty="0" smtClean="0"/>
              <a:t> &lt;&lt; " Конструктор с параметрами " &lt;&lt; </a:t>
            </a:r>
            <a:r>
              <a:rPr lang="ru-RU" dirty="0" err="1" smtClean="0"/>
              <a:t>endl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Test(int 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test_int</a:t>
            </a:r>
            <a:r>
              <a:rPr lang="en-US" dirty="0" smtClean="0"/>
              <a:t> =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конструктор преобразования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Show() const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Int: " &lt;&lt; </a:t>
            </a:r>
            <a:r>
              <a:rPr lang="en-US" dirty="0" err="1" smtClean="0"/>
              <a:t>test_int</a:t>
            </a:r>
            <a:r>
              <a:rPr lang="en-US" dirty="0" smtClean="0"/>
              <a:t> &lt;&lt; " String: " &lt;&lt; </a:t>
            </a:r>
            <a:r>
              <a:rPr lang="en-US" dirty="0" err="1" smtClean="0"/>
              <a:t>test_string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Возможные способы объявления и инициализации объектов класса </a:t>
            </a:r>
            <a:r>
              <a:rPr lang="en-US" dirty="0" smtClean="0"/>
              <a:t>Test</a:t>
            </a:r>
            <a:r>
              <a:rPr lang="ru-RU" dirty="0" smtClean="0"/>
              <a:t>: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/>
              <a:t>tst_1;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/>
              <a:t>tst_2(10);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/>
              <a:t>tst_3(20,"String");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Test(30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ru-RU" dirty="0" smtClean="0"/>
              <a:t>В последнем случае создается безымянный объект </a:t>
            </a:r>
            <a:r>
              <a:rPr lang="ru-RU" dirty="0"/>
              <a:t>с</a:t>
            </a:r>
            <a:r>
              <a:rPr lang="ru-RU" dirty="0" smtClean="0"/>
              <a:t>о значением поля </a:t>
            </a:r>
            <a:r>
              <a:rPr lang="en-US" dirty="0" err="1" smtClean="0"/>
              <a:t>test_int</a:t>
            </a:r>
            <a:r>
              <a:rPr lang="ru-RU" dirty="0" smtClean="0"/>
              <a:t> = 30.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Рекомендуется испытать программу и оценить результаты, это важно, потому что в разных случаях будут работать совершенно разные конструкторы.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mtClean="0"/>
              <a:t>*Конструктор </a:t>
            </a:r>
            <a:r>
              <a:rPr lang="ru-RU" dirty="0" smtClean="0"/>
              <a:t>со списком инициализации</a:t>
            </a:r>
          </a:p>
          <a:p>
            <a:pPr>
              <a:buNone/>
            </a:pPr>
            <a:r>
              <a:rPr lang="ru-RU" dirty="0" smtClean="0"/>
              <a:t>Среди конструкторов следует выделить особенный случай конструктора со списком инициализации.</a:t>
            </a: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void Out</a:t>
            </a:r>
            <a:r>
              <a:rPr lang="ru-RU" dirty="0" smtClean="0"/>
              <a:t>_</a:t>
            </a:r>
            <a:r>
              <a:rPr lang="en-US" dirty="0" smtClean="0"/>
              <a:t>const() const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 lvl="1"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Int: " &lt;&lt; </a:t>
            </a:r>
            <a:r>
              <a:rPr lang="en-US" dirty="0" err="1" smtClean="0"/>
              <a:t>test_int</a:t>
            </a:r>
            <a:r>
              <a:rPr lang="en-US" dirty="0" smtClean="0"/>
              <a:t> &lt;&lt; ' ' &lt;&lt; " Double: " &lt;&lt; </a:t>
            </a:r>
            <a:r>
              <a:rPr lang="en-US" dirty="0" err="1" smtClean="0"/>
              <a:t>test_double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Out() 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&lt;&lt; " Int: " &lt;&lt; </a:t>
            </a:r>
            <a:r>
              <a:rPr lang="en-US" dirty="0" err="1" smtClean="0"/>
              <a:t>test_int</a:t>
            </a:r>
            <a:r>
              <a:rPr lang="en-US" dirty="0" smtClean="0"/>
              <a:t> &lt;&lt; ' ' &lt;&lt; " Double: " &lt;&lt; </a:t>
            </a:r>
            <a:r>
              <a:rPr lang="ru-RU" dirty="0" smtClean="0"/>
              <a:t>	</a:t>
            </a:r>
            <a:r>
              <a:rPr lang="en-US" dirty="0" err="1" smtClean="0"/>
              <a:t>test_double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};</a:t>
            </a: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Здесь мы видим два одинаковых метода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void Out</a:t>
            </a:r>
            <a:r>
              <a:rPr lang="ru-RU" dirty="0" smtClean="0"/>
              <a:t>_</a:t>
            </a:r>
            <a:r>
              <a:rPr lang="en-US" dirty="0" smtClean="0"/>
              <a:t>const() const</a:t>
            </a:r>
            <a:r>
              <a:rPr lang="ru-RU" dirty="0" smtClean="0"/>
              <a:t>  и </a:t>
            </a:r>
            <a:r>
              <a:rPr lang="en-US" dirty="0" smtClean="0"/>
              <a:t>void Out</a:t>
            </a:r>
            <a:r>
              <a:rPr lang="ru-RU" dirty="0" smtClean="0"/>
              <a:t> </a:t>
            </a:r>
            <a:r>
              <a:rPr lang="en-US" dirty="0" smtClean="0"/>
              <a:t>()</a:t>
            </a:r>
            <a:r>
              <a:rPr lang="ru-RU" dirty="0" smtClean="0"/>
              <a:t>, первый из которых объявлен как константный. Его можно использовать по отношению к любым объектам класса, в том числе и к константным. Второй метод может использоваться только к не константным объектам.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 err="1" smtClean="0"/>
              <a:t>tst</a:t>
            </a:r>
            <a:r>
              <a:rPr lang="en-US" dirty="0" smtClean="0"/>
              <a:t>(10, 3.45);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const Test </a:t>
            </a:r>
            <a:r>
              <a:rPr lang="en-US" dirty="0" err="1" smtClean="0"/>
              <a:t>tst_const</a:t>
            </a:r>
            <a:r>
              <a:rPr lang="en-US" dirty="0" smtClean="0"/>
              <a:t>(20, 7.89);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tst</a:t>
            </a:r>
            <a:r>
              <a:rPr lang="en-US" dirty="0" smtClean="0"/>
              <a:t>. Out() ;		// ok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tst</a:t>
            </a:r>
            <a:r>
              <a:rPr lang="en-US" dirty="0" smtClean="0"/>
              <a:t>. Out</a:t>
            </a:r>
            <a:r>
              <a:rPr lang="ru-RU" dirty="0" smtClean="0"/>
              <a:t>_</a:t>
            </a:r>
            <a:r>
              <a:rPr lang="en-US" dirty="0" smtClean="0"/>
              <a:t>const(); 	// ok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tst_const.Out</a:t>
            </a:r>
            <a:r>
              <a:rPr lang="en-US" dirty="0" smtClean="0"/>
              <a:t>();	// error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tst_const</a:t>
            </a:r>
            <a:r>
              <a:rPr lang="en-US" dirty="0" smtClean="0"/>
              <a:t>. Out</a:t>
            </a:r>
            <a:r>
              <a:rPr lang="ru-RU" dirty="0" smtClean="0"/>
              <a:t>_</a:t>
            </a:r>
            <a:r>
              <a:rPr lang="en-US" dirty="0" smtClean="0"/>
              <a:t>const();	// ok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*Суть ошибки в следующем: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test_const_meth.cpp(28): error C2662: Test::Show: </a:t>
            </a:r>
            <a:r>
              <a:rPr lang="ru-RU" dirty="0" smtClean="0"/>
              <a:t>невозможно преобразовать указатель "</a:t>
            </a:r>
            <a:r>
              <a:rPr lang="en-US" dirty="0" smtClean="0"/>
              <a:t>this" </a:t>
            </a:r>
            <a:r>
              <a:rPr lang="ru-RU" dirty="0" smtClean="0"/>
              <a:t>из "</a:t>
            </a:r>
            <a:r>
              <a:rPr lang="en-US" dirty="0" smtClean="0"/>
              <a:t>const Test" </a:t>
            </a:r>
            <a:r>
              <a:rPr lang="ru-RU" dirty="0" smtClean="0"/>
              <a:t>в "</a:t>
            </a:r>
            <a:r>
              <a:rPr lang="en-US" dirty="0" smtClean="0"/>
              <a:t>Test</a:t>
            </a:r>
          </a:p>
          <a:p>
            <a:pPr>
              <a:buNone/>
            </a:pPr>
            <a:r>
              <a:rPr lang="ru-RU" dirty="0" smtClean="0"/>
              <a:t>Еще одно ограничение на константный метод – он не может  менять значение полей класса.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Классы. Описание класса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Out_const</a:t>
            </a:r>
            <a:r>
              <a:rPr lang="en-US" dirty="0" smtClean="0"/>
              <a:t>() const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test_int</a:t>
            </a:r>
            <a:r>
              <a:rPr lang="en-US" dirty="0" smtClean="0"/>
              <a:t> = 333L;</a:t>
            </a:r>
            <a:r>
              <a:rPr lang="ru-RU" dirty="0" smtClean="0"/>
              <a:t>	</a:t>
            </a:r>
            <a:r>
              <a:rPr lang="en-US" dirty="0" smtClean="0"/>
              <a:t>// error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Int: " &lt;&lt; </a:t>
            </a:r>
            <a:r>
              <a:rPr lang="en-US" dirty="0" err="1" smtClean="0"/>
              <a:t>test_int</a:t>
            </a:r>
            <a:r>
              <a:rPr lang="en-US" dirty="0" smtClean="0"/>
              <a:t> &lt;&lt; ' ' &lt;&lt; " Double: " &lt;&lt; </a:t>
            </a:r>
            <a:r>
              <a:rPr lang="en-US" dirty="0" err="1" smtClean="0"/>
              <a:t>test_double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}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1055</Words>
  <Application>Microsoft Office PowerPoint</Application>
  <PresentationFormat>Экран (4:3)</PresentationFormat>
  <Paragraphs>277</Paragraphs>
  <Slides>53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4" baseType="lpstr">
      <vt:lpstr>Тема Office</vt:lpstr>
      <vt:lpstr>Классы. Описание класса </vt:lpstr>
      <vt:lpstr>Слайд 2</vt:lpstr>
      <vt:lpstr>Слайд 3</vt:lpstr>
      <vt:lpstr>Классы. Описание класса </vt:lpstr>
      <vt:lpstr>Классы. Описание класса </vt:lpstr>
      <vt:lpstr>Слайд 6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Слайд 30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  <vt:lpstr>Классы. Описание класса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Классы. Описание класса </dc:title>
  <dc:creator>Игорь</dc:creator>
  <cp:lastModifiedBy>Игорь</cp:lastModifiedBy>
  <cp:revision>95</cp:revision>
  <dcterms:created xsi:type="dcterms:W3CDTF">2020-12-06T12:46:34Z</dcterms:created>
  <dcterms:modified xsi:type="dcterms:W3CDTF">2020-12-08T16:29:59Z</dcterms:modified>
</cp:coreProperties>
</file>