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7" r:id="rId3"/>
    <p:sldId id="258" r:id="rId4"/>
    <p:sldId id="259" r:id="rId5"/>
    <p:sldId id="260" r:id="rId6"/>
    <p:sldId id="263" r:id="rId7"/>
    <p:sldId id="264" r:id="rId8"/>
    <p:sldId id="265" r:id="rId9"/>
    <p:sldId id="266" r:id="rId10"/>
    <p:sldId id="267" r:id="rId11"/>
    <p:sldId id="268" r:id="rId12"/>
    <p:sldId id="269" r:id="rId13"/>
    <p:sldId id="270" r:id="rId14"/>
    <p:sldId id="271" r:id="rId15"/>
    <p:sldId id="297"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05" autoAdjust="0"/>
  </p:normalViewPr>
  <p:slideViewPr>
    <p:cSldViewPr>
      <p:cViewPr varScale="1">
        <p:scale>
          <a:sx n="83" d="100"/>
          <a:sy n="83" d="100"/>
        </p:scale>
        <p:origin x="-99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EFEC306-4379-4C4A-9229-1E9B6D67ED77}" type="datetimeFigureOut">
              <a:rPr lang="ru-RU" smtClean="0"/>
              <a:pPr/>
              <a:t>07.09.2020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B2D740FE-166E-4FBF-99D5-5AFF450DC89A}"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EFEC306-4379-4C4A-9229-1E9B6D67ED77}" type="datetimeFigureOut">
              <a:rPr lang="ru-RU" smtClean="0"/>
              <a:pPr/>
              <a:t>07.09.2020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B2D740FE-166E-4FBF-99D5-5AFF450DC89A}"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EFEC306-4379-4C4A-9229-1E9B6D67ED77}" type="datetimeFigureOut">
              <a:rPr lang="ru-RU" smtClean="0"/>
              <a:pPr/>
              <a:t>07.09.2020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B2D740FE-166E-4FBF-99D5-5AFF450DC89A}"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EFEC306-4379-4C4A-9229-1E9B6D67ED77}" type="datetimeFigureOut">
              <a:rPr lang="ru-RU" smtClean="0"/>
              <a:pPr/>
              <a:t>07.09.2020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B2D740FE-166E-4FBF-99D5-5AFF450DC89A}"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EFEC306-4379-4C4A-9229-1E9B6D67ED77}" type="datetimeFigureOut">
              <a:rPr lang="ru-RU" smtClean="0"/>
              <a:pPr/>
              <a:t>07.09.2020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B2D740FE-166E-4FBF-99D5-5AFF450DC89A}"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EFEC306-4379-4C4A-9229-1E9B6D67ED77}" type="datetimeFigureOut">
              <a:rPr lang="ru-RU" smtClean="0"/>
              <a:pPr/>
              <a:t>07.09.2020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B2D740FE-166E-4FBF-99D5-5AFF450DC89A}"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EFEC306-4379-4C4A-9229-1E9B6D67ED77}" type="datetimeFigureOut">
              <a:rPr lang="ru-RU" smtClean="0"/>
              <a:pPr/>
              <a:t>07.09.2020</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B2D740FE-166E-4FBF-99D5-5AFF450DC89A}"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EFEC306-4379-4C4A-9229-1E9B6D67ED77}" type="datetimeFigureOut">
              <a:rPr lang="ru-RU" smtClean="0"/>
              <a:pPr/>
              <a:t>07.09.2020</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B2D740FE-166E-4FBF-99D5-5AFF450DC89A}"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EFEC306-4379-4C4A-9229-1E9B6D67ED77}" type="datetimeFigureOut">
              <a:rPr lang="ru-RU" smtClean="0"/>
              <a:pPr/>
              <a:t>07.09.2020</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B2D740FE-166E-4FBF-99D5-5AFF450DC89A}"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EFEC306-4379-4C4A-9229-1E9B6D67ED77}" type="datetimeFigureOut">
              <a:rPr lang="ru-RU" smtClean="0"/>
              <a:pPr/>
              <a:t>07.09.2020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B2D740FE-166E-4FBF-99D5-5AFF450DC89A}"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EFEC306-4379-4C4A-9229-1E9B6D67ED77}" type="datetimeFigureOut">
              <a:rPr lang="ru-RU" smtClean="0"/>
              <a:pPr/>
              <a:t>07.09.2020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B2D740FE-166E-4FBF-99D5-5AFF450DC89A}"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FEC306-4379-4C4A-9229-1E9B6D67ED77}" type="datetimeFigureOut">
              <a:rPr lang="ru-RU" smtClean="0"/>
              <a:pPr/>
              <a:t>07.09.2020</a:t>
            </a:fld>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740FE-166E-4FBF-99D5-5AFF450DC89A}"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normAutofit fontScale="85000" lnSpcReduction="20000"/>
          </a:bodyPr>
          <a:lstStyle/>
          <a:p>
            <a:pPr algn="ctr">
              <a:buNone/>
            </a:pPr>
            <a:r>
              <a:rPr lang="ru-RU" b="1" dirty="0" smtClean="0"/>
              <a:t>Учебный план</a:t>
            </a:r>
          </a:p>
          <a:p>
            <a:pPr algn="ctr">
              <a:buNone/>
            </a:pPr>
            <a:r>
              <a:rPr lang="ru-RU" b="1" dirty="0" smtClean="0"/>
              <a:t>Первый семестр:</a:t>
            </a:r>
          </a:p>
          <a:p>
            <a:pPr>
              <a:buFontTx/>
              <a:buChar char="-"/>
            </a:pPr>
            <a:r>
              <a:rPr lang="ru-RU" dirty="0" smtClean="0"/>
              <a:t>лекции;</a:t>
            </a:r>
          </a:p>
          <a:p>
            <a:pPr>
              <a:buFontTx/>
              <a:buChar char="-"/>
            </a:pPr>
            <a:r>
              <a:rPr lang="ru-RU" dirty="0"/>
              <a:t>л</a:t>
            </a:r>
            <a:r>
              <a:rPr lang="ru-RU" dirty="0" smtClean="0"/>
              <a:t>абораторный работы (6 л</a:t>
            </a:r>
            <a:r>
              <a:rPr lang="en-US" dirty="0" smtClean="0"/>
              <a:t>/</a:t>
            </a:r>
            <a:r>
              <a:rPr lang="ru-RU" dirty="0" smtClean="0"/>
              <a:t>б);</a:t>
            </a:r>
          </a:p>
          <a:p>
            <a:pPr>
              <a:buFontTx/>
              <a:buChar char="-"/>
            </a:pPr>
            <a:r>
              <a:rPr lang="ru-RU" dirty="0"/>
              <a:t>з</a:t>
            </a:r>
            <a:r>
              <a:rPr lang="ru-RU" dirty="0" smtClean="0"/>
              <a:t>ачет. </a:t>
            </a:r>
          </a:p>
          <a:p>
            <a:pPr algn="ctr">
              <a:buNone/>
            </a:pPr>
            <a:r>
              <a:rPr lang="ru-RU" b="1" dirty="0" smtClean="0"/>
              <a:t>Второй семестр:</a:t>
            </a:r>
          </a:p>
          <a:p>
            <a:pPr>
              <a:buFontTx/>
              <a:buChar char="-"/>
            </a:pPr>
            <a:r>
              <a:rPr lang="ru-RU" dirty="0" smtClean="0"/>
              <a:t>лекции;</a:t>
            </a:r>
          </a:p>
          <a:p>
            <a:pPr>
              <a:buFontTx/>
              <a:buChar char="-"/>
            </a:pPr>
            <a:r>
              <a:rPr lang="ru-RU" dirty="0"/>
              <a:t>л</a:t>
            </a:r>
            <a:r>
              <a:rPr lang="ru-RU" dirty="0" smtClean="0"/>
              <a:t>абораторные работы (3 л</a:t>
            </a:r>
            <a:r>
              <a:rPr lang="en-US" dirty="0" smtClean="0"/>
              <a:t>/</a:t>
            </a:r>
            <a:r>
              <a:rPr lang="ru-RU" dirty="0" smtClean="0"/>
              <a:t>б);</a:t>
            </a:r>
          </a:p>
          <a:p>
            <a:pPr>
              <a:buFontTx/>
              <a:buChar char="-"/>
            </a:pPr>
            <a:r>
              <a:rPr lang="ru-RU" dirty="0"/>
              <a:t>к</a:t>
            </a:r>
            <a:r>
              <a:rPr lang="ru-RU" dirty="0" smtClean="0"/>
              <a:t>урсовая работа;</a:t>
            </a:r>
          </a:p>
          <a:p>
            <a:pPr>
              <a:buFontTx/>
              <a:buChar char="-"/>
            </a:pPr>
            <a:r>
              <a:rPr lang="ru-RU" dirty="0"/>
              <a:t>д</a:t>
            </a:r>
            <a:r>
              <a:rPr lang="ru-RU" dirty="0" smtClean="0"/>
              <a:t>опуск, экзамен.</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normAutofit fontScale="62500" lnSpcReduction="20000"/>
          </a:bodyPr>
          <a:lstStyle/>
          <a:p>
            <a:pPr>
              <a:buNone/>
            </a:pPr>
            <a:r>
              <a:rPr lang="en-US" dirty="0" smtClean="0"/>
              <a:t>//	</a:t>
            </a:r>
            <a:r>
              <a:rPr lang="ru-RU" dirty="0" smtClean="0"/>
              <a:t>основная функция </a:t>
            </a:r>
            <a:r>
              <a:rPr lang="en-US" dirty="0" smtClean="0"/>
              <a:t>main</a:t>
            </a:r>
            <a:endParaRPr lang="ru-RU" dirty="0" smtClean="0"/>
          </a:p>
          <a:p>
            <a:pPr>
              <a:buNone/>
            </a:pPr>
            <a:r>
              <a:rPr lang="en-US" dirty="0" err="1" smtClean="0"/>
              <a:t>int</a:t>
            </a:r>
            <a:r>
              <a:rPr lang="en-US" dirty="0" smtClean="0"/>
              <a:t> main()</a:t>
            </a:r>
          </a:p>
          <a:p>
            <a:pPr>
              <a:buNone/>
            </a:pPr>
            <a:r>
              <a:rPr lang="ru-RU" dirty="0" smtClean="0"/>
              <a:t>{</a:t>
            </a:r>
          </a:p>
          <a:p>
            <a:pPr>
              <a:buNone/>
            </a:pPr>
            <a:r>
              <a:rPr lang="en-US" dirty="0" smtClean="0"/>
              <a:t>	Integer int_1;	//	</a:t>
            </a:r>
            <a:r>
              <a:rPr lang="ru-RU" dirty="0" smtClean="0"/>
              <a:t>конструктор без параметров</a:t>
            </a:r>
            <a:endParaRPr lang="en-US" dirty="0" smtClean="0"/>
          </a:p>
          <a:p>
            <a:pPr>
              <a:buNone/>
            </a:pPr>
            <a:r>
              <a:rPr lang="en-US" dirty="0" smtClean="0"/>
              <a:t>	Integer int_2(10), int_3 = 20;		//</a:t>
            </a:r>
            <a:r>
              <a:rPr lang="ru-RU" dirty="0" smtClean="0"/>
              <a:t>	конструктор преобразования	</a:t>
            </a:r>
            <a:endParaRPr lang="en-US" dirty="0" smtClean="0"/>
          </a:p>
          <a:p>
            <a:pPr>
              <a:buNone/>
            </a:pPr>
            <a:r>
              <a:rPr lang="en-US" dirty="0" smtClean="0"/>
              <a:t>	</a:t>
            </a:r>
            <a:r>
              <a:rPr lang="en-US" dirty="0" err="1" smtClean="0"/>
              <a:t>cout</a:t>
            </a:r>
            <a:r>
              <a:rPr lang="en-US" dirty="0" smtClean="0"/>
              <a:t> &lt;&lt; int_2 - int_3 &lt;&lt; </a:t>
            </a:r>
            <a:r>
              <a:rPr lang="en-US" dirty="0" err="1" smtClean="0"/>
              <a:t>endl</a:t>
            </a:r>
            <a:r>
              <a:rPr lang="en-US" dirty="0" smtClean="0"/>
              <a:t>;		//</a:t>
            </a:r>
            <a:r>
              <a:rPr lang="ru-RU" dirty="0" smtClean="0"/>
              <a:t>	вывод в стандартный поток</a:t>
            </a:r>
            <a:endParaRPr lang="en-US" dirty="0" smtClean="0"/>
          </a:p>
          <a:p>
            <a:pPr>
              <a:buNone/>
            </a:pPr>
            <a:r>
              <a:rPr lang="en-US" dirty="0" smtClean="0"/>
              <a:t>	int_1 = int_2;	//</a:t>
            </a:r>
            <a:r>
              <a:rPr lang="ru-RU" dirty="0" smtClean="0"/>
              <a:t>	операция присваивания</a:t>
            </a:r>
            <a:endParaRPr lang="en-US" dirty="0" smtClean="0"/>
          </a:p>
          <a:p>
            <a:pPr>
              <a:buNone/>
            </a:pPr>
            <a:r>
              <a:rPr lang="en-US" dirty="0" smtClean="0"/>
              <a:t>	</a:t>
            </a:r>
            <a:r>
              <a:rPr lang="en-US" dirty="0" err="1" smtClean="0"/>
              <a:t>bool</a:t>
            </a:r>
            <a:r>
              <a:rPr lang="en-US" dirty="0" smtClean="0"/>
              <a:t> </a:t>
            </a:r>
            <a:r>
              <a:rPr lang="en-US" dirty="0" err="1" smtClean="0"/>
              <a:t>rez</a:t>
            </a:r>
            <a:r>
              <a:rPr lang="en-US" dirty="0" smtClean="0"/>
              <a:t>;</a:t>
            </a:r>
          </a:p>
          <a:p>
            <a:pPr>
              <a:buNone/>
            </a:pPr>
            <a:r>
              <a:rPr lang="en-US" dirty="0" smtClean="0"/>
              <a:t>	</a:t>
            </a:r>
            <a:r>
              <a:rPr lang="en-US" dirty="0" err="1" smtClean="0"/>
              <a:t>rez</a:t>
            </a:r>
            <a:r>
              <a:rPr lang="en-US" dirty="0" smtClean="0"/>
              <a:t> = int_3 &lt; int_1;</a:t>
            </a:r>
          </a:p>
          <a:p>
            <a:pPr>
              <a:buNone/>
            </a:pPr>
            <a:r>
              <a:rPr lang="en-US" dirty="0" smtClean="0"/>
              <a:t>	</a:t>
            </a:r>
            <a:r>
              <a:rPr lang="en-US" dirty="0" err="1" smtClean="0"/>
              <a:t>cout</a:t>
            </a:r>
            <a:r>
              <a:rPr lang="en-US" dirty="0" smtClean="0"/>
              <a:t> &lt;&lt; </a:t>
            </a:r>
            <a:r>
              <a:rPr lang="en-US" dirty="0" err="1" smtClean="0"/>
              <a:t>rez</a:t>
            </a:r>
            <a:r>
              <a:rPr lang="en-US" dirty="0" smtClean="0"/>
              <a:t> &lt;&lt; </a:t>
            </a:r>
            <a:r>
              <a:rPr lang="en-US" dirty="0" err="1" smtClean="0"/>
              <a:t>endl</a:t>
            </a:r>
            <a:r>
              <a:rPr lang="en-US" dirty="0" smtClean="0"/>
              <a:t>;</a:t>
            </a:r>
          </a:p>
          <a:p>
            <a:pPr>
              <a:buNone/>
            </a:pPr>
            <a:r>
              <a:rPr lang="en-US" dirty="0" smtClean="0"/>
              <a:t>	system("pause");</a:t>
            </a:r>
          </a:p>
          <a:p>
            <a:pPr>
              <a:buNone/>
            </a:pPr>
            <a:r>
              <a:rPr lang="en-US" dirty="0" smtClean="0"/>
              <a:t>	return 0;</a:t>
            </a:r>
          </a:p>
          <a:p>
            <a:pPr>
              <a:buNone/>
            </a:pPr>
            <a:r>
              <a:rPr lang="ru-RU" dirty="0" smtClean="0"/>
              <a:t>}</a:t>
            </a:r>
          </a:p>
          <a:p>
            <a:pPr>
              <a:buNone/>
            </a:pP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1143000"/>
          </a:xfrm>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normAutofit fontScale="92500" lnSpcReduction="10000"/>
          </a:bodyPr>
          <a:lstStyle/>
          <a:p>
            <a:pPr algn="ctr">
              <a:buNone/>
            </a:pPr>
            <a:r>
              <a:rPr lang="ru-RU" dirty="0" smtClean="0"/>
              <a:t>Инкапсуляция на примере класса </a:t>
            </a:r>
            <a:r>
              <a:rPr lang="en-US" dirty="0" smtClean="0"/>
              <a:t>Integer</a:t>
            </a:r>
            <a:endParaRPr lang="ru-RU" dirty="0" smtClean="0"/>
          </a:p>
          <a:p>
            <a:pPr>
              <a:buNone/>
            </a:pPr>
            <a:r>
              <a:rPr lang="ru-RU" dirty="0" smtClean="0"/>
              <a:t>Реализации (определение)некоторых функций и операций (методов) класса вынесены за пределы класса. Это упрощает код класса, делая описание более коротким и понятным. После отладки методов класса их можно оформить в виде объектного файла. Для того чтобы воспользоваться этими методами, совершенно не обязательно знать или видеть их код.</a:t>
            </a:r>
          </a:p>
          <a:p>
            <a:pPr algn="ctr">
              <a:buNone/>
            </a:pPr>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lstStyle/>
          <a:p>
            <a:pPr>
              <a:buNone/>
            </a:pPr>
            <a:r>
              <a:rPr lang="ru-RU" dirty="0" smtClean="0"/>
              <a:t>Для этого достаточно знать интерфейс класса. Под интерфейсом класса понимается сигнатура компонент класса, находящихся после ключевого слова </a:t>
            </a:r>
            <a:r>
              <a:rPr lang="en-US" dirty="0" smtClean="0"/>
              <a:t>public</a:t>
            </a:r>
            <a:r>
              <a:rPr lang="ru-RU" dirty="0" smtClean="0"/>
              <a:t>. Воспользоваться этими компонентами можно через объект или через указатель на объект класса.</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lstStyle/>
          <a:p>
            <a:pPr>
              <a:buNone/>
            </a:pPr>
            <a:r>
              <a:rPr lang="ru-RU" dirty="0" smtClean="0"/>
              <a:t>Общий формат обращения следующий:</a:t>
            </a:r>
          </a:p>
          <a:p>
            <a:pPr>
              <a:buNone/>
            </a:pPr>
            <a:r>
              <a:rPr lang="ru-RU" dirty="0" err="1" smtClean="0"/>
              <a:t>имя_объекта.имя_компоненты</a:t>
            </a:r>
            <a:endParaRPr lang="ru-RU" dirty="0" smtClean="0"/>
          </a:p>
          <a:p>
            <a:pPr>
              <a:buNone/>
            </a:pPr>
            <a:r>
              <a:rPr lang="ru-RU" dirty="0" err="1" smtClean="0"/>
              <a:t>имя_указателя</a:t>
            </a:r>
            <a:r>
              <a:rPr lang="ru-RU" dirty="0" smtClean="0"/>
              <a:t>-</a:t>
            </a:r>
            <a:r>
              <a:rPr lang="en-US" dirty="0" smtClean="0"/>
              <a:t>&gt; </a:t>
            </a:r>
            <a:r>
              <a:rPr lang="ru-RU" dirty="0" err="1" smtClean="0"/>
              <a:t>имя_компоненты</a:t>
            </a:r>
            <a:endParaRPr lang="ru-RU" dirty="0" smtClean="0"/>
          </a:p>
          <a:p>
            <a:pPr>
              <a:buNone/>
            </a:pPr>
            <a:endParaRPr lang="ru-RU" dirty="0" smtClean="0"/>
          </a:p>
          <a:p>
            <a:pPr>
              <a:buNone/>
            </a:pPr>
            <a:r>
              <a:rPr lang="ru-RU" dirty="0" smtClean="0"/>
              <a:t>К закрытым компонентам класса, находящимся после слов </a:t>
            </a:r>
            <a:r>
              <a:rPr lang="en-US" dirty="0" smtClean="0"/>
              <a:t>private </a:t>
            </a:r>
            <a:r>
              <a:rPr lang="ru-RU" dirty="0" smtClean="0"/>
              <a:t>или </a:t>
            </a:r>
            <a:r>
              <a:rPr lang="en-US" dirty="0" smtClean="0"/>
              <a:t>protected</a:t>
            </a:r>
            <a:r>
              <a:rPr lang="ru-RU" dirty="0" smtClean="0"/>
              <a:t>, обращаться извне не разрешено</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normAutofit/>
          </a:bodyPr>
          <a:lstStyle/>
          <a:p>
            <a:pPr algn="ctr">
              <a:buNone/>
            </a:pPr>
            <a:r>
              <a:rPr lang="ru-RU" dirty="0" smtClean="0"/>
              <a:t>Пример наследования</a:t>
            </a:r>
          </a:p>
          <a:p>
            <a:pPr>
              <a:buNone/>
            </a:pPr>
            <a:r>
              <a:rPr lang="ru-RU" dirty="0" smtClean="0"/>
              <a:t>Определим два класса, один из которых является базовым, а второй – производным</a:t>
            </a:r>
          </a:p>
          <a:p>
            <a:pPr>
              <a:buNone/>
            </a:pPr>
            <a:endParaRPr lang="ru-RU" dirty="0" smtClean="0"/>
          </a:p>
          <a:p>
            <a:pPr>
              <a:buNone/>
            </a:pP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normAutofit fontScale="77500" lnSpcReduction="20000"/>
          </a:bodyPr>
          <a:lstStyle/>
          <a:p>
            <a:pPr>
              <a:buNone/>
            </a:pPr>
            <a:r>
              <a:rPr lang="en-US" dirty="0" smtClean="0"/>
              <a:t>class First</a:t>
            </a:r>
          </a:p>
          <a:p>
            <a:pPr>
              <a:buNone/>
            </a:pPr>
            <a:r>
              <a:rPr lang="ru-RU" dirty="0" smtClean="0"/>
              <a:t>{</a:t>
            </a:r>
          </a:p>
          <a:p>
            <a:pPr>
              <a:buNone/>
            </a:pPr>
            <a:r>
              <a:rPr lang="en-US" dirty="0" smtClean="0"/>
              <a:t>protected:</a:t>
            </a:r>
          </a:p>
          <a:p>
            <a:pPr>
              <a:buNone/>
            </a:pPr>
            <a:r>
              <a:rPr lang="ru-RU" dirty="0" smtClean="0"/>
              <a:t>	</a:t>
            </a:r>
            <a:r>
              <a:rPr lang="en-US" dirty="0" smtClean="0"/>
              <a:t>char first;</a:t>
            </a:r>
          </a:p>
          <a:p>
            <a:pPr>
              <a:buNone/>
            </a:pPr>
            <a:r>
              <a:rPr lang="en-US" dirty="0" smtClean="0"/>
              <a:t>public:</a:t>
            </a:r>
          </a:p>
          <a:p>
            <a:pPr>
              <a:buNone/>
            </a:pPr>
            <a:r>
              <a:rPr lang="ru-RU" dirty="0" smtClean="0"/>
              <a:t>	</a:t>
            </a:r>
            <a:r>
              <a:rPr lang="en-US" dirty="0" smtClean="0"/>
              <a:t>First(char </a:t>
            </a:r>
            <a:r>
              <a:rPr lang="en-US" dirty="0" err="1" smtClean="0"/>
              <a:t>ch</a:t>
            </a:r>
            <a:r>
              <a:rPr lang="en-US" dirty="0" smtClean="0"/>
              <a:t>): first(</a:t>
            </a:r>
            <a:r>
              <a:rPr lang="en-US" dirty="0" err="1" smtClean="0"/>
              <a:t>ch</a:t>
            </a:r>
            <a:r>
              <a:rPr lang="en-US" dirty="0" smtClean="0"/>
              <a:t>){};</a:t>
            </a:r>
          </a:p>
          <a:p>
            <a:pPr>
              <a:buNone/>
            </a:pPr>
            <a:r>
              <a:rPr lang="ru-RU" dirty="0" smtClean="0"/>
              <a:t>	</a:t>
            </a:r>
            <a:r>
              <a:rPr lang="en-US" dirty="0" smtClean="0"/>
              <a:t>void Show()</a:t>
            </a:r>
          </a:p>
          <a:p>
            <a:pPr>
              <a:buNone/>
            </a:pPr>
            <a:r>
              <a:rPr lang="ru-RU" dirty="0" smtClean="0"/>
              <a:t>	{</a:t>
            </a:r>
          </a:p>
          <a:p>
            <a:pPr>
              <a:buNone/>
            </a:pPr>
            <a:r>
              <a:rPr lang="ru-RU" dirty="0" smtClean="0"/>
              <a:t>		</a:t>
            </a:r>
            <a:r>
              <a:rPr lang="en-US" dirty="0" err="1" smtClean="0"/>
              <a:t>cout</a:t>
            </a:r>
            <a:r>
              <a:rPr lang="en-US" dirty="0" smtClean="0"/>
              <a:t> &lt;&lt; " Class First: " &lt;&lt; first &lt;&lt; </a:t>
            </a:r>
            <a:r>
              <a:rPr lang="en-US" dirty="0" err="1" smtClean="0"/>
              <a:t>endl</a:t>
            </a:r>
            <a:r>
              <a:rPr lang="en-US" dirty="0" smtClean="0"/>
              <a:t>;</a:t>
            </a:r>
          </a:p>
          <a:p>
            <a:pPr>
              <a:buNone/>
            </a:pPr>
            <a:r>
              <a:rPr lang="ru-RU" dirty="0" smtClean="0"/>
              <a:t>	}</a:t>
            </a:r>
          </a:p>
          <a:p>
            <a:pPr>
              <a:buNone/>
            </a:pPr>
            <a:r>
              <a:rPr lang="ru-RU" dirty="0" smtClean="0"/>
              <a:t>};</a:t>
            </a:r>
          </a:p>
          <a:p>
            <a:pPr>
              <a:buNone/>
            </a:pP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normAutofit fontScale="70000" lnSpcReduction="20000"/>
          </a:bodyPr>
          <a:lstStyle/>
          <a:p>
            <a:pPr>
              <a:buNone/>
            </a:pPr>
            <a:r>
              <a:rPr lang="en-US" dirty="0" smtClean="0"/>
              <a:t>class Second :</a:t>
            </a:r>
            <a:r>
              <a:rPr lang="en-US" dirty="0" smtClean="0">
                <a:solidFill>
                  <a:srgbClr val="FF0000"/>
                </a:solidFill>
              </a:rPr>
              <a:t>public First</a:t>
            </a:r>
          </a:p>
          <a:p>
            <a:pPr>
              <a:buNone/>
            </a:pPr>
            <a:r>
              <a:rPr lang="ru-RU" dirty="0" smtClean="0"/>
              <a:t>{</a:t>
            </a:r>
          </a:p>
          <a:p>
            <a:pPr>
              <a:buNone/>
            </a:pPr>
            <a:r>
              <a:rPr lang="ru-RU" dirty="0" smtClean="0"/>
              <a:t>	</a:t>
            </a:r>
            <a:r>
              <a:rPr lang="en-US" dirty="0" err="1" smtClean="0"/>
              <a:t>int</a:t>
            </a:r>
            <a:r>
              <a:rPr lang="en-US" dirty="0" smtClean="0"/>
              <a:t> second;</a:t>
            </a:r>
          </a:p>
          <a:p>
            <a:pPr>
              <a:buNone/>
            </a:pPr>
            <a:r>
              <a:rPr lang="en-US" dirty="0" smtClean="0"/>
              <a:t>public:</a:t>
            </a:r>
          </a:p>
          <a:p>
            <a:pPr>
              <a:buNone/>
            </a:pPr>
            <a:r>
              <a:rPr lang="ru-RU" dirty="0" smtClean="0"/>
              <a:t>	</a:t>
            </a:r>
            <a:r>
              <a:rPr lang="en-US" dirty="0" smtClean="0"/>
              <a:t>Second(char </a:t>
            </a:r>
            <a:r>
              <a:rPr lang="en-US" dirty="0" err="1" smtClean="0"/>
              <a:t>ch</a:t>
            </a:r>
            <a:r>
              <a:rPr lang="en-US" dirty="0" smtClean="0"/>
              <a:t>, </a:t>
            </a:r>
            <a:r>
              <a:rPr lang="en-US" dirty="0" err="1" smtClean="0"/>
              <a:t>int</a:t>
            </a:r>
            <a:r>
              <a:rPr lang="en-US" dirty="0" smtClean="0"/>
              <a:t> sec):First(</a:t>
            </a:r>
            <a:r>
              <a:rPr lang="en-US" dirty="0" err="1" smtClean="0"/>
              <a:t>ch</a:t>
            </a:r>
            <a:r>
              <a:rPr lang="en-US" dirty="0" smtClean="0"/>
              <a:t>), second(sec){};</a:t>
            </a:r>
            <a:endParaRPr lang="ru-RU" dirty="0" smtClean="0"/>
          </a:p>
          <a:p>
            <a:pPr>
              <a:buNone/>
            </a:pPr>
            <a:r>
              <a:rPr lang="ru-RU" dirty="0" smtClean="0"/>
              <a:t>	</a:t>
            </a:r>
            <a:r>
              <a:rPr lang="en-US" dirty="0" smtClean="0"/>
              <a:t>void Show()</a:t>
            </a:r>
          </a:p>
          <a:p>
            <a:pPr>
              <a:buNone/>
            </a:pPr>
            <a:r>
              <a:rPr lang="ru-RU" dirty="0" smtClean="0"/>
              <a:t>	{</a:t>
            </a:r>
          </a:p>
          <a:p>
            <a:pPr>
              <a:buNone/>
            </a:pPr>
            <a:r>
              <a:rPr lang="ru-RU" dirty="0" smtClean="0"/>
              <a:t>		</a:t>
            </a:r>
            <a:r>
              <a:rPr lang="en-US" dirty="0" err="1" smtClean="0"/>
              <a:t>cout</a:t>
            </a:r>
            <a:r>
              <a:rPr lang="en-US" dirty="0" smtClean="0"/>
              <a:t> &lt;&lt; " Class First: " &lt;&lt; first &lt;&lt; </a:t>
            </a:r>
            <a:r>
              <a:rPr lang="en-US" dirty="0" err="1" smtClean="0"/>
              <a:t>endl</a:t>
            </a:r>
            <a:r>
              <a:rPr lang="en-US" dirty="0" smtClean="0"/>
              <a:t>;</a:t>
            </a:r>
            <a:endParaRPr lang="ru-RU" dirty="0" smtClean="0"/>
          </a:p>
          <a:p>
            <a:pPr>
              <a:buNone/>
            </a:pPr>
            <a:r>
              <a:rPr lang="ru-RU" dirty="0" smtClean="0"/>
              <a:t>		</a:t>
            </a:r>
            <a:r>
              <a:rPr lang="en-US" dirty="0" smtClean="0"/>
              <a:t>//</a:t>
            </a:r>
            <a:r>
              <a:rPr lang="ru-RU" dirty="0" smtClean="0"/>
              <a:t>	доступ к компоненте родительского класса</a:t>
            </a:r>
            <a:endParaRPr lang="en-US" dirty="0" smtClean="0"/>
          </a:p>
          <a:p>
            <a:pPr>
              <a:buNone/>
            </a:pPr>
            <a:r>
              <a:rPr lang="ru-RU" dirty="0" smtClean="0"/>
              <a:t>		</a:t>
            </a:r>
            <a:r>
              <a:rPr lang="en-US" dirty="0" err="1" smtClean="0"/>
              <a:t>cout</a:t>
            </a:r>
            <a:r>
              <a:rPr lang="en-US" dirty="0" smtClean="0"/>
              <a:t> &lt;&lt; " Class Second: " &lt;&lt; second &lt;&lt; </a:t>
            </a:r>
            <a:r>
              <a:rPr lang="en-US" dirty="0" err="1" smtClean="0"/>
              <a:t>endl</a:t>
            </a:r>
            <a:r>
              <a:rPr lang="en-US" dirty="0" smtClean="0"/>
              <a:t>;</a:t>
            </a:r>
          </a:p>
          <a:p>
            <a:pPr>
              <a:buNone/>
            </a:pPr>
            <a:r>
              <a:rPr lang="ru-RU" dirty="0" smtClean="0"/>
              <a:t>	}</a:t>
            </a:r>
          </a:p>
          <a:p>
            <a:pPr>
              <a:buNone/>
            </a:pPr>
            <a:r>
              <a:rPr lang="ru-RU" dirty="0" smtClean="0"/>
              <a:t>};</a:t>
            </a:r>
          </a:p>
          <a:p>
            <a:endParaRPr lang="ru-RU" dirty="0" smtClean="0"/>
          </a:p>
          <a:p>
            <a:pPr>
              <a:buNone/>
            </a:pPr>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normAutofit fontScale="92500" lnSpcReduction="20000"/>
          </a:bodyPr>
          <a:lstStyle/>
          <a:p>
            <a:pPr>
              <a:buNone/>
            </a:pPr>
            <a:r>
              <a:rPr lang="en-US" dirty="0" err="1" smtClean="0"/>
              <a:t>int</a:t>
            </a:r>
            <a:r>
              <a:rPr lang="en-US" dirty="0" smtClean="0"/>
              <a:t> main()</a:t>
            </a:r>
          </a:p>
          <a:p>
            <a:pPr>
              <a:buNone/>
            </a:pPr>
            <a:r>
              <a:rPr lang="ru-RU" dirty="0" smtClean="0"/>
              <a:t>{</a:t>
            </a:r>
          </a:p>
          <a:p>
            <a:pPr>
              <a:buNone/>
            </a:pPr>
            <a:r>
              <a:rPr lang="ru-RU" dirty="0" smtClean="0"/>
              <a:t>	</a:t>
            </a:r>
            <a:r>
              <a:rPr lang="en-US" dirty="0" smtClean="0"/>
              <a:t>First f('a');</a:t>
            </a:r>
          </a:p>
          <a:p>
            <a:pPr>
              <a:buNone/>
            </a:pPr>
            <a:r>
              <a:rPr lang="ru-RU" dirty="0" smtClean="0"/>
              <a:t>	</a:t>
            </a:r>
            <a:r>
              <a:rPr lang="en-US" dirty="0" err="1" smtClean="0"/>
              <a:t>f.Show</a:t>
            </a:r>
            <a:r>
              <a:rPr lang="en-US" dirty="0" smtClean="0"/>
              <a:t>();</a:t>
            </a:r>
          </a:p>
          <a:p>
            <a:pPr>
              <a:buNone/>
            </a:pPr>
            <a:r>
              <a:rPr lang="ru-RU" dirty="0" smtClean="0"/>
              <a:t>	</a:t>
            </a:r>
            <a:r>
              <a:rPr lang="en-US" dirty="0" smtClean="0"/>
              <a:t>Second s('b', 100);</a:t>
            </a:r>
            <a:endParaRPr lang="ru-RU" dirty="0" smtClean="0"/>
          </a:p>
          <a:p>
            <a:pPr>
              <a:buNone/>
            </a:pPr>
            <a:r>
              <a:rPr lang="ru-RU" dirty="0" smtClean="0"/>
              <a:t>	</a:t>
            </a:r>
            <a:r>
              <a:rPr lang="en-US" dirty="0" err="1" smtClean="0"/>
              <a:t>s.Show</a:t>
            </a:r>
            <a:r>
              <a:rPr lang="en-US" dirty="0" smtClean="0"/>
              <a:t>();</a:t>
            </a:r>
          </a:p>
          <a:p>
            <a:pPr>
              <a:buNone/>
            </a:pPr>
            <a:r>
              <a:rPr lang="ru-RU" dirty="0" smtClean="0"/>
              <a:t>	</a:t>
            </a:r>
            <a:r>
              <a:rPr lang="en-US" dirty="0" smtClean="0"/>
              <a:t>system("pause");</a:t>
            </a:r>
          </a:p>
          <a:p>
            <a:pPr>
              <a:buNone/>
            </a:pPr>
            <a:r>
              <a:rPr lang="ru-RU" dirty="0" smtClean="0"/>
              <a:t>	</a:t>
            </a:r>
            <a:r>
              <a:rPr lang="en-US" dirty="0" smtClean="0"/>
              <a:t>return 0;</a:t>
            </a:r>
          </a:p>
          <a:p>
            <a:pPr>
              <a:buNone/>
            </a:pPr>
            <a:r>
              <a:rPr lang="ru-RU" dirty="0" smtClean="0"/>
              <a:t>}</a:t>
            </a:r>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normAutofit fontScale="92500"/>
          </a:bodyPr>
          <a:lstStyle/>
          <a:p>
            <a:pPr>
              <a:buNone/>
            </a:pPr>
            <a:r>
              <a:rPr lang="ru-RU" dirty="0" smtClean="0"/>
              <a:t>Небольшой «эксперимент» с классом </a:t>
            </a:r>
            <a:r>
              <a:rPr lang="en-US" dirty="0" smtClean="0"/>
              <a:t>Second</a:t>
            </a:r>
            <a:r>
              <a:rPr lang="ru-RU" dirty="0" smtClean="0"/>
              <a:t>, удалим из него определение функции </a:t>
            </a:r>
            <a:r>
              <a:rPr lang="en-US" dirty="0" smtClean="0"/>
              <a:t>Show()</a:t>
            </a:r>
            <a:r>
              <a:rPr lang="ru-RU" dirty="0" smtClean="0"/>
              <a:t>.</a:t>
            </a:r>
          </a:p>
          <a:p>
            <a:pPr>
              <a:buNone/>
            </a:pPr>
            <a:r>
              <a:rPr lang="en-US" dirty="0" smtClean="0"/>
              <a:t>class Second :public First</a:t>
            </a:r>
          </a:p>
          <a:p>
            <a:pPr>
              <a:buNone/>
            </a:pPr>
            <a:r>
              <a:rPr lang="ru-RU" dirty="0" smtClean="0"/>
              <a:t>{</a:t>
            </a:r>
          </a:p>
          <a:p>
            <a:pPr>
              <a:buNone/>
            </a:pPr>
            <a:r>
              <a:rPr lang="en-US" dirty="0" err="1" smtClean="0"/>
              <a:t>int</a:t>
            </a:r>
            <a:r>
              <a:rPr lang="en-US" dirty="0" smtClean="0"/>
              <a:t> second;</a:t>
            </a:r>
          </a:p>
          <a:p>
            <a:pPr>
              <a:buNone/>
            </a:pPr>
            <a:r>
              <a:rPr lang="en-US" dirty="0" smtClean="0"/>
              <a:t>public:</a:t>
            </a:r>
          </a:p>
          <a:p>
            <a:pPr>
              <a:buNone/>
            </a:pPr>
            <a:r>
              <a:rPr lang="ru-RU" dirty="0" smtClean="0"/>
              <a:t>	</a:t>
            </a:r>
            <a:r>
              <a:rPr lang="en-US" dirty="0" smtClean="0"/>
              <a:t>Second(char </a:t>
            </a:r>
            <a:r>
              <a:rPr lang="en-US" dirty="0" err="1" smtClean="0"/>
              <a:t>ch</a:t>
            </a:r>
            <a:r>
              <a:rPr lang="en-US" dirty="0" smtClean="0"/>
              <a:t>, </a:t>
            </a:r>
            <a:r>
              <a:rPr lang="en-US" dirty="0" err="1" smtClean="0"/>
              <a:t>int</a:t>
            </a:r>
            <a:r>
              <a:rPr lang="en-US" dirty="0" smtClean="0"/>
              <a:t> sec):First(</a:t>
            </a:r>
            <a:r>
              <a:rPr lang="en-US" dirty="0" err="1" smtClean="0"/>
              <a:t>ch</a:t>
            </a:r>
            <a:r>
              <a:rPr lang="en-US" dirty="0" smtClean="0"/>
              <a:t>), second(sec){};</a:t>
            </a:r>
          </a:p>
          <a:p>
            <a:pPr>
              <a:buNone/>
            </a:pPr>
            <a:r>
              <a:rPr lang="ru-RU" dirty="0" smtClean="0"/>
              <a:t>};</a:t>
            </a:r>
          </a:p>
          <a:p>
            <a:pPr>
              <a:buNone/>
            </a:pPr>
            <a:endParaRPr lang="ru-RU"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lstStyle/>
          <a:p>
            <a:pPr>
              <a:buNone/>
            </a:pPr>
            <a:r>
              <a:rPr lang="ru-RU" dirty="0" smtClean="0"/>
              <a:t>Будет ли работать следующая последовательность операторов:</a:t>
            </a:r>
          </a:p>
          <a:p>
            <a:pPr>
              <a:buNone/>
            </a:pPr>
            <a:r>
              <a:rPr lang="en-US" dirty="0" smtClean="0"/>
              <a:t>Second s('b', 100);</a:t>
            </a:r>
            <a:endParaRPr lang="ru-RU" dirty="0" smtClean="0"/>
          </a:p>
          <a:p>
            <a:pPr>
              <a:buNone/>
            </a:pPr>
            <a:r>
              <a:rPr lang="en-US" dirty="0" err="1" smtClean="0"/>
              <a:t>s.Show</a:t>
            </a:r>
            <a:r>
              <a:rPr lang="en-US" dirty="0" smtClean="0"/>
              <a:t>();</a:t>
            </a:r>
            <a:endParaRPr lang="ru-RU" dirty="0" smtClean="0"/>
          </a:p>
          <a:p>
            <a:pPr>
              <a:buNone/>
            </a:pPr>
            <a:r>
              <a:rPr lang="ru-RU" dirty="0" smtClean="0"/>
              <a:t>Будет, поскольку функция </a:t>
            </a:r>
            <a:r>
              <a:rPr lang="en-US" dirty="0" smtClean="0"/>
              <a:t>Show()</a:t>
            </a:r>
            <a:r>
              <a:rPr lang="ru-RU" dirty="0" smtClean="0"/>
              <a:t> наследована от класса </a:t>
            </a:r>
            <a:r>
              <a:rPr lang="en-US" dirty="0" smtClean="0"/>
              <a:t>First</a:t>
            </a:r>
            <a:r>
              <a:rPr lang="ru-RU" dirty="0" smtClean="0"/>
              <a:t>.</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normAutofit fontScale="77500" lnSpcReduction="20000"/>
          </a:bodyPr>
          <a:lstStyle/>
          <a:p>
            <a:pPr algn="ctr">
              <a:buNone/>
            </a:pPr>
            <a:r>
              <a:rPr lang="ru-RU" b="1" dirty="0" smtClean="0"/>
              <a:t>Литература</a:t>
            </a:r>
          </a:p>
          <a:p>
            <a:pPr marL="514350" indent="-514350">
              <a:buAutoNum type="arabicPeriod"/>
            </a:pPr>
            <a:r>
              <a:rPr lang="ru-RU" dirty="0" smtClean="0"/>
              <a:t>Б. Страуструп Программирование на </a:t>
            </a:r>
            <a:r>
              <a:rPr lang="ru-RU" dirty="0" err="1" smtClean="0"/>
              <a:t>языкеС++</a:t>
            </a:r>
            <a:r>
              <a:rPr lang="ru-RU" dirty="0" smtClean="0"/>
              <a:t>;</a:t>
            </a:r>
          </a:p>
          <a:p>
            <a:pPr marL="514350" indent="-514350">
              <a:buAutoNum type="arabicPeriod"/>
            </a:pPr>
            <a:r>
              <a:rPr lang="en-US" dirty="0" smtClean="0"/>
              <a:t>C/C++</a:t>
            </a:r>
            <a:r>
              <a:rPr lang="ru-RU" dirty="0" smtClean="0"/>
              <a:t> Программирование на языке высокого уровня</a:t>
            </a:r>
            <a:r>
              <a:rPr lang="en-US" dirty="0" smtClean="0"/>
              <a:t>/ </a:t>
            </a:r>
            <a:r>
              <a:rPr lang="ru-RU" dirty="0" smtClean="0"/>
              <a:t>Т.А. Павловская</a:t>
            </a:r>
          </a:p>
          <a:p>
            <a:pPr marL="514350" indent="-514350">
              <a:buAutoNum type="arabicPeriod"/>
            </a:pPr>
            <a:r>
              <a:rPr lang="ru-RU" dirty="0" smtClean="0"/>
              <a:t>Давыдов В.Г. Технология программирования С++</a:t>
            </a:r>
          </a:p>
          <a:p>
            <a:pPr marL="514350" indent="-514350">
              <a:buAutoNum type="arabicPeriod"/>
            </a:pPr>
            <a:r>
              <a:rPr lang="ru-RU" dirty="0" smtClean="0"/>
              <a:t>Объектно-ориентированное программирование  Р. </a:t>
            </a:r>
            <a:r>
              <a:rPr lang="ru-RU" dirty="0" err="1" smtClean="0"/>
              <a:t>Лафоре</a:t>
            </a:r>
            <a:endParaRPr lang="en-US" dirty="0" smtClean="0"/>
          </a:p>
          <a:p>
            <a:pPr marL="514350" indent="-514350">
              <a:buAutoNum type="arabicPeriod"/>
            </a:pPr>
            <a:r>
              <a:rPr lang="ru-RU" dirty="0" smtClean="0"/>
              <a:t>Г. </a:t>
            </a:r>
            <a:r>
              <a:rPr lang="ru-RU" dirty="0" err="1" smtClean="0"/>
              <a:t>Шилдт</a:t>
            </a:r>
            <a:r>
              <a:rPr lang="ru-RU" dirty="0" smtClean="0"/>
              <a:t> Программирование на </a:t>
            </a:r>
            <a:r>
              <a:rPr lang="en-US" dirty="0" smtClean="0"/>
              <a:t>BORLAND C++ </a:t>
            </a:r>
            <a:r>
              <a:rPr lang="ru-RU" dirty="0" smtClean="0"/>
              <a:t>для профессионалов   </a:t>
            </a:r>
            <a:r>
              <a:rPr lang="en-US" dirty="0" smtClean="0"/>
              <a:t>Borland C++ Builder: The Complete Reference. — </a:t>
            </a:r>
            <a:r>
              <a:rPr lang="ru-RU" dirty="0" smtClean="0"/>
              <a:t>Мн.: «Попурри», 1998. — 800 с</a:t>
            </a:r>
          </a:p>
          <a:p>
            <a:pPr marL="514350" indent="-514350">
              <a:buAutoNum type="arabicPeriod"/>
            </a:pPr>
            <a:r>
              <a:rPr lang="ru-RU" dirty="0" smtClean="0"/>
              <a:t> </a:t>
            </a:r>
            <a:r>
              <a:rPr lang="en-US" dirty="0" smtClean="0"/>
              <a:t>ISO/IEC 14882 (2003)</a:t>
            </a:r>
          </a:p>
          <a:p>
            <a:pPr marL="514350" indent="-514350">
              <a:buNone/>
            </a:pPr>
            <a:endParaRPr lang="ru-RU" dirty="0" smtClean="0"/>
          </a:p>
          <a:p>
            <a:pPr marL="514350" indent="-514350">
              <a:buAutoNum type="arabicPeriod"/>
            </a:pPr>
            <a:endParaRPr lang="ru-RU" dirty="0" smtClean="0"/>
          </a:p>
          <a:p>
            <a:pPr marL="514350" indent="-514350">
              <a:buAutoNum type="arabicPeriod"/>
            </a:pP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normAutofit lnSpcReduction="10000"/>
          </a:bodyPr>
          <a:lstStyle/>
          <a:p>
            <a:pPr>
              <a:buNone/>
            </a:pPr>
            <a:r>
              <a:rPr lang="ru-RU" dirty="0" smtClean="0"/>
              <a:t>Наследование, как уже было сказано позволяет наследовать все свойства базового класса, кроме того позволяет определить в производных классах свои собственные отличительные свойства, характерные для своего типа.</a:t>
            </a:r>
          </a:p>
          <a:p>
            <a:pPr>
              <a:buNone/>
            </a:pPr>
            <a:r>
              <a:rPr lang="ru-RU" dirty="0" smtClean="0"/>
              <a:t>Кроме рассмотренного примера простого наследования в программах на С++ можно определять множественное наследование.</a:t>
            </a:r>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normAutofit lnSpcReduction="10000"/>
          </a:bodyPr>
          <a:lstStyle/>
          <a:p>
            <a:pPr algn="ctr">
              <a:buNone/>
            </a:pPr>
            <a:r>
              <a:rPr lang="ru-RU" dirty="0" smtClean="0"/>
              <a:t>Пример полиморфизма</a:t>
            </a:r>
          </a:p>
          <a:p>
            <a:pPr>
              <a:buNone/>
            </a:pPr>
            <a:r>
              <a:rPr lang="ru-RU" dirty="0" smtClean="0"/>
              <a:t>Ранее рассмотренные примеры были связаны с ранним (статическим) связыванием, когда тип объекта известен на этапе написания программы. Не во всех случаях тип объекта известен заранее. Часто тип объекта определяется на этапе выполнения программы. Такой процесс называется динамическим связыванием.</a:t>
            </a:r>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lstStyle/>
          <a:p>
            <a:pPr>
              <a:buNone/>
            </a:pPr>
            <a:r>
              <a:rPr lang="ru-RU" dirty="0" smtClean="0"/>
              <a:t>В С++ полиморфизм реализуется через механизм позднего  или динамического связывания. Рассмотрим пример иерархии классов, моделирующих устройства ввода персонального компьютера – мыши и клавиатуры. Общим для них базовым классом определим класс устройство.</a:t>
            </a:r>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lstStyle/>
          <a:p>
            <a:pPr>
              <a:buNone/>
            </a:pPr>
            <a:r>
              <a:rPr lang="en-US" dirty="0" smtClean="0"/>
              <a:t>class Device</a:t>
            </a:r>
          </a:p>
          <a:p>
            <a:pPr>
              <a:buNone/>
            </a:pPr>
            <a:r>
              <a:rPr lang="ru-RU" dirty="0" smtClean="0"/>
              <a:t>{</a:t>
            </a:r>
          </a:p>
          <a:p>
            <a:pPr>
              <a:buNone/>
            </a:pPr>
            <a:r>
              <a:rPr lang="en-US" dirty="0" smtClean="0"/>
              <a:t>public:</a:t>
            </a:r>
          </a:p>
          <a:p>
            <a:pPr>
              <a:buNone/>
            </a:pPr>
            <a:r>
              <a:rPr lang="ru-RU" dirty="0" smtClean="0"/>
              <a:t>	</a:t>
            </a:r>
            <a:r>
              <a:rPr lang="en-US" dirty="0" smtClean="0">
                <a:solidFill>
                  <a:srgbClr val="FF0000"/>
                </a:solidFill>
              </a:rPr>
              <a:t>virtual void Input()=0;</a:t>
            </a:r>
          </a:p>
          <a:p>
            <a:pPr>
              <a:buNone/>
            </a:pPr>
            <a:r>
              <a:rPr lang="ru-RU" dirty="0" smtClean="0"/>
              <a:t>};	</a:t>
            </a:r>
            <a:r>
              <a:rPr lang="en-US" dirty="0" smtClean="0"/>
              <a:t>// end of Device</a:t>
            </a:r>
            <a:endParaRPr lang="ru-RU" dirty="0" smtClean="0"/>
          </a:p>
          <a:p>
            <a:pPr>
              <a:buNone/>
            </a:pPr>
            <a:endParaRPr lang="ru-RU"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normAutofit lnSpcReduction="10000"/>
          </a:bodyPr>
          <a:lstStyle/>
          <a:p>
            <a:pPr>
              <a:buNone/>
            </a:pPr>
            <a:r>
              <a:rPr lang="en-US" dirty="0" smtClean="0"/>
              <a:t>class Mouse :public Device	// mouse</a:t>
            </a:r>
          </a:p>
          <a:p>
            <a:pPr>
              <a:buNone/>
            </a:pPr>
            <a:r>
              <a:rPr lang="ru-RU" dirty="0" smtClean="0"/>
              <a:t>{</a:t>
            </a:r>
          </a:p>
          <a:p>
            <a:pPr>
              <a:buNone/>
            </a:pPr>
            <a:r>
              <a:rPr lang="en-US" dirty="0" smtClean="0"/>
              <a:t>public:</a:t>
            </a:r>
          </a:p>
          <a:p>
            <a:pPr>
              <a:buNone/>
            </a:pPr>
            <a:r>
              <a:rPr lang="ru-RU" dirty="0" smtClean="0"/>
              <a:t>	</a:t>
            </a:r>
            <a:r>
              <a:rPr lang="en-US" dirty="0" smtClean="0"/>
              <a:t>void Input()</a:t>
            </a:r>
          </a:p>
          <a:p>
            <a:pPr>
              <a:buNone/>
            </a:pPr>
            <a:r>
              <a:rPr lang="ru-RU" dirty="0" smtClean="0"/>
              <a:t>	{</a:t>
            </a:r>
          </a:p>
          <a:p>
            <a:pPr>
              <a:buNone/>
            </a:pPr>
            <a:r>
              <a:rPr lang="ru-RU" dirty="0" smtClean="0"/>
              <a:t>		</a:t>
            </a:r>
            <a:r>
              <a:rPr lang="en-US" dirty="0" err="1" smtClean="0"/>
              <a:t>cout</a:t>
            </a:r>
            <a:r>
              <a:rPr lang="en-US" dirty="0" smtClean="0"/>
              <a:t> &lt;&lt; " Class Mouse " &lt;&lt; </a:t>
            </a:r>
            <a:r>
              <a:rPr lang="en-US" dirty="0" err="1" smtClean="0"/>
              <a:t>endl</a:t>
            </a:r>
            <a:r>
              <a:rPr lang="en-US" dirty="0" smtClean="0"/>
              <a:t>;</a:t>
            </a:r>
          </a:p>
          <a:p>
            <a:pPr>
              <a:buNone/>
            </a:pPr>
            <a:r>
              <a:rPr lang="ru-RU" dirty="0" smtClean="0"/>
              <a:t>	}</a:t>
            </a:r>
          </a:p>
          <a:p>
            <a:pPr>
              <a:buNone/>
            </a:pPr>
            <a:r>
              <a:rPr lang="ru-RU" dirty="0" smtClean="0"/>
              <a:t>};</a:t>
            </a:r>
            <a:r>
              <a:rPr lang="en-US" dirty="0" smtClean="0"/>
              <a:t>	// end of Mouse</a:t>
            </a:r>
            <a:endParaRPr lang="ru-RU" dirty="0" smtClean="0"/>
          </a:p>
          <a:p>
            <a:pPr>
              <a:buNone/>
            </a:pPr>
            <a:endParaRPr lang="ru-RU"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normAutofit lnSpcReduction="10000"/>
          </a:bodyPr>
          <a:lstStyle/>
          <a:p>
            <a:pPr>
              <a:buNone/>
            </a:pPr>
            <a:r>
              <a:rPr lang="en-US" dirty="0" smtClean="0"/>
              <a:t>class Keyboard :public Device	// keyboard</a:t>
            </a:r>
          </a:p>
          <a:p>
            <a:pPr>
              <a:buNone/>
            </a:pPr>
            <a:r>
              <a:rPr lang="ru-RU" dirty="0" smtClean="0"/>
              <a:t>{</a:t>
            </a:r>
          </a:p>
          <a:p>
            <a:pPr>
              <a:buNone/>
            </a:pPr>
            <a:r>
              <a:rPr lang="en-US" dirty="0" smtClean="0"/>
              <a:t>public:</a:t>
            </a:r>
          </a:p>
          <a:p>
            <a:pPr>
              <a:buNone/>
            </a:pPr>
            <a:r>
              <a:rPr lang="en-US" dirty="0" smtClean="0"/>
              <a:t>void Input()</a:t>
            </a:r>
          </a:p>
          <a:p>
            <a:pPr>
              <a:buNone/>
            </a:pPr>
            <a:r>
              <a:rPr lang="en-US" dirty="0" smtClean="0"/>
              <a:t>	</a:t>
            </a:r>
            <a:r>
              <a:rPr lang="ru-RU" dirty="0" smtClean="0"/>
              <a:t>{</a:t>
            </a:r>
          </a:p>
          <a:p>
            <a:pPr>
              <a:buNone/>
            </a:pPr>
            <a:r>
              <a:rPr lang="en-US" dirty="0" smtClean="0"/>
              <a:t>		</a:t>
            </a:r>
            <a:r>
              <a:rPr lang="en-US" dirty="0" err="1" smtClean="0"/>
              <a:t>cout</a:t>
            </a:r>
            <a:r>
              <a:rPr lang="en-US" dirty="0" smtClean="0"/>
              <a:t> &lt;&lt; " Class Keyboard " &lt;&lt; </a:t>
            </a:r>
            <a:r>
              <a:rPr lang="en-US" dirty="0" err="1" smtClean="0"/>
              <a:t>endl</a:t>
            </a:r>
            <a:r>
              <a:rPr lang="en-US" dirty="0" smtClean="0"/>
              <a:t>;</a:t>
            </a:r>
          </a:p>
          <a:p>
            <a:pPr>
              <a:buNone/>
            </a:pPr>
            <a:r>
              <a:rPr lang="en-US" dirty="0" smtClean="0"/>
              <a:t>	</a:t>
            </a:r>
            <a:r>
              <a:rPr lang="ru-RU" dirty="0" smtClean="0"/>
              <a:t>}</a:t>
            </a:r>
          </a:p>
          <a:p>
            <a:pPr>
              <a:buNone/>
            </a:pPr>
            <a:r>
              <a:rPr lang="ru-RU" dirty="0" smtClean="0"/>
              <a:t>};</a:t>
            </a:r>
            <a:r>
              <a:rPr lang="en-US" dirty="0" smtClean="0"/>
              <a:t>	// end of Keyboard</a:t>
            </a:r>
            <a:endParaRPr lang="ru-RU" dirty="0" smtClean="0"/>
          </a:p>
          <a:p>
            <a:pPr>
              <a:buNone/>
            </a:pPr>
            <a:endParaRPr lang="ru-RU"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normAutofit fontScale="70000" lnSpcReduction="20000"/>
          </a:bodyPr>
          <a:lstStyle/>
          <a:p>
            <a:pPr>
              <a:buNone/>
            </a:pPr>
            <a:r>
              <a:rPr lang="en-US" dirty="0" err="1" smtClean="0"/>
              <a:t>int</a:t>
            </a:r>
            <a:r>
              <a:rPr lang="en-US" dirty="0" smtClean="0"/>
              <a:t> main()</a:t>
            </a:r>
          </a:p>
          <a:p>
            <a:pPr>
              <a:buNone/>
            </a:pPr>
            <a:r>
              <a:rPr lang="ru-RU" dirty="0" smtClean="0"/>
              <a:t>{</a:t>
            </a:r>
          </a:p>
          <a:p>
            <a:pPr>
              <a:buNone/>
            </a:pPr>
            <a:r>
              <a:rPr lang="en-US" dirty="0" smtClean="0"/>
              <a:t>	</a:t>
            </a:r>
            <a:r>
              <a:rPr lang="en-US" dirty="0" err="1" smtClean="0"/>
              <a:t>bool</a:t>
            </a:r>
            <a:r>
              <a:rPr lang="en-US" dirty="0" smtClean="0"/>
              <a:t> b;</a:t>
            </a:r>
          </a:p>
          <a:p>
            <a:pPr>
              <a:buNone/>
            </a:pPr>
            <a:r>
              <a:rPr lang="en-US" dirty="0" smtClean="0"/>
              <a:t>	Device *</a:t>
            </a:r>
            <a:r>
              <a:rPr lang="en-US" dirty="0" err="1" smtClean="0"/>
              <a:t>ptr_device</a:t>
            </a:r>
            <a:r>
              <a:rPr lang="en-US" dirty="0" smtClean="0"/>
              <a:t>;</a:t>
            </a:r>
          </a:p>
          <a:p>
            <a:pPr>
              <a:buNone/>
            </a:pPr>
            <a:r>
              <a:rPr lang="en-US" dirty="0" smtClean="0"/>
              <a:t>	</a:t>
            </a:r>
            <a:r>
              <a:rPr lang="en-US" dirty="0" err="1" smtClean="0"/>
              <a:t>cout</a:t>
            </a:r>
            <a:r>
              <a:rPr lang="en-US" dirty="0" smtClean="0"/>
              <a:t> &lt;&lt; " Enter 0 or 1 " &lt;&lt; </a:t>
            </a:r>
            <a:r>
              <a:rPr lang="en-US" dirty="0" err="1" smtClean="0"/>
              <a:t>endl</a:t>
            </a:r>
            <a:r>
              <a:rPr lang="en-US" dirty="0" smtClean="0"/>
              <a:t>;</a:t>
            </a:r>
          </a:p>
          <a:p>
            <a:pPr>
              <a:buNone/>
            </a:pPr>
            <a:r>
              <a:rPr lang="en-US" dirty="0" smtClean="0"/>
              <a:t>	</a:t>
            </a:r>
            <a:r>
              <a:rPr lang="en-US" dirty="0" err="1" smtClean="0"/>
              <a:t>cin</a:t>
            </a:r>
            <a:r>
              <a:rPr lang="en-US" dirty="0" smtClean="0"/>
              <a:t> &gt;&gt; b;</a:t>
            </a:r>
            <a:r>
              <a:rPr lang="ru-RU" dirty="0" smtClean="0"/>
              <a:t>	</a:t>
            </a:r>
            <a:r>
              <a:rPr lang="en-US" dirty="0" smtClean="0"/>
              <a:t>// </a:t>
            </a:r>
            <a:r>
              <a:rPr lang="ru-RU" sz="3400" dirty="0" smtClean="0"/>
              <a:t>Что введет пользователь </a:t>
            </a:r>
            <a:r>
              <a:rPr lang="en-US" sz="3400" dirty="0" smtClean="0"/>
              <a:t>?????</a:t>
            </a:r>
            <a:endParaRPr lang="en-US" dirty="0" smtClean="0"/>
          </a:p>
          <a:p>
            <a:pPr>
              <a:buNone/>
            </a:pPr>
            <a:r>
              <a:rPr lang="en-US" dirty="0" smtClean="0"/>
              <a:t>	if(b == 0)</a:t>
            </a:r>
          </a:p>
          <a:p>
            <a:pPr>
              <a:buNone/>
            </a:pPr>
            <a:r>
              <a:rPr lang="en-US" dirty="0" smtClean="0"/>
              <a:t>	</a:t>
            </a:r>
            <a:r>
              <a:rPr lang="ru-RU" dirty="0" smtClean="0"/>
              <a:t>{</a:t>
            </a:r>
          </a:p>
          <a:p>
            <a:pPr>
              <a:buNone/>
            </a:pPr>
            <a:r>
              <a:rPr lang="en-US" dirty="0" smtClean="0"/>
              <a:t>		</a:t>
            </a:r>
            <a:r>
              <a:rPr lang="en-US" dirty="0" err="1" smtClean="0"/>
              <a:t>ptr_device</a:t>
            </a:r>
            <a:r>
              <a:rPr lang="en-US" dirty="0" smtClean="0"/>
              <a:t> = new Mouse;</a:t>
            </a:r>
          </a:p>
          <a:p>
            <a:pPr>
              <a:buNone/>
            </a:pPr>
            <a:r>
              <a:rPr lang="en-US" dirty="0" smtClean="0">
                <a:solidFill>
                  <a:srgbClr val="FF0000"/>
                </a:solidFill>
              </a:rPr>
              <a:t>		</a:t>
            </a:r>
            <a:r>
              <a:rPr lang="en-US" dirty="0" err="1" smtClean="0">
                <a:solidFill>
                  <a:srgbClr val="FF0000"/>
                </a:solidFill>
              </a:rPr>
              <a:t>ptr_device</a:t>
            </a:r>
            <a:r>
              <a:rPr lang="en-US" dirty="0" smtClean="0">
                <a:solidFill>
                  <a:srgbClr val="FF0000"/>
                </a:solidFill>
              </a:rPr>
              <a:t>-&gt;Input();</a:t>
            </a:r>
          </a:p>
          <a:p>
            <a:pPr>
              <a:buNone/>
            </a:pPr>
            <a:r>
              <a:rPr lang="en-US" dirty="0" smtClean="0"/>
              <a:t>	</a:t>
            </a:r>
            <a:r>
              <a:rPr lang="ru-RU" dirty="0" smtClean="0"/>
              <a:t>}</a:t>
            </a:r>
          </a:p>
          <a:p>
            <a:pPr>
              <a:buNone/>
            </a:pPr>
            <a:r>
              <a:rPr lang="en-US" dirty="0" smtClean="0"/>
              <a:t>	</a:t>
            </a:r>
            <a:endParaRPr lang="ru-RU"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normAutofit lnSpcReduction="10000"/>
          </a:bodyPr>
          <a:lstStyle/>
          <a:p>
            <a:pPr>
              <a:buNone/>
            </a:pPr>
            <a:r>
              <a:rPr lang="en-US" dirty="0" smtClean="0"/>
              <a:t>if(b == 1)</a:t>
            </a:r>
          </a:p>
          <a:p>
            <a:pPr>
              <a:buNone/>
            </a:pPr>
            <a:r>
              <a:rPr lang="en-US" dirty="0" smtClean="0"/>
              <a:t>	</a:t>
            </a:r>
            <a:r>
              <a:rPr lang="ru-RU" dirty="0" smtClean="0"/>
              <a:t>{</a:t>
            </a:r>
          </a:p>
          <a:p>
            <a:pPr>
              <a:buNone/>
            </a:pPr>
            <a:r>
              <a:rPr lang="en-US" dirty="0" smtClean="0"/>
              <a:t>		</a:t>
            </a:r>
            <a:r>
              <a:rPr lang="en-US" dirty="0" err="1" smtClean="0"/>
              <a:t>ptr_device</a:t>
            </a:r>
            <a:r>
              <a:rPr lang="en-US" dirty="0" smtClean="0"/>
              <a:t> = new Keyboard;</a:t>
            </a:r>
          </a:p>
          <a:p>
            <a:pPr>
              <a:buNone/>
            </a:pPr>
            <a:r>
              <a:rPr lang="en-US" dirty="0" smtClean="0">
                <a:solidFill>
                  <a:srgbClr val="FF0000"/>
                </a:solidFill>
              </a:rPr>
              <a:t>		</a:t>
            </a:r>
            <a:r>
              <a:rPr lang="en-US" dirty="0" err="1" smtClean="0">
                <a:solidFill>
                  <a:srgbClr val="FF0000"/>
                </a:solidFill>
              </a:rPr>
              <a:t>ptr_device</a:t>
            </a:r>
            <a:r>
              <a:rPr lang="en-US" dirty="0" smtClean="0">
                <a:solidFill>
                  <a:srgbClr val="FF0000"/>
                </a:solidFill>
              </a:rPr>
              <a:t>-&gt;Input();</a:t>
            </a:r>
          </a:p>
          <a:p>
            <a:pPr>
              <a:buNone/>
            </a:pPr>
            <a:r>
              <a:rPr lang="en-US" dirty="0" smtClean="0"/>
              <a:t>	</a:t>
            </a:r>
            <a:r>
              <a:rPr lang="ru-RU" dirty="0" smtClean="0"/>
              <a:t>}</a:t>
            </a:r>
          </a:p>
          <a:p>
            <a:pPr>
              <a:buNone/>
            </a:pPr>
            <a:r>
              <a:rPr lang="en-US" dirty="0" smtClean="0"/>
              <a:t>	system("pause");</a:t>
            </a:r>
          </a:p>
          <a:p>
            <a:pPr>
              <a:buNone/>
            </a:pPr>
            <a:r>
              <a:rPr lang="en-US" dirty="0" smtClean="0"/>
              <a:t>	return 0;</a:t>
            </a:r>
          </a:p>
          <a:p>
            <a:pPr>
              <a:buNone/>
            </a:pPr>
            <a:r>
              <a:rPr lang="ru-RU" dirty="0" smtClean="0"/>
              <a:t>}</a:t>
            </a:r>
            <a:r>
              <a:rPr lang="en-US" dirty="0" smtClean="0"/>
              <a:t>	// end of main</a:t>
            </a:r>
            <a:endParaRPr lang="ru-RU" dirty="0" smtClean="0"/>
          </a:p>
          <a:p>
            <a:pPr>
              <a:buNone/>
            </a:pPr>
            <a:endParaRPr lang="ru-RU"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lstStyle/>
          <a:p>
            <a:pPr>
              <a:buNone/>
            </a:pPr>
            <a:r>
              <a:rPr lang="ru-RU" dirty="0" smtClean="0"/>
              <a:t>Заметьте, что в обоих случаях выполняется одно и то же действие: </a:t>
            </a:r>
            <a:r>
              <a:rPr lang="en-US" dirty="0" smtClean="0">
                <a:solidFill>
                  <a:srgbClr val="FF0000"/>
                </a:solidFill>
              </a:rPr>
              <a:t>		</a:t>
            </a:r>
            <a:r>
              <a:rPr lang="en-US" dirty="0" err="1" smtClean="0">
                <a:solidFill>
                  <a:schemeClr val="tx2"/>
                </a:solidFill>
              </a:rPr>
              <a:t>ptr_device</a:t>
            </a:r>
            <a:r>
              <a:rPr lang="en-US" dirty="0" smtClean="0">
                <a:solidFill>
                  <a:schemeClr val="tx2"/>
                </a:solidFill>
              </a:rPr>
              <a:t>-&gt;Input();</a:t>
            </a:r>
            <a:r>
              <a:rPr lang="ru-RU" dirty="0" smtClean="0">
                <a:solidFill>
                  <a:schemeClr val="tx2"/>
                </a:solidFill>
              </a:rPr>
              <a:t> </a:t>
            </a:r>
            <a:r>
              <a:rPr lang="ru-RU" dirty="0" smtClean="0"/>
              <a:t>, а результат будет разный.</a:t>
            </a:r>
          </a:p>
          <a:p>
            <a:pPr>
              <a:buNone/>
            </a:pPr>
            <a:endParaRPr lang="en-US" sz="2400" dirty="0" smtClean="0">
              <a:solidFill>
                <a:schemeClr val="tx2"/>
              </a:solidFill>
            </a:endParaRPr>
          </a:p>
          <a:p>
            <a:pPr>
              <a:buNone/>
            </a:pPr>
            <a:endParaRPr lang="ru-RU"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normAutofit lnSpcReduction="10000"/>
          </a:bodyPr>
          <a:lstStyle/>
          <a:p>
            <a:pPr algn="ctr">
              <a:buNone/>
            </a:pPr>
            <a:r>
              <a:rPr lang="ru-RU" dirty="0" smtClean="0"/>
              <a:t>Перегрузка функций, шаблоны функций и шаблоны классов</a:t>
            </a:r>
          </a:p>
          <a:p>
            <a:pPr>
              <a:buNone/>
            </a:pPr>
            <a:r>
              <a:rPr lang="ru-RU" dirty="0" smtClean="0"/>
              <a:t>Перегрузка функций не является отличительной особенностью объектно-ориентированного программирования. Однако, в ООП, она используется очень часто, например при перегрузке в классе операций (действий), присущих стандартным типам данных.</a:t>
            </a: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normAutofit fontScale="92500" lnSpcReduction="20000"/>
          </a:bodyPr>
          <a:lstStyle/>
          <a:p>
            <a:pPr algn="ctr">
              <a:buNone/>
            </a:pPr>
            <a:r>
              <a:rPr lang="ru-RU" b="1" dirty="0" smtClean="0"/>
              <a:t>Базовые понятия объектно-ориентированного программирования</a:t>
            </a:r>
          </a:p>
          <a:p>
            <a:pPr>
              <a:buNone/>
            </a:pPr>
            <a:r>
              <a:rPr lang="ru-RU" i="1" dirty="0" smtClean="0"/>
              <a:t>Класс</a:t>
            </a:r>
            <a:r>
              <a:rPr lang="ru-RU" dirty="0" smtClean="0"/>
              <a:t> – абстрактный тип данных, определяемый пользователем. Класс определяет состояние и свойства объектов данного типа</a:t>
            </a:r>
          </a:p>
          <a:p>
            <a:pPr>
              <a:buNone/>
            </a:pPr>
            <a:r>
              <a:rPr lang="ru-RU" i="1" dirty="0" smtClean="0"/>
              <a:t>Объект</a:t>
            </a:r>
            <a:r>
              <a:rPr lang="ru-RU" dirty="0" smtClean="0"/>
              <a:t> – переменная типа класс. Объект класса представляет собой модель реального объекта мира.</a:t>
            </a:r>
          </a:p>
          <a:p>
            <a:pPr>
              <a:buNone/>
            </a:pPr>
            <a:r>
              <a:rPr lang="ru-RU" i="1" dirty="0" smtClean="0"/>
              <a:t>Метод</a:t>
            </a:r>
            <a:r>
              <a:rPr lang="ru-RU" dirty="0" smtClean="0"/>
              <a:t> – задает возможные способы воздействия на объект класса, меняя его свойства и состояния.</a:t>
            </a:r>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lstStyle/>
          <a:p>
            <a:pPr>
              <a:buNone/>
            </a:pPr>
            <a:r>
              <a:rPr lang="ru-RU" dirty="0" smtClean="0"/>
              <a:t>Часто бывает удобно, чтобы функции, реализующие </a:t>
            </a:r>
            <a:r>
              <a:rPr lang="ru-RU" smtClean="0"/>
              <a:t>один </a:t>
            </a:r>
            <a:r>
              <a:rPr lang="ru-RU" smtClean="0"/>
              <a:t> </a:t>
            </a:r>
            <a:r>
              <a:rPr lang="ru-RU" dirty="0" smtClean="0"/>
              <a:t>и тот же алгоритм для различных типов данных, имели одно и то же имя. Использование одного и того же имени для нескольких функций, но имеющих различную сигнатуру, в С++ называется перегрузкой.</a:t>
            </a:r>
            <a:endParaRPr lang="ru-RU"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normAutofit fontScale="92500" lnSpcReduction="20000"/>
          </a:bodyPr>
          <a:lstStyle/>
          <a:p>
            <a:pPr>
              <a:buNone/>
            </a:pPr>
            <a:r>
              <a:rPr lang="ru-RU" dirty="0" smtClean="0"/>
              <a:t>Рассмотрим пример известной функции </a:t>
            </a:r>
            <a:r>
              <a:rPr lang="en-US" dirty="0" smtClean="0"/>
              <a:t>swap</a:t>
            </a:r>
            <a:r>
              <a:rPr lang="ru-RU" dirty="0" smtClean="0"/>
              <a:t>, меняющую  местами значения своих аргументов.</a:t>
            </a:r>
          </a:p>
          <a:p>
            <a:pPr>
              <a:buNone/>
            </a:pPr>
            <a:r>
              <a:rPr lang="en-US" dirty="0" smtClean="0"/>
              <a:t>void swap(</a:t>
            </a:r>
            <a:r>
              <a:rPr lang="en-US" dirty="0" err="1" smtClean="0"/>
              <a:t>int</a:t>
            </a:r>
            <a:r>
              <a:rPr lang="en-US" dirty="0" smtClean="0"/>
              <a:t> &amp;a,  </a:t>
            </a:r>
            <a:r>
              <a:rPr lang="en-US" dirty="0" err="1" smtClean="0"/>
              <a:t>int</a:t>
            </a:r>
            <a:r>
              <a:rPr lang="en-US" dirty="0" smtClean="0"/>
              <a:t> &amp;b)</a:t>
            </a:r>
          </a:p>
          <a:p>
            <a:pPr>
              <a:buNone/>
            </a:pPr>
            <a:r>
              <a:rPr lang="ru-RU" dirty="0" smtClean="0"/>
              <a:t>{</a:t>
            </a:r>
          </a:p>
          <a:p>
            <a:pPr>
              <a:buNone/>
            </a:pPr>
            <a:r>
              <a:rPr lang="ru-RU" dirty="0" smtClean="0"/>
              <a:t>	</a:t>
            </a:r>
            <a:r>
              <a:rPr lang="en-US" dirty="0" err="1" smtClean="0"/>
              <a:t>int</a:t>
            </a:r>
            <a:r>
              <a:rPr lang="en-US" dirty="0" smtClean="0"/>
              <a:t> temp;</a:t>
            </a:r>
          </a:p>
          <a:p>
            <a:pPr>
              <a:buNone/>
            </a:pPr>
            <a:r>
              <a:rPr lang="ru-RU" dirty="0" smtClean="0"/>
              <a:t>	</a:t>
            </a:r>
            <a:r>
              <a:rPr lang="en-US" dirty="0" smtClean="0"/>
              <a:t>temp = a;</a:t>
            </a:r>
          </a:p>
          <a:p>
            <a:pPr>
              <a:buNone/>
            </a:pPr>
            <a:r>
              <a:rPr lang="ru-RU" dirty="0" smtClean="0"/>
              <a:t>	</a:t>
            </a:r>
            <a:r>
              <a:rPr lang="en-US" dirty="0" smtClean="0"/>
              <a:t>a = b;</a:t>
            </a:r>
          </a:p>
          <a:p>
            <a:pPr>
              <a:buNone/>
            </a:pPr>
            <a:r>
              <a:rPr lang="ru-RU" dirty="0" smtClean="0"/>
              <a:t>	</a:t>
            </a:r>
            <a:r>
              <a:rPr lang="en-US" dirty="0" smtClean="0"/>
              <a:t>b = temp;</a:t>
            </a:r>
          </a:p>
          <a:p>
            <a:pPr>
              <a:buNone/>
            </a:pPr>
            <a:r>
              <a:rPr lang="ru-RU" dirty="0" smtClean="0"/>
              <a:t>}</a:t>
            </a:r>
          </a:p>
          <a:p>
            <a:pPr>
              <a:buNone/>
            </a:pPr>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normAutofit fontScale="85000" lnSpcReduction="20000"/>
          </a:bodyPr>
          <a:lstStyle/>
          <a:p>
            <a:pPr>
              <a:buNone/>
            </a:pPr>
            <a:r>
              <a:rPr lang="ru-RU" dirty="0" smtClean="0"/>
              <a:t>Эта функция работает с целым типом данных, ее можно перегрузить для других типов, указав эти типы в качестве параметров. Например, для вещественных чисел или символов.</a:t>
            </a:r>
          </a:p>
          <a:p>
            <a:pPr>
              <a:buNone/>
            </a:pPr>
            <a:r>
              <a:rPr lang="en-US" dirty="0" smtClean="0"/>
              <a:t>void swap(double &amp;a,  double &amp;b)</a:t>
            </a:r>
          </a:p>
          <a:p>
            <a:pPr>
              <a:buNone/>
            </a:pPr>
            <a:r>
              <a:rPr lang="ru-RU" dirty="0" smtClean="0"/>
              <a:t>{</a:t>
            </a:r>
          </a:p>
          <a:p>
            <a:pPr>
              <a:buNone/>
            </a:pPr>
            <a:r>
              <a:rPr lang="ru-RU" dirty="0" smtClean="0"/>
              <a:t>	</a:t>
            </a:r>
            <a:r>
              <a:rPr lang="en-US" dirty="0" smtClean="0"/>
              <a:t>double temp;</a:t>
            </a:r>
          </a:p>
          <a:p>
            <a:pPr>
              <a:buNone/>
            </a:pPr>
            <a:r>
              <a:rPr lang="ru-RU" dirty="0" smtClean="0"/>
              <a:t>	</a:t>
            </a:r>
            <a:r>
              <a:rPr lang="en-US" dirty="0" smtClean="0"/>
              <a:t>temp = a;</a:t>
            </a:r>
          </a:p>
          <a:p>
            <a:pPr>
              <a:buNone/>
            </a:pPr>
            <a:r>
              <a:rPr lang="ru-RU" dirty="0" smtClean="0"/>
              <a:t>	</a:t>
            </a:r>
            <a:r>
              <a:rPr lang="en-US" dirty="0" smtClean="0"/>
              <a:t>a = b;</a:t>
            </a:r>
          </a:p>
          <a:p>
            <a:pPr>
              <a:buNone/>
            </a:pPr>
            <a:r>
              <a:rPr lang="ru-RU" dirty="0" smtClean="0"/>
              <a:t>	</a:t>
            </a:r>
            <a:r>
              <a:rPr lang="en-US" dirty="0" smtClean="0"/>
              <a:t>b = temp;</a:t>
            </a:r>
          </a:p>
          <a:p>
            <a:pPr>
              <a:buNone/>
            </a:pPr>
            <a:r>
              <a:rPr lang="ru-RU" dirty="0" smtClean="0"/>
              <a:t>}</a:t>
            </a:r>
          </a:p>
          <a:p>
            <a:pPr>
              <a:buNone/>
            </a:pPr>
            <a:endParaRPr lang="ru-RU" dirty="0" smtClean="0"/>
          </a:p>
          <a:p>
            <a:pPr>
              <a:buNone/>
            </a:pPr>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pPr>
              <a:buNone/>
            </a:pPr>
            <a:r>
              <a:rPr lang="en-US" dirty="0" smtClean="0"/>
              <a:t>void swap(char &amp;a,  char &amp;b)</a:t>
            </a:r>
          </a:p>
          <a:p>
            <a:pPr>
              <a:buNone/>
            </a:pPr>
            <a:r>
              <a:rPr lang="ru-RU" dirty="0" smtClean="0"/>
              <a:t>{</a:t>
            </a:r>
          </a:p>
          <a:p>
            <a:pPr>
              <a:buNone/>
            </a:pPr>
            <a:r>
              <a:rPr lang="ru-RU" dirty="0" smtClean="0"/>
              <a:t>	</a:t>
            </a:r>
            <a:r>
              <a:rPr lang="en-US" dirty="0" smtClean="0"/>
              <a:t>char temp;</a:t>
            </a:r>
          </a:p>
          <a:p>
            <a:pPr>
              <a:buNone/>
            </a:pPr>
            <a:r>
              <a:rPr lang="ru-RU" dirty="0" smtClean="0"/>
              <a:t>	</a:t>
            </a:r>
            <a:r>
              <a:rPr lang="en-US" dirty="0" smtClean="0"/>
              <a:t>temp = a;</a:t>
            </a:r>
          </a:p>
          <a:p>
            <a:pPr>
              <a:buNone/>
            </a:pPr>
            <a:r>
              <a:rPr lang="ru-RU" dirty="0" smtClean="0"/>
              <a:t>	</a:t>
            </a:r>
            <a:r>
              <a:rPr lang="en-US" dirty="0" smtClean="0"/>
              <a:t>a = b;</a:t>
            </a:r>
          </a:p>
          <a:p>
            <a:pPr>
              <a:buNone/>
            </a:pPr>
            <a:r>
              <a:rPr lang="ru-RU" dirty="0" smtClean="0"/>
              <a:t>	</a:t>
            </a:r>
            <a:r>
              <a:rPr lang="en-US" dirty="0" smtClean="0"/>
              <a:t>b = temp;</a:t>
            </a:r>
          </a:p>
          <a:p>
            <a:pPr>
              <a:buNone/>
            </a:pPr>
            <a:r>
              <a:rPr lang="ru-RU" dirty="0" smtClean="0"/>
              <a:t>}</a:t>
            </a:r>
          </a:p>
          <a:p>
            <a:pPr>
              <a:buNone/>
            </a:pPr>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endParaRPr lang="ru-RU"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endParaRPr lang="ru-RU"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dirty="0" smtClean="0"/>
              <a:t>Введение в</a:t>
            </a:r>
            <a:r>
              <a:rPr lang="ru-RU" dirty="0" smtClean="0"/>
              <a:t> </a:t>
            </a:r>
            <a:r>
              <a:rPr lang="ru-RU" sz="3600" dirty="0" smtClean="0"/>
              <a:t>объектно-ориентированное</a:t>
            </a:r>
            <a:r>
              <a:rPr lang="ru-RU" dirty="0" smtClean="0"/>
              <a:t> </a:t>
            </a:r>
            <a:r>
              <a:rPr lang="ru-RU" sz="3600" dirty="0" smtClean="0"/>
              <a:t>программирование</a:t>
            </a:r>
            <a:endParaRPr lang="ru-RU" sz="3600" dirty="0"/>
          </a:p>
        </p:txBody>
      </p:sp>
      <p:sp>
        <p:nvSpPr>
          <p:cNvPr id="3" name="Содержимое 2"/>
          <p:cNvSpPr>
            <a:spLocks noGrp="1"/>
          </p:cNvSpPr>
          <p:nvPr>
            <p:ph idx="1"/>
          </p:nvPr>
        </p:nvSpPr>
        <p:spPr/>
        <p:txBody>
          <a:bodyPr>
            <a:normAutofit fontScale="85000" lnSpcReduction="20000"/>
          </a:bodyPr>
          <a:lstStyle/>
          <a:p>
            <a:pPr>
              <a:buNone/>
            </a:pPr>
            <a:r>
              <a:rPr lang="ru-RU" i="1" dirty="0" smtClean="0"/>
              <a:t>Инкапсуляция</a:t>
            </a:r>
            <a:r>
              <a:rPr lang="ru-RU" dirty="0" smtClean="0"/>
              <a:t> – сокрытие реализации. Для того, чтобы воспользоваться каким-либо методом по отношению к объекту класса не нужно знать  последовательность составляющих его операторов, важно знать его интерфейс.</a:t>
            </a:r>
          </a:p>
          <a:p>
            <a:pPr>
              <a:buNone/>
            </a:pPr>
            <a:r>
              <a:rPr lang="ru-RU" i="1" dirty="0" smtClean="0"/>
              <a:t>Наследование</a:t>
            </a:r>
            <a:r>
              <a:rPr lang="ru-RU" dirty="0" smtClean="0"/>
              <a:t> – одно из основных свойств объектно-ориентированного программирования. Наследование предполагает некую иерархию в определении классов, в которой один (или несколько классов) является базовым (-и) по отношению к другому или к другим классам. Наследование позволяет уменьшить объем кода.</a:t>
            </a:r>
            <a:endParaRPr lang="ru-RU"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lstStyle/>
          <a:p>
            <a:pPr>
              <a:buNone/>
            </a:pPr>
            <a:r>
              <a:rPr lang="ru-RU" i="1" dirty="0" smtClean="0"/>
              <a:t>Полиморфизм</a:t>
            </a:r>
            <a:r>
              <a:rPr lang="ru-RU" dirty="0" smtClean="0"/>
              <a:t> – это свойство позволяет объекту любого класса реагировать на любое событие сообразно своему типу. Полиморфизм оказывается полезным в тех случаях, когда на момент написания программы фактический тип объекта не известен. Слабая форма полиморфизма в С++ реализуется через механизм перегрузки функций.</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normAutofit fontScale="55000" lnSpcReduction="20000"/>
          </a:bodyPr>
          <a:lstStyle/>
          <a:p>
            <a:pPr algn="ctr">
              <a:buNone/>
            </a:pPr>
            <a:r>
              <a:rPr lang="ru-RU" b="1" dirty="0" smtClean="0"/>
              <a:t>Простой пример объявления класса </a:t>
            </a:r>
            <a:r>
              <a:rPr lang="en-US" b="1" dirty="0" smtClean="0"/>
              <a:t>Integer</a:t>
            </a:r>
          </a:p>
          <a:p>
            <a:pPr>
              <a:buNone/>
            </a:pPr>
            <a:r>
              <a:rPr lang="en-US" dirty="0" smtClean="0"/>
              <a:t>#include&lt;</a:t>
            </a:r>
            <a:r>
              <a:rPr lang="en-US" dirty="0" err="1" smtClean="0"/>
              <a:t>iostream</a:t>
            </a:r>
            <a:r>
              <a:rPr lang="en-US" dirty="0" smtClean="0"/>
              <a:t>&gt;</a:t>
            </a:r>
          </a:p>
          <a:p>
            <a:pPr>
              <a:buNone/>
            </a:pPr>
            <a:r>
              <a:rPr lang="en-US" dirty="0" smtClean="0"/>
              <a:t>#include&lt;</a:t>
            </a:r>
            <a:r>
              <a:rPr lang="en-US" dirty="0" err="1" smtClean="0"/>
              <a:t>ostream</a:t>
            </a:r>
            <a:r>
              <a:rPr lang="en-US" dirty="0" smtClean="0"/>
              <a:t>&gt;</a:t>
            </a:r>
          </a:p>
          <a:p>
            <a:pPr>
              <a:buNone/>
            </a:pPr>
            <a:r>
              <a:rPr lang="en-US" dirty="0" smtClean="0"/>
              <a:t>using namespace std;</a:t>
            </a:r>
          </a:p>
          <a:p>
            <a:pPr>
              <a:buNone/>
            </a:pPr>
            <a:endParaRPr lang="ru-RU" dirty="0" smtClean="0"/>
          </a:p>
          <a:p>
            <a:pPr>
              <a:buNone/>
            </a:pPr>
            <a:r>
              <a:rPr lang="en-US" dirty="0" smtClean="0"/>
              <a:t>class Integer</a:t>
            </a:r>
          </a:p>
          <a:p>
            <a:pPr>
              <a:buNone/>
            </a:pPr>
            <a:r>
              <a:rPr lang="ru-RU" dirty="0" smtClean="0"/>
              <a:t>{</a:t>
            </a:r>
            <a:endParaRPr lang="en-US" dirty="0" smtClean="0"/>
          </a:p>
          <a:p>
            <a:pPr>
              <a:buNone/>
            </a:pPr>
            <a:r>
              <a:rPr lang="en-US" dirty="0" smtClean="0"/>
              <a:t>//	</a:t>
            </a:r>
            <a:r>
              <a:rPr lang="ru-RU" dirty="0" smtClean="0"/>
              <a:t>защищенная компонента класса</a:t>
            </a:r>
          </a:p>
          <a:p>
            <a:pPr>
              <a:buNone/>
            </a:pPr>
            <a:r>
              <a:rPr lang="en-US" dirty="0" smtClean="0"/>
              <a:t> protected:</a:t>
            </a:r>
          </a:p>
          <a:p>
            <a:pPr>
              <a:buNone/>
            </a:pPr>
            <a:r>
              <a:rPr lang="en-US" dirty="0" smtClean="0"/>
              <a:t>	</a:t>
            </a:r>
            <a:r>
              <a:rPr lang="en-US" dirty="0" err="1" smtClean="0"/>
              <a:t>int</a:t>
            </a:r>
            <a:r>
              <a:rPr lang="en-US" dirty="0" smtClean="0"/>
              <a:t> item;</a:t>
            </a:r>
            <a:endParaRPr lang="ru-RU" dirty="0" smtClean="0"/>
          </a:p>
          <a:p>
            <a:pPr>
              <a:buNone/>
            </a:pPr>
            <a:r>
              <a:rPr lang="en-US" dirty="0" smtClean="0"/>
              <a:t>// 	</a:t>
            </a:r>
            <a:r>
              <a:rPr lang="ru-RU" dirty="0" smtClean="0"/>
              <a:t>открытые компоненты</a:t>
            </a:r>
            <a:endParaRPr lang="en-US" dirty="0" smtClean="0"/>
          </a:p>
          <a:p>
            <a:pPr>
              <a:buNone/>
            </a:pPr>
            <a:r>
              <a:rPr lang="en-US" dirty="0" smtClean="0"/>
              <a:t>public:</a:t>
            </a:r>
          </a:p>
          <a:p>
            <a:pPr>
              <a:buNone/>
            </a:pPr>
            <a:r>
              <a:rPr lang="ru-RU" dirty="0" smtClean="0"/>
              <a:t>//	конструктор без параметров ( по </a:t>
            </a:r>
            <a:r>
              <a:rPr lang="ru-RU" dirty="0" err="1" smtClean="0"/>
              <a:t>умоланию</a:t>
            </a:r>
            <a:r>
              <a:rPr lang="ru-RU" dirty="0" smtClean="0"/>
              <a:t>)</a:t>
            </a:r>
          </a:p>
          <a:p>
            <a:pPr>
              <a:buNone/>
            </a:pPr>
            <a:r>
              <a:rPr lang="en-US" dirty="0" smtClean="0"/>
              <a:t>	Integer(){};</a:t>
            </a:r>
          </a:p>
          <a:p>
            <a:pPr>
              <a:buNone/>
            </a:pPr>
            <a:r>
              <a:rPr lang="ru-RU" dirty="0" smtClean="0"/>
              <a:t>//	конструктор преобразования</a:t>
            </a:r>
          </a:p>
          <a:p>
            <a:pPr>
              <a:buNone/>
            </a:pPr>
            <a:r>
              <a:rPr lang="en-US" dirty="0" smtClean="0"/>
              <a:t>	Integer(</a:t>
            </a:r>
            <a:r>
              <a:rPr lang="en-US" dirty="0" err="1" smtClean="0"/>
              <a:t>int</a:t>
            </a:r>
            <a:r>
              <a:rPr lang="en-US" dirty="0" smtClean="0"/>
              <a:t> </a:t>
            </a:r>
            <a:r>
              <a:rPr lang="en-US" dirty="0" err="1" smtClean="0"/>
              <a:t>i</a:t>
            </a:r>
            <a:r>
              <a:rPr lang="en-US" dirty="0" smtClean="0"/>
              <a:t>):item(</a:t>
            </a:r>
            <a:r>
              <a:rPr lang="en-US" dirty="0" err="1" smtClean="0"/>
              <a:t>i</a:t>
            </a:r>
            <a:r>
              <a:rPr lang="en-US" dirty="0" smtClean="0"/>
              <a:t>){};</a:t>
            </a:r>
          </a:p>
          <a:p>
            <a:pPr>
              <a:buNone/>
            </a:pPr>
            <a:endParaRPr lang="ru-RU" dirty="0" smtClean="0"/>
          </a:p>
          <a:p>
            <a:pPr>
              <a:buNone/>
            </a:pP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normAutofit fontScale="70000" lnSpcReduction="20000"/>
          </a:bodyPr>
          <a:lstStyle/>
          <a:p>
            <a:pPr>
              <a:buNone/>
            </a:pPr>
            <a:r>
              <a:rPr lang="en-US" dirty="0" smtClean="0"/>
              <a:t>//</a:t>
            </a:r>
            <a:r>
              <a:rPr lang="ru-RU" dirty="0" smtClean="0"/>
              <a:t>	конструктор копирования</a:t>
            </a:r>
            <a:endParaRPr lang="en-US" dirty="0" smtClean="0"/>
          </a:p>
          <a:p>
            <a:pPr>
              <a:buNone/>
            </a:pPr>
            <a:r>
              <a:rPr lang="en-US" dirty="0" smtClean="0"/>
              <a:t>	Integer(const Integer &amp;);</a:t>
            </a:r>
          </a:p>
          <a:p>
            <a:pPr>
              <a:buNone/>
            </a:pPr>
            <a:r>
              <a:rPr lang="ru-RU" dirty="0" smtClean="0"/>
              <a:t>//	деструктор</a:t>
            </a:r>
          </a:p>
          <a:p>
            <a:pPr>
              <a:buNone/>
            </a:pPr>
            <a:r>
              <a:rPr lang="en-US" dirty="0" smtClean="0"/>
              <a:t>	~Integer(){}</a:t>
            </a:r>
          </a:p>
          <a:p>
            <a:pPr>
              <a:buNone/>
            </a:pPr>
            <a:r>
              <a:rPr lang="ru-RU" dirty="0" smtClean="0"/>
              <a:t>//	операция вычитания</a:t>
            </a:r>
          </a:p>
          <a:p>
            <a:pPr>
              <a:buNone/>
            </a:pPr>
            <a:r>
              <a:rPr lang="en-US" dirty="0" smtClean="0"/>
              <a:t>	Integer operator -(const Integer&amp;);</a:t>
            </a:r>
          </a:p>
          <a:p>
            <a:pPr>
              <a:buNone/>
            </a:pPr>
            <a:r>
              <a:rPr lang="ru-RU" dirty="0" smtClean="0"/>
              <a:t>//	операция меньше</a:t>
            </a:r>
          </a:p>
          <a:p>
            <a:pPr>
              <a:buNone/>
            </a:pPr>
            <a:r>
              <a:rPr lang="en-US" dirty="0" smtClean="0"/>
              <a:t>	</a:t>
            </a:r>
            <a:r>
              <a:rPr lang="en-US" dirty="0" err="1" smtClean="0"/>
              <a:t>bool</a:t>
            </a:r>
            <a:r>
              <a:rPr lang="en-US" dirty="0" smtClean="0"/>
              <a:t> operator &lt;(const Integer &amp;);</a:t>
            </a:r>
          </a:p>
          <a:p>
            <a:pPr>
              <a:buNone/>
            </a:pPr>
            <a:r>
              <a:rPr lang="ru-RU" dirty="0" smtClean="0"/>
              <a:t>//	оператор присваивания</a:t>
            </a:r>
          </a:p>
          <a:p>
            <a:pPr>
              <a:buNone/>
            </a:pPr>
            <a:r>
              <a:rPr lang="en-US" dirty="0" smtClean="0"/>
              <a:t>	Integer &amp;operator =(const Integer &amp;);</a:t>
            </a:r>
          </a:p>
          <a:p>
            <a:pPr>
              <a:buNone/>
            </a:pPr>
            <a:r>
              <a:rPr lang="ru-RU" dirty="0" smtClean="0"/>
              <a:t>//	функция дружественная классу</a:t>
            </a:r>
          </a:p>
          <a:p>
            <a:pPr>
              <a:buNone/>
            </a:pPr>
            <a:r>
              <a:rPr lang="en-US" dirty="0" smtClean="0"/>
              <a:t>	friend </a:t>
            </a:r>
            <a:r>
              <a:rPr lang="en-US" dirty="0" err="1" smtClean="0"/>
              <a:t>ostream</a:t>
            </a:r>
            <a:r>
              <a:rPr lang="en-US" dirty="0" smtClean="0"/>
              <a:t> &amp;operator &lt;&lt;(</a:t>
            </a:r>
            <a:r>
              <a:rPr lang="en-US" dirty="0" err="1" smtClean="0"/>
              <a:t>ostream</a:t>
            </a:r>
            <a:r>
              <a:rPr lang="en-US" dirty="0" smtClean="0"/>
              <a:t> &amp;, const Integer &amp;);</a:t>
            </a:r>
          </a:p>
          <a:p>
            <a:pPr>
              <a:buNone/>
            </a:pPr>
            <a:r>
              <a:rPr lang="ru-RU" dirty="0" smtClean="0"/>
              <a:t>};</a:t>
            </a:r>
            <a:r>
              <a:rPr lang="en-US" dirty="0" smtClean="0"/>
              <a:t>	//</a:t>
            </a:r>
            <a:r>
              <a:rPr lang="ru-RU" dirty="0" smtClean="0"/>
              <a:t>	конец определения класса</a:t>
            </a:r>
          </a:p>
          <a:p>
            <a:pPr>
              <a:buNone/>
            </a:pPr>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normAutofit fontScale="55000" lnSpcReduction="20000"/>
          </a:bodyPr>
          <a:lstStyle/>
          <a:p>
            <a:pPr>
              <a:buNone/>
            </a:pPr>
            <a:r>
              <a:rPr lang="en-US" dirty="0" smtClean="0"/>
              <a:t>// </a:t>
            </a:r>
            <a:r>
              <a:rPr lang="ru-RU" dirty="0" smtClean="0"/>
              <a:t>	конструктор копирования</a:t>
            </a:r>
          </a:p>
          <a:p>
            <a:pPr>
              <a:buNone/>
            </a:pPr>
            <a:r>
              <a:rPr lang="en-US" dirty="0" smtClean="0"/>
              <a:t>Integer::Integer(const Integer &amp;</a:t>
            </a:r>
            <a:r>
              <a:rPr lang="en-US" dirty="0" err="1" smtClean="0"/>
              <a:t>i</a:t>
            </a:r>
            <a:r>
              <a:rPr lang="en-US" dirty="0" smtClean="0"/>
              <a:t>)</a:t>
            </a:r>
          </a:p>
          <a:p>
            <a:pPr>
              <a:buNone/>
            </a:pPr>
            <a:r>
              <a:rPr lang="ru-RU" dirty="0" smtClean="0"/>
              <a:t>{</a:t>
            </a:r>
          </a:p>
          <a:p>
            <a:pPr>
              <a:buNone/>
            </a:pPr>
            <a:r>
              <a:rPr lang="ru-RU" dirty="0" smtClean="0"/>
              <a:t>	</a:t>
            </a:r>
            <a:r>
              <a:rPr lang="en-US" dirty="0" smtClean="0"/>
              <a:t>this-&gt;item = </a:t>
            </a:r>
            <a:r>
              <a:rPr lang="en-US" dirty="0" err="1" smtClean="0"/>
              <a:t>i.item</a:t>
            </a:r>
            <a:r>
              <a:rPr lang="en-US" dirty="0" smtClean="0"/>
              <a:t>;</a:t>
            </a:r>
          </a:p>
          <a:p>
            <a:pPr>
              <a:buNone/>
            </a:pPr>
            <a:r>
              <a:rPr lang="ru-RU" dirty="0" smtClean="0"/>
              <a:t>}</a:t>
            </a:r>
          </a:p>
          <a:p>
            <a:pPr>
              <a:buNone/>
            </a:pPr>
            <a:r>
              <a:rPr lang="ru-RU" dirty="0" smtClean="0"/>
              <a:t>//	оператор вычитания</a:t>
            </a:r>
          </a:p>
          <a:p>
            <a:pPr>
              <a:buNone/>
            </a:pPr>
            <a:r>
              <a:rPr lang="sv-SE" dirty="0" smtClean="0"/>
              <a:t>Integer Integer:: operator -(const Integer &amp;i)</a:t>
            </a:r>
          </a:p>
          <a:p>
            <a:pPr>
              <a:buNone/>
            </a:pPr>
            <a:r>
              <a:rPr lang="ru-RU" dirty="0" smtClean="0"/>
              <a:t>{</a:t>
            </a:r>
          </a:p>
          <a:p>
            <a:pPr>
              <a:buNone/>
            </a:pPr>
            <a:r>
              <a:rPr lang="ru-RU" dirty="0" smtClean="0"/>
              <a:t>	</a:t>
            </a:r>
            <a:r>
              <a:rPr lang="en-US" dirty="0" smtClean="0"/>
              <a:t>return item -  </a:t>
            </a:r>
            <a:r>
              <a:rPr lang="en-US" dirty="0" err="1" smtClean="0"/>
              <a:t>i.item</a:t>
            </a:r>
            <a:r>
              <a:rPr lang="en-US" dirty="0" smtClean="0"/>
              <a:t>;</a:t>
            </a:r>
          </a:p>
          <a:p>
            <a:pPr>
              <a:buNone/>
            </a:pPr>
            <a:r>
              <a:rPr lang="ru-RU" dirty="0" smtClean="0"/>
              <a:t>}</a:t>
            </a:r>
          </a:p>
          <a:p>
            <a:pPr>
              <a:buNone/>
            </a:pPr>
            <a:r>
              <a:rPr lang="ru-RU" dirty="0" smtClean="0"/>
              <a:t>//	оператор меньше</a:t>
            </a:r>
          </a:p>
          <a:p>
            <a:pPr>
              <a:buNone/>
            </a:pPr>
            <a:r>
              <a:rPr lang="en-US" dirty="0" err="1" smtClean="0"/>
              <a:t>bool</a:t>
            </a:r>
            <a:r>
              <a:rPr lang="en-US" dirty="0" smtClean="0"/>
              <a:t> Integer::operator &lt;(const Integer &amp;</a:t>
            </a:r>
            <a:r>
              <a:rPr lang="en-US" dirty="0" err="1" smtClean="0"/>
              <a:t>i</a:t>
            </a:r>
            <a:r>
              <a:rPr lang="en-US" dirty="0" smtClean="0"/>
              <a:t>)</a:t>
            </a:r>
          </a:p>
          <a:p>
            <a:pPr>
              <a:buNone/>
            </a:pPr>
            <a:r>
              <a:rPr lang="ru-RU" dirty="0" smtClean="0"/>
              <a:t>{</a:t>
            </a:r>
          </a:p>
          <a:p>
            <a:pPr>
              <a:buNone/>
            </a:pPr>
            <a:r>
              <a:rPr lang="ru-RU" dirty="0" smtClean="0"/>
              <a:t>	</a:t>
            </a:r>
            <a:r>
              <a:rPr lang="en-US" dirty="0" smtClean="0"/>
              <a:t>return item &lt; </a:t>
            </a:r>
            <a:r>
              <a:rPr lang="en-US" dirty="0" err="1" smtClean="0"/>
              <a:t>i.item</a:t>
            </a:r>
            <a:r>
              <a:rPr lang="en-US" dirty="0" smtClean="0"/>
              <a:t>;</a:t>
            </a:r>
          </a:p>
          <a:p>
            <a:pPr>
              <a:buNone/>
            </a:pPr>
            <a:r>
              <a:rPr lang="ru-RU" dirty="0" smtClean="0"/>
              <a:t>}</a:t>
            </a:r>
          </a:p>
          <a:p>
            <a:pPr>
              <a:buNone/>
            </a:pP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Введение в объектно-ориентированное программирование</a:t>
            </a:r>
            <a:endParaRPr lang="ru-RU" sz="3200" dirty="0"/>
          </a:p>
        </p:txBody>
      </p:sp>
      <p:sp>
        <p:nvSpPr>
          <p:cNvPr id="3" name="Содержимое 2"/>
          <p:cNvSpPr>
            <a:spLocks noGrp="1"/>
          </p:cNvSpPr>
          <p:nvPr>
            <p:ph idx="1"/>
          </p:nvPr>
        </p:nvSpPr>
        <p:spPr/>
        <p:txBody>
          <a:bodyPr>
            <a:normAutofit fontScale="70000" lnSpcReduction="20000"/>
          </a:bodyPr>
          <a:lstStyle/>
          <a:p>
            <a:pPr>
              <a:buNone/>
            </a:pPr>
            <a:r>
              <a:rPr lang="ru-RU" dirty="0" smtClean="0"/>
              <a:t>//	оператор присваивания</a:t>
            </a:r>
          </a:p>
          <a:p>
            <a:pPr>
              <a:buNone/>
            </a:pPr>
            <a:r>
              <a:rPr lang="sv-SE" dirty="0" smtClean="0"/>
              <a:t>Integer &amp;Integer::operator =(const Integer &amp;i)</a:t>
            </a:r>
          </a:p>
          <a:p>
            <a:pPr>
              <a:buNone/>
            </a:pPr>
            <a:r>
              <a:rPr lang="ru-RU" dirty="0" smtClean="0"/>
              <a:t>{</a:t>
            </a:r>
          </a:p>
          <a:p>
            <a:pPr>
              <a:buNone/>
            </a:pPr>
            <a:r>
              <a:rPr lang="ru-RU" dirty="0" smtClean="0"/>
              <a:t>	</a:t>
            </a:r>
            <a:r>
              <a:rPr lang="en-US" dirty="0" smtClean="0"/>
              <a:t>if(&amp;</a:t>
            </a:r>
            <a:r>
              <a:rPr lang="en-US" dirty="0" err="1" smtClean="0"/>
              <a:t>i</a:t>
            </a:r>
            <a:r>
              <a:rPr lang="en-US" dirty="0" smtClean="0"/>
              <a:t> == this) return *this;</a:t>
            </a:r>
          </a:p>
          <a:p>
            <a:pPr>
              <a:buNone/>
            </a:pPr>
            <a:r>
              <a:rPr lang="ru-RU" dirty="0" smtClean="0"/>
              <a:t>	</a:t>
            </a:r>
            <a:r>
              <a:rPr lang="en-US" dirty="0" smtClean="0"/>
              <a:t>else item = </a:t>
            </a:r>
            <a:r>
              <a:rPr lang="en-US" dirty="0" err="1" smtClean="0"/>
              <a:t>i.item</a:t>
            </a:r>
            <a:r>
              <a:rPr lang="en-US" dirty="0" smtClean="0"/>
              <a:t>;</a:t>
            </a:r>
          </a:p>
          <a:p>
            <a:pPr>
              <a:buNone/>
            </a:pPr>
            <a:r>
              <a:rPr lang="ru-RU" dirty="0" smtClean="0"/>
              <a:t>	</a:t>
            </a:r>
            <a:r>
              <a:rPr lang="en-US" dirty="0" smtClean="0"/>
              <a:t>return *this;</a:t>
            </a:r>
          </a:p>
          <a:p>
            <a:pPr>
              <a:buNone/>
            </a:pPr>
            <a:r>
              <a:rPr lang="ru-RU" dirty="0" smtClean="0"/>
              <a:t>}</a:t>
            </a:r>
          </a:p>
          <a:p>
            <a:pPr>
              <a:buNone/>
            </a:pPr>
            <a:r>
              <a:rPr lang="ru-RU" dirty="0" smtClean="0"/>
              <a:t>//	операция вывода в стандартный поток</a:t>
            </a:r>
          </a:p>
          <a:p>
            <a:pPr>
              <a:buNone/>
            </a:pPr>
            <a:r>
              <a:rPr lang="en-US" dirty="0" err="1" smtClean="0"/>
              <a:t>ostream</a:t>
            </a:r>
            <a:r>
              <a:rPr lang="en-US" dirty="0" smtClean="0"/>
              <a:t> &amp;operator &lt;&lt;(</a:t>
            </a:r>
            <a:r>
              <a:rPr lang="en-US" dirty="0" err="1" smtClean="0"/>
              <a:t>ostream</a:t>
            </a:r>
            <a:r>
              <a:rPr lang="en-US" dirty="0" smtClean="0"/>
              <a:t> &amp;out, const Integer &amp;</a:t>
            </a:r>
            <a:r>
              <a:rPr lang="en-US" dirty="0" err="1" smtClean="0"/>
              <a:t>i</a:t>
            </a:r>
            <a:r>
              <a:rPr lang="en-US" dirty="0" smtClean="0"/>
              <a:t>)</a:t>
            </a:r>
          </a:p>
          <a:p>
            <a:pPr>
              <a:buNone/>
            </a:pPr>
            <a:r>
              <a:rPr lang="ru-RU" dirty="0" smtClean="0"/>
              <a:t>{</a:t>
            </a:r>
          </a:p>
          <a:p>
            <a:pPr>
              <a:buNone/>
            </a:pPr>
            <a:r>
              <a:rPr lang="ru-RU" dirty="0" smtClean="0"/>
              <a:t>	</a:t>
            </a:r>
            <a:r>
              <a:rPr lang="en-US" dirty="0" smtClean="0"/>
              <a:t>out &lt;&lt; </a:t>
            </a:r>
            <a:r>
              <a:rPr lang="en-US" dirty="0" err="1" smtClean="0"/>
              <a:t>i.item</a:t>
            </a:r>
            <a:r>
              <a:rPr lang="en-US" dirty="0" smtClean="0"/>
              <a:t>;</a:t>
            </a:r>
          </a:p>
          <a:p>
            <a:pPr>
              <a:buNone/>
            </a:pPr>
            <a:r>
              <a:rPr lang="ru-RU" dirty="0" smtClean="0"/>
              <a:t>	</a:t>
            </a:r>
            <a:r>
              <a:rPr lang="en-US" dirty="0" smtClean="0"/>
              <a:t>return out;</a:t>
            </a:r>
            <a:endParaRPr lang="ru-RU" dirty="0" smtClean="0"/>
          </a:p>
          <a:p>
            <a:pPr>
              <a:buNone/>
            </a:pPr>
            <a:r>
              <a:rPr lang="ru-RU" dirty="0" smtClean="0"/>
              <a:t>}</a:t>
            </a:r>
          </a:p>
          <a:p>
            <a:pPr>
              <a:buNone/>
            </a:pP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394</TotalTime>
  <Words>934</Words>
  <Application>Microsoft Office PowerPoint</Application>
  <PresentationFormat>Экран (4:3)</PresentationFormat>
  <Paragraphs>252</Paragraphs>
  <Slides>40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40</vt:i4>
      </vt:variant>
    </vt:vector>
  </HeadingPairs>
  <TitlesOfParts>
    <vt:vector size="41" baseType="lpstr">
      <vt:lpstr>Тема Office</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Введение в объектно-ориентированное программирование</vt:lpstr>
      <vt:lpstr>Слайд 32</vt:lpstr>
      <vt:lpstr>Слайд 33</vt:lpstr>
      <vt:lpstr>Слайд 34</vt:lpstr>
      <vt:lpstr>Слайд 35</vt:lpstr>
      <vt:lpstr>Слайд 36</vt:lpstr>
      <vt:lpstr>Слайд 37</vt:lpstr>
      <vt:lpstr>Слайд 38</vt:lpstr>
      <vt:lpstr>Слайд 39</vt:lpstr>
      <vt:lpstr>Слайд 40</vt:lpstr>
    </vt:vector>
  </TitlesOfParts>
  <Company>Krokoz™</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Игорь</dc:creator>
  <cp:lastModifiedBy>Игорь</cp:lastModifiedBy>
  <cp:revision>49</cp:revision>
  <dcterms:created xsi:type="dcterms:W3CDTF">2020-08-31T15:28:58Z</dcterms:created>
  <dcterms:modified xsi:type="dcterms:W3CDTF">2020-09-07T18:17:02Z</dcterms:modified>
</cp:coreProperties>
</file>