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9" r:id="rId20"/>
    <p:sldId id="275" r:id="rId21"/>
    <p:sldId id="276" r:id="rId22"/>
    <p:sldId id="277" r:id="rId23"/>
    <p:sldId id="280" r:id="rId24"/>
    <p:sldId id="281" r:id="rId25"/>
    <p:sldId id="282" r:id="rId26"/>
    <p:sldId id="283" r:id="rId27"/>
    <p:sldId id="284" r:id="rId28"/>
    <p:sldId id="285" r:id="rId29"/>
    <p:sldId id="286" r:id="rId30"/>
    <p:sldId id="287" r:id="rId31"/>
    <p:sldId id="288" r:id="rId32"/>
    <p:sldId id="289" r:id="rId33"/>
    <p:sldId id="293" r:id="rId34"/>
    <p:sldId id="294" r:id="rId35"/>
    <p:sldId id="295" r:id="rId36"/>
    <p:sldId id="296" r:id="rId37"/>
    <p:sldId id="297" r:id="rId38"/>
    <p:sldId id="298" r:id="rId39"/>
    <p:sldId id="299" r:id="rId40"/>
    <p:sldId id="306" r:id="rId41"/>
    <p:sldId id="307" r:id="rId42"/>
    <p:sldId id="308" r:id="rId43"/>
    <p:sldId id="309" r:id="rId44"/>
    <p:sldId id="310" r:id="rId45"/>
    <p:sldId id="311" r:id="rId46"/>
    <p:sldId id="312" r:id="rId47"/>
    <p:sldId id="313" r:id="rId48"/>
    <p:sldId id="314" r:id="rId49"/>
    <p:sldId id="315" r:id="rId50"/>
    <p:sldId id="316" r:id="rId51"/>
    <p:sldId id="300" r:id="rId52"/>
    <p:sldId id="301" r:id="rId53"/>
    <p:sldId id="317" r:id="rId54"/>
    <p:sldId id="302" r:id="rId55"/>
    <p:sldId id="303" r:id="rId56"/>
    <p:sldId id="304" r:id="rId57"/>
    <p:sldId id="305" r:id="rId58"/>
    <p:sldId id="290" r:id="rId59"/>
    <p:sldId id="291" r:id="rId60"/>
    <p:sldId id="292" r:id="rId6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8" autoAdjust="0"/>
    <p:restoredTop sz="88485" autoAdjust="0"/>
  </p:normalViewPr>
  <p:slideViewPr>
    <p:cSldViewPr>
      <p:cViewPr varScale="1">
        <p:scale>
          <a:sx n="56" d="100"/>
          <a:sy n="56" d="100"/>
        </p:scale>
        <p:origin x="-894" y="-102"/>
      </p:cViewPr>
      <p:guideLst>
        <p:guide orient="horz" pos="2160"/>
        <p:guide pos="2880"/>
      </p:guideLst>
    </p:cSldViewPr>
  </p:slideViewPr>
  <p:outlineViewPr>
    <p:cViewPr>
      <p:scale>
        <a:sx n="33" d="100"/>
        <a:sy n="33" d="100"/>
      </p:scale>
      <p:origin x="0" y="159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05D6A1-08F8-4040-B082-7A246E18A5AF}" type="datetimeFigureOut">
              <a:rPr lang="ru-RU" smtClean="0"/>
              <a:pPr/>
              <a:t>27.05.2020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E10FBC-1BDA-4CC9-8360-1A4A64A1B7C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2E10FBC-1BDA-4CC9-8360-1A4A64A1B7C6}" type="slidenum">
              <a:rPr lang="ru-RU" smtClean="0"/>
              <a:pPr/>
              <a:t>52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B9806D5-4341-41EC-909E-E0822318F92D}" type="datetimeFigureOut">
              <a:rPr lang="ru-RU" smtClean="0"/>
              <a:pPr/>
              <a:t>27.05.2020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B58364A-BF73-4144-A020-E4C96A9EF3F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806D5-4341-41EC-909E-E0822318F92D}" type="datetimeFigureOut">
              <a:rPr lang="ru-RU" smtClean="0"/>
              <a:pPr/>
              <a:t>27.05.2020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8364A-BF73-4144-A020-E4C96A9EF3F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en.cppreference.com/w/cpp/memory/shared_ptr" TargetMode="External"/><Relationship Id="rId2" Type="http://schemas.openxmlformats.org/officeDocument/2006/relationships/hyperlink" Target="http://en.cppreference.com/w/cpp/memory/unique_ptr" TargetMode="External"/><Relationship Id="rId1" Type="http://schemas.openxmlformats.org/officeDocument/2006/relationships/slideLayout" Target="../slideLayouts/slideLayout2.xml"/><Relationship Id="rId4" Type="http://schemas.openxmlformats.org/officeDocument/2006/relationships/hyperlink" Target="http://en.cppreference.com/w/cpp/memory/weak_ptr"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Шаблоны </a:t>
            </a:r>
            <a:r>
              <a:rPr lang="en-US" dirty="0" smtClean="0"/>
              <a:t>STL</a:t>
            </a:r>
            <a:endParaRPr lang="ru-RU" dirty="0"/>
          </a:p>
        </p:txBody>
      </p:sp>
      <p:sp>
        <p:nvSpPr>
          <p:cNvPr id="3" name="Подзаголовок 2"/>
          <p:cNvSpPr>
            <a:spLocks noGrp="1"/>
          </p:cNvSpPr>
          <p:nvPr>
            <p:ph type="subTitle" idx="1"/>
          </p:nvPr>
        </p:nvSpPr>
        <p:spPr/>
        <p:txBody>
          <a:bodyPr/>
          <a:lstStyle/>
          <a:p>
            <a:r>
              <a:rPr lang="ru-RU" dirty="0" smtClean="0"/>
              <a:t>Стандартная библиотека </a:t>
            </a:r>
            <a:r>
              <a:rPr lang="en-US" dirty="0" smtClean="0"/>
              <a:t>STL</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a:buNone/>
            </a:pPr>
            <a:r>
              <a:rPr lang="ru-RU" dirty="0" smtClean="0"/>
              <a:t>Возможности итераторов различного типа:</a:t>
            </a:r>
          </a:p>
          <a:p>
            <a:pPr>
              <a:buNone/>
            </a:pPr>
            <a:endParaRPr lang="ru-RU" dirty="0"/>
          </a:p>
        </p:txBody>
      </p:sp>
      <p:graphicFrame>
        <p:nvGraphicFramePr>
          <p:cNvPr id="4" name="Таблица 3"/>
          <p:cNvGraphicFramePr>
            <a:graphicFrameLocks noGrp="1"/>
          </p:cNvGraphicFramePr>
          <p:nvPr/>
        </p:nvGraphicFramePr>
        <p:xfrm>
          <a:off x="251520" y="2276873"/>
          <a:ext cx="8712966" cy="4581126"/>
        </p:xfrm>
        <a:graphic>
          <a:graphicData uri="http://schemas.openxmlformats.org/drawingml/2006/table">
            <a:tbl>
              <a:tblPr firstRow="1" bandRow="1">
                <a:tableStyleId>{5C22544A-7EE6-4342-B048-85BDC9FD1C3A}</a:tableStyleId>
              </a:tblPr>
              <a:tblGrid>
                <a:gridCol w="1452161"/>
                <a:gridCol w="1452161"/>
                <a:gridCol w="1452161"/>
                <a:gridCol w="1452161"/>
                <a:gridCol w="1452161"/>
                <a:gridCol w="1452161"/>
              </a:tblGrid>
              <a:tr h="754786">
                <a:tc>
                  <a:txBody>
                    <a:bodyPr/>
                    <a:lstStyle/>
                    <a:p>
                      <a:r>
                        <a:rPr lang="ru-RU" dirty="0" smtClean="0"/>
                        <a:t>Тип итератора</a:t>
                      </a:r>
                      <a:endParaRPr lang="ru-RU" dirty="0"/>
                    </a:p>
                  </a:txBody>
                  <a:tcPr/>
                </a:tc>
                <a:tc>
                  <a:txBody>
                    <a:bodyPr/>
                    <a:lstStyle/>
                    <a:p>
                      <a:r>
                        <a:rPr lang="ru-RU" dirty="0" smtClean="0"/>
                        <a:t>Шаг вперед ++</a:t>
                      </a:r>
                      <a:endParaRPr lang="ru-RU" dirty="0"/>
                    </a:p>
                  </a:txBody>
                  <a:tcPr/>
                </a:tc>
                <a:tc>
                  <a:txBody>
                    <a:bodyPr/>
                    <a:lstStyle/>
                    <a:p>
                      <a:r>
                        <a:rPr lang="ru-RU" dirty="0" smtClean="0"/>
                        <a:t>Чтение  </a:t>
                      </a:r>
                      <a:r>
                        <a:rPr lang="en-US" dirty="0" smtClean="0"/>
                        <a:t>value= </a:t>
                      </a:r>
                      <a:r>
                        <a:rPr lang="en-US" dirty="0" err="1" smtClean="0"/>
                        <a:t>i</a:t>
                      </a:r>
                      <a:r>
                        <a:rPr lang="en-US" dirty="0" smtClean="0"/>
                        <a:t>*</a:t>
                      </a:r>
                      <a:endParaRPr lang="ru-RU" dirty="0"/>
                    </a:p>
                  </a:txBody>
                  <a:tcPr/>
                </a:tc>
                <a:tc>
                  <a:txBody>
                    <a:bodyPr/>
                    <a:lstStyle/>
                    <a:p>
                      <a:r>
                        <a:rPr lang="ru-RU" dirty="0" smtClean="0"/>
                        <a:t>Запись</a:t>
                      </a:r>
                      <a:endParaRPr lang="en-US" dirty="0" smtClean="0"/>
                    </a:p>
                    <a:p>
                      <a:r>
                        <a:rPr lang="en-US" dirty="0" err="1" smtClean="0"/>
                        <a:t>i</a:t>
                      </a:r>
                      <a:r>
                        <a:rPr lang="en-US" dirty="0" smtClean="0"/>
                        <a:t>*=value</a:t>
                      </a:r>
                      <a:endParaRPr lang="ru-RU" dirty="0"/>
                    </a:p>
                  </a:txBody>
                  <a:tcPr/>
                </a:tc>
                <a:tc>
                  <a:txBody>
                    <a:bodyPr/>
                    <a:lstStyle/>
                    <a:p>
                      <a:r>
                        <a:rPr lang="ru-RU" dirty="0" smtClean="0"/>
                        <a:t>Шаг назад</a:t>
                      </a:r>
                    </a:p>
                    <a:p>
                      <a:r>
                        <a:rPr lang="ru-RU" dirty="0" smtClean="0"/>
                        <a:t> --</a:t>
                      </a:r>
                      <a:endParaRPr lang="ru-RU" dirty="0"/>
                    </a:p>
                  </a:txBody>
                  <a:tcPr/>
                </a:tc>
                <a:tc>
                  <a:txBody>
                    <a:bodyPr/>
                    <a:lstStyle/>
                    <a:p>
                      <a:r>
                        <a:rPr lang="ru-RU" dirty="0" smtClean="0"/>
                        <a:t>Произвольный доступ</a:t>
                      </a:r>
                      <a:endParaRPr lang="ru-RU" dirty="0"/>
                    </a:p>
                  </a:txBody>
                  <a:tcPr/>
                </a:tc>
              </a:tr>
              <a:tr h="765268">
                <a:tc>
                  <a:txBody>
                    <a:bodyPr/>
                    <a:lstStyle/>
                    <a:p>
                      <a:r>
                        <a:rPr lang="ru-RU" dirty="0" smtClean="0"/>
                        <a:t>Произвольного доступа</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765268">
                <a:tc>
                  <a:txBody>
                    <a:bodyPr/>
                    <a:lstStyle/>
                    <a:p>
                      <a:r>
                        <a:rPr lang="ru-RU" dirty="0" smtClean="0"/>
                        <a:t>Двунаправленный</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endParaRPr lang="ru-RU"/>
                    </a:p>
                  </a:txBody>
                  <a:tcPr/>
                </a:tc>
              </a:tr>
              <a:tr h="765268">
                <a:tc>
                  <a:txBody>
                    <a:bodyPr/>
                    <a:lstStyle/>
                    <a:p>
                      <a:r>
                        <a:rPr lang="ru-RU" dirty="0" smtClean="0"/>
                        <a:t>Прямой</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endParaRPr lang="ru-RU"/>
                    </a:p>
                  </a:txBody>
                  <a:tcPr/>
                </a:tc>
                <a:tc>
                  <a:txBody>
                    <a:bodyPr/>
                    <a:lstStyle/>
                    <a:p>
                      <a:endParaRPr lang="ru-RU" dirty="0"/>
                    </a:p>
                  </a:txBody>
                  <a:tcPr/>
                </a:tc>
              </a:tr>
              <a:tr h="765268">
                <a:tc>
                  <a:txBody>
                    <a:bodyPr/>
                    <a:lstStyle/>
                    <a:p>
                      <a:r>
                        <a:rPr lang="ru-RU" dirty="0" smtClean="0"/>
                        <a:t>Входной</a:t>
                      </a:r>
                      <a:endParaRPr lang="ru-RU" dirty="0"/>
                    </a:p>
                  </a:txBody>
                  <a:tcPr/>
                </a:tc>
                <a:tc>
                  <a:txBody>
                    <a:bodyPr/>
                    <a:lstStyle/>
                    <a:p>
                      <a:r>
                        <a:rPr lang="ru-RU" dirty="0" smtClean="0"/>
                        <a:t>+</a:t>
                      </a:r>
                      <a:endParaRPr lang="ru-RU" dirty="0"/>
                    </a:p>
                  </a:txBody>
                  <a:tcPr/>
                </a:tc>
                <a:tc>
                  <a:txBody>
                    <a:bodyPr/>
                    <a:lstStyle/>
                    <a:p>
                      <a:endParaRPr lang="ru-RU" dirty="0"/>
                    </a:p>
                  </a:txBody>
                  <a:tcPr/>
                </a:tc>
                <a:tc>
                  <a:txBody>
                    <a:bodyPr/>
                    <a:lstStyle/>
                    <a:p>
                      <a:r>
                        <a:rPr lang="ru-RU" dirty="0" smtClean="0"/>
                        <a:t>+</a:t>
                      </a:r>
                      <a:endParaRPr lang="ru-RU" dirty="0"/>
                    </a:p>
                  </a:txBody>
                  <a:tcPr/>
                </a:tc>
                <a:tc>
                  <a:txBody>
                    <a:bodyPr/>
                    <a:lstStyle/>
                    <a:p>
                      <a:endParaRPr lang="ru-RU"/>
                    </a:p>
                  </a:txBody>
                  <a:tcPr/>
                </a:tc>
                <a:tc>
                  <a:txBody>
                    <a:bodyPr/>
                    <a:lstStyle/>
                    <a:p>
                      <a:endParaRPr lang="ru-RU" dirty="0"/>
                    </a:p>
                  </a:txBody>
                  <a:tcPr/>
                </a:tc>
              </a:tr>
              <a:tr h="765268">
                <a:tc>
                  <a:txBody>
                    <a:bodyPr/>
                    <a:lstStyle/>
                    <a:p>
                      <a:r>
                        <a:rPr lang="ru-RU" dirty="0" smtClean="0"/>
                        <a:t>Выходной</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a:xfrm>
            <a:off x="467544" y="1556792"/>
            <a:ext cx="8229600" cy="4525963"/>
          </a:xfrm>
        </p:spPr>
        <p:txBody>
          <a:bodyPr/>
          <a:lstStyle/>
          <a:p>
            <a:pPr marL="0" indent="342900" algn="just">
              <a:spcBef>
                <a:spcPts val="0"/>
              </a:spcBef>
              <a:buNone/>
            </a:pPr>
            <a:r>
              <a:rPr lang="ru-RU" dirty="0" smtClean="0"/>
              <a:t>К различным видам контейнерам применимы различные виды итераторов</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buNone/>
            </a:pPr>
            <a:r>
              <a:rPr lang="ru-RU" dirty="0" smtClean="0"/>
              <a:t>Работа с итераторами</a:t>
            </a:r>
          </a:p>
          <a:p>
            <a:pPr marL="0" indent="0" algn="ctr">
              <a:buNone/>
            </a:pPr>
            <a:r>
              <a:rPr lang="ru-RU" dirty="0" smtClean="0"/>
              <a:t>Доступ к данным</a:t>
            </a:r>
            <a:endParaRPr lang="en-US" dirty="0" smtClean="0"/>
          </a:p>
          <a:p>
            <a:pPr marL="0" indent="0" algn="ctr">
              <a:buNone/>
            </a:pPr>
            <a:endParaRPr lang="ru-RU" dirty="0" smtClean="0"/>
          </a:p>
          <a:p>
            <a:pPr marL="0" indent="342900" algn="just">
              <a:spcBef>
                <a:spcPts val="0"/>
              </a:spcBef>
              <a:buNone/>
            </a:pPr>
            <a:r>
              <a:rPr lang="ru-RU" dirty="0" smtClean="0"/>
              <a:t>Простой пример доступа к данным контейнера на следующем слайде</a:t>
            </a:r>
            <a:endParaRPr lang="ru-RU" dirty="0"/>
          </a:p>
          <a:p>
            <a:pPr>
              <a:buNone/>
            </a:pP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err="1"/>
              <a:t>int</a:t>
            </a:r>
            <a:r>
              <a:rPr lang="en-US" dirty="0"/>
              <a:t> </a:t>
            </a:r>
            <a:r>
              <a:rPr lang="en-US" dirty="0" err="1"/>
              <a:t>arr</a:t>
            </a:r>
            <a:r>
              <a:rPr lang="en-US" dirty="0"/>
              <a:t>[] = {1, 2, 3, 4};</a:t>
            </a:r>
          </a:p>
          <a:p>
            <a:pPr>
              <a:buNone/>
            </a:pPr>
            <a:r>
              <a:rPr lang="en-US" dirty="0"/>
              <a:t>list&lt;</a:t>
            </a:r>
            <a:r>
              <a:rPr lang="en-US" dirty="0" err="1"/>
              <a:t>int</a:t>
            </a:r>
            <a:r>
              <a:rPr lang="en-US" dirty="0"/>
              <a:t>&gt; </a:t>
            </a:r>
            <a:r>
              <a:rPr lang="en-US" dirty="0" err="1"/>
              <a:t>int_list</a:t>
            </a:r>
            <a:r>
              <a:rPr lang="en-US" dirty="0" smtClean="0"/>
              <a:t>;</a:t>
            </a:r>
            <a:r>
              <a:rPr lang="ru-RU" dirty="0" smtClean="0"/>
              <a:t>	</a:t>
            </a:r>
            <a:r>
              <a:rPr lang="en-US" dirty="0" smtClean="0"/>
              <a:t>// </a:t>
            </a:r>
            <a:r>
              <a:rPr lang="en-US" dirty="0" smtClean="0">
                <a:solidFill>
                  <a:srgbClr val="FF0000"/>
                </a:solidFill>
              </a:rPr>
              <a:t>#include&lt;list&gt;</a:t>
            </a:r>
            <a:endParaRPr lang="en-US" dirty="0">
              <a:solidFill>
                <a:srgbClr val="FF0000"/>
              </a:solidFill>
            </a:endParaRPr>
          </a:p>
          <a:p>
            <a:pPr>
              <a:buNone/>
            </a:pPr>
            <a:r>
              <a:rPr lang="en-US" dirty="0" err="1"/>
              <a:t>int</a:t>
            </a:r>
            <a:r>
              <a:rPr lang="en-US" dirty="0"/>
              <a:t> main()</a:t>
            </a:r>
          </a:p>
          <a:p>
            <a:pPr>
              <a:buNone/>
            </a:pPr>
            <a:r>
              <a:rPr lang="ru-RU" dirty="0"/>
              <a:t>{</a:t>
            </a:r>
          </a:p>
          <a:p>
            <a:pPr>
              <a:buNone/>
            </a:pPr>
            <a:r>
              <a:rPr lang="ru-RU" dirty="0" smtClean="0"/>
              <a:t>	</a:t>
            </a:r>
            <a:r>
              <a:rPr lang="en-US" dirty="0" smtClean="0"/>
              <a:t>for(</a:t>
            </a:r>
            <a:r>
              <a:rPr lang="en-US" dirty="0" err="1" smtClean="0"/>
              <a:t>int</a:t>
            </a:r>
            <a:r>
              <a:rPr lang="en-US" dirty="0" smtClean="0"/>
              <a:t> </a:t>
            </a:r>
            <a:r>
              <a:rPr lang="en-US" dirty="0" err="1"/>
              <a:t>i</a:t>
            </a:r>
            <a:r>
              <a:rPr lang="en-US" dirty="0"/>
              <a:t>=0; </a:t>
            </a:r>
            <a:r>
              <a:rPr lang="en-US" dirty="0" err="1"/>
              <a:t>i</a:t>
            </a:r>
            <a:r>
              <a:rPr lang="en-US" dirty="0"/>
              <a:t>&lt;4; </a:t>
            </a:r>
            <a:r>
              <a:rPr lang="en-US" dirty="0" err="1"/>
              <a:t>i</a:t>
            </a:r>
            <a:r>
              <a:rPr lang="en-US" dirty="0" smtClean="0"/>
              <a:t>++) </a:t>
            </a:r>
            <a:r>
              <a:rPr lang="en-US" dirty="0" err="1" smtClean="0"/>
              <a:t>int_list.push_back</a:t>
            </a:r>
            <a:r>
              <a:rPr lang="en-US" dirty="0" smtClean="0"/>
              <a:t>(</a:t>
            </a:r>
            <a:r>
              <a:rPr lang="en-US" dirty="0" err="1" smtClean="0"/>
              <a:t>arr</a:t>
            </a:r>
            <a:r>
              <a:rPr lang="en-US" dirty="0" smtClean="0"/>
              <a:t>[</a:t>
            </a:r>
            <a:r>
              <a:rPr lang="en-US" dirty="0" err="1" smtClean="0"/>
              <a:t>i</a:t>
            </a:r>
            <a:r>
              <a:rPr lang="en-US" dirty="0" smtClean="0"/>
              <a:t>]);</a:t>
            </a:r>
            <a:endParaRPr lang="ru-RU" dirty="0"/>
          </a:p>
          <a:p>
            <a:pPr>
              <a:buNone/>
            </a:pPr>
            <a:r>
              <a:rPr lang="ru-RU" dirty="0" smtClean="0"/>
              <a:t>	</a:t>
            </a:r>
            <a:r>
              <a:rPr lang="en-US" dirty="0" smtClean="0">
                <a:solidFill>
                  <a:srgbClr val="FF0000"/>
                </a:solidFill>
              </a:rPr>
              <a:t>list&lt;</a:t>
            </a:r>
            <a:r>
              <a:rPr lang="en-US" dirty="0" err="1" smtClean="0">
                <a:solidFill>
                  <a:srgbClr val="FF0000"/>
                </a:solidFill>
              </a:rPr>
              <a:t>int</a:t>
            </a:r>
            <a:r>
              <a:rPr lang="en-US" dirty="0">
                <a:solidFill>
                  <a:srgbClr val="FF0000"/>
                </a:solidFill>
              </a:rPr>
              <a:t>&gt;:: </a:t>
            </a:r>
            <a:r>
              <a:rPr lang="en-US" dirty="0" err="1">
                <a:solidFill>
                  <a:srgbClr val="FF0000"/>
                </a:solidFill>
              </a:rPr>
              <a:t>iterator</a:t>
            </a:r>
            <a:r>
              <a:rPr lang="en-US" dirty="0">
                <a:solidFill>
                  <a:srgbClr val="FF0000"/>
                </a:solidFill>
              </a:rPr>
              <a:t> </a:t>
            </a:r>
            <a:r>
              <a:rPr lang="en-US" dirty="0" err="1">
                <a:solidFill>
                  <a:srgbClr val="FF0000"/>
                </a:solidFill>
              </a:rPr>
              <a:t>iter</a:t>
            </a:r>
            <a:r>
              <a:rPr lang="en-US" dirty="0">
                <a:solidFill>
                  <a:srgbClr val="FF0000"/>
                </a:solidFill>
              </a:rPr>
              <a:t>;</a:t>
            </a:r>
          </a:p>
          <a:p>
            <a:pPr>
              <a:buNone/>
            </a:pPr>
            <a:r>
              <a:rPr lang="ru-RU" dirty="0" smtClean="0"/>
              <a:t>	</a:t>
            </a:r>
            <a:r>
              <a:rPr lang="en-US" dirty="0" smtClean="0">
                <a:solidFill>
                  <a:srgbClr val="FF0000"/>
                </a:solidFill>
              </a:rPr>
              <a:t>for(</a:t>
            </a:r>
            <a:r>
              <a:rPr lang="en-US" dirty="0" err="1" smtClean="0">
                <a:solidFill>
                  <a:srgbClr val="FF0000"/>
                </a:solidFill>
              </a:rPr>
              <a:t>iter</a:t>
            </a:r>
            <a:r>
              <a:rPr lang="en-US" dirty="0" smtClean="0">
                <a:solidFill>
                  <a:srgbClr val="FF0000"/>
                </a:solidFill>
              </a:rPr>
              <a:t>=</a:t>
            </a:r>
            <a:r>
              <a:rPr lang="en-US" dirty="0" err="1" smtClean="0">
                <a:solidFill>
                  <a:srgbClr val="FF0000"/>
                </a:solidFill>
              </a:rPr>
              <a:t>int_list.begin</a:t>
            </a:r>
            <a:r>
              <a:rPr lang="en-US" dirty="0">
                <a:solidFill>
                  <a:srgbClr val="FF0000"/>
                </a:solidFill>
              </a:rPr>
              <a:t>(); </a:t>
            </a:r>
            <a:r>
              <a:rPr lang="en-US" dirty="0" err="1">
                <a:solidFill>
                  <a:srgbClr val="FF0000"/>
                </a:solidFill>
              </a:rPr>
              <a:t>iter</a:t>
            </a:r>
            <a:r>
              <a:rPr lang="en-US" dirty="0">
                <a:solidFill>
                  <a:srgbClr val="FF0000"/>
                </a:solidFill>
              </a:rPr>
              <a:t> != int_list.end(); </a:t>
            </a:r>
            <a:r>
              <a:rPr lang="en-US" dirty="0" err="1">
                <a:solidFill>
                  <a:srgbClr val="FF0000"/>
                </a:solidFill>
              </a:rPr>
              <a:t>iter</a:t>
            </a:r>
            <a:r>
              <a:rPr lang="en-US" dirty="0">
                <a:solidFill>
                  <a:srgbClr val="FF0000"/>
                </a:solidFill>
              </a:rPr>
              <a:t>++</a:t>
            </a:r>
            <a:r>
              <a:rPr lang="en-US" dirty="0"/>
              <a:t>)</a:t>
            </a:r>
          </a:p>
          <a:p>
            <a:pPr>
              <a:buNone/>
            </a:pPr>
            <a:r>
              <a:rPr lang="ru-RU" dirty="0" smtClean="0"/>
              <a:t>		</a:t>
            </a:r>
            <a:r>
              <a:rPr lang="en-US" dirty="0" smtClean="0"/>
              <a:t> </a:t>
            </a:r>
            <a:r>
              <a:rPr lang="en-US" dirty="0" err="1"/>
              <a:t>cout</a:t>
            </a:r>
            <a:r>
              <a:rPr lang="en-US" dirty="0"/>
              <a:t> &lt;&lt; </a:t>
            </a:r>
            <a:r>
              <a:rPr lang="en-US" dirty="0">
                <a:solidFill>
                  <a:srgbClr val="FF0000"/>
                </a:solidFill>
              </a:rPr>
              <a:t>*</a:t>
            </a:r>
            <a:r>
              <a:rPr lang="en-US" dirty="0" err="1">
                <a:solidFill>
                  <a:srgbClr val="FF0000"/>
                </a:solidFill>
              </a:rPr>
              <a:t>iter</a:t>
            </a:r>
            <a:r>
              <a:rPr lang="en-US" dirty="0">
                <a:solidFill>
                  <a:srgbClr val="FF0000"/>
                </a:solidFill>
              </a:rPr>
              <a:t> </a:t>
            </a:r>
            <a:r>
              <a:rPr lang="en-US" dirty="0"/>
              <a:t>&lt;&lt; ' ';</a:t>
            </a:r>
          </a:p>
          <a:p>
            <a:pPr>
              <a:buNone/>
            </a:pPr>
            <a:r>
              <a:rPr lang="en-US" dirty="0" smtClean="0"/>
              <a:t>return </a:t>
            </a:r>
            <a:r>
              <a:rPr lang="en-US" dirty="0"/>
              <a:t>0;</a:t>
            </a:r>
          </a:p>
          <a:p>
            <a:pPr>
              <a:buNone/>
            </a:pPr>
            <a:r>
              <a:rPr lang="ru-RU" dirty="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70000" lnSpcReduction="20000"/>
          </a:bodyPr>
          <a:lstStyle/>
          <a:p>
            <a:pPr marL="0" indent="0" algn="ctr">
              <a:spcBef>
                <a:spcPts val="0"/>
              </a:spcBef>
              <a:buNone/>
            </a:pPr>
            <a:r>
              <a:rPr lang="ru-RU" dirty="0" smtClean="0"/>
              <a:t>Вставка данных</a:t>
            </a:r>
          </a:p>
          <a:p>
            <a:pPr>
              <a:buNone/>
            </a:pPr>
            <a:r>
              <a:rPr lang="en-US" dirty="0"/>
              <a:t>list&lt;</a:t>
            </a:r>
            <a:r>
              <a:rPr lang="en-US" dirty="0" err="1"/>
              <a:t>int</a:t>
            </a:r>
            <a:r>
              <a:rPr lang="en-US" dirty="0"/>
              <a:t>&gt; </a:t>
            </a:r>
            <a:r>
              <a:rPr lang="en-US" dirty="0" err="1"/>
              <a:t>int_list</a:t>
            </a:r>
            <a:r>
              <a:rPr lang="en-US" dirty="0"/>
              <a:t>(5</a:t>
            </a:r>
            <a:r>
              <a:rPr lang="en-US" dirty="0" smtClean="0"/>
              <a:t>);</a:t>
            </a:r>
            <a:r>
              <a:rPr lang="ru-RU" dirty="0" smtClean="0"/>
              <a:t>	</a:t>
            </a:r>
            <a:r>
              <a:rPr lang="en-US" dirty="0" smtClean="0"/>
              <a:t>//</a:t>
            </a:r>
            <a:r>
              <a:rPr lang="ru-RU" dirty="0" smtClean="0"/>
              <a:t> объявление списка из 5 элементов</a:t>
            </a:r>
            <a:endParaRPr lang="en-US" dirty="0"/>
          </a:p>
          <a:p>
            <a:pPr>
              <a:buNone/>
            </a:pPr>
            <a:r>
              <a:rPr lang="en-US" dirty="0" err="1"/>
              <a:t>int</a:t>
            </a:r>
            <a:r>
              <a:rPr lang="en-US" dirty="0"/>
              <a:t> main()</a:t>
            </a:r>
          </a:p>
          <a:p>
            <a:pPr>
              <a:buNone/>
            </a:pPr>
            <a:r>
              <a:rPr lang="ru-RU" dirty="0"/>
              <a:t>{</a:t>
            </a:r>
          </a:p>
          <a:p>
            <a:pPr>
              <a:buNone/>
            </a:pPr>
            <a:r>
              <a:rPr lang="ru-RU" dirty="0" smtClean="0"/>
              <a:t>	</a:t>
            </a:r>
            <a:r>
              <a:rPr lang="en-US" dirty="0" err="1" smtClean="0"/>
              <a:t>int</a:t>
            </a:r>
            <a:r>
              <a:rPr lang="en-US" dirty="0" smtClean="0"/>
              <a:t> </a:t>
            </a:r>
            <a:r>
              <a:rPr lang="en-US" dirty="0"/>
              <a:t>data = 1;</a:t>
            </a:r>
          </a:p>
          <a:p>
            <a:pPr>
              <a:buNone/>
            </a:pPr>
            <a:r>
              <a:rPr lang="ru-RU" dirty="0" smtClean="0"/>
              <a:t>	</a:t>
            </a:r>
            <a:r>
              <a:rPr lang="en-US" dirty="0" smtClean="0"/>
              <a:t>list&lt;</a:t>
            </a:r>
            <a:r>
              <a:rPr lang="en-US" dirty="0" err="1" smtClean="0"/>
              <a:t>int</a:t>
            </a:r>
            <a:r>
              <a:rPr lang="en-US" dirty="0"/>
              <a:t>&gt;:: </a:t>
            </a:r>
            <a:r>
              <a:rPr lang="en-US" dirty="0" err="1"/>
              <a:t>iterator</a:t>
            </a:r>
            <a:r>
              <a:rPr lang="en-US" dirty="0"/>
              <a:t> </a:t>
            </a:r>
            <a:r>
              <a:rPr lang="en-US" dirty="0" err="1"/>
              <a:t>iter</a:t>
            </a:r>
            <a:r>
              <a:rPr lang="en-US" dirty="0"/>
              <a:t>;</a:t>
            </a:r>
          </a:p>
          <a:p>
            <a:pPr>
              <a:buNone/>
            </a:pPr>
            <a:r>
              <a:rPr lang="ru-RU" dirty="0" smtClean="0"/>
              <a:t>	</a:t>
            </a:r>
            <a:r>
              <a:rPr lang="en-US" dirty="0" smtClean="0"/>
              <a:t>for(</a:t>
            </a:r>
            <a:r>
              <a:rPr lang="en-US" dirty="0" err="1" smtClean="0"/>
              <a:t>iter</a:t>
            </a:r>
            <a:r>
              <a:rPr lang="en-US" dirty="0" smtClean="0"/>
              <a:t>=</a:t>
            </a:r>
            <a:r>
              <a:rPr lang="en-US" dirty="0" err="1" smtClean="0"/>
              <a:t>int_list.begin</a:t>
            </a:r>
            <a:r>
              <a:rPr lang="en-US" dirty="0"/>
              <a:t>(); </a:t>
            </a:r>
            <a:r>
              <a:rPr lang="en-US" dirty="0" err="1"/>
              <a:t>iter</a:t>
            </a:r>
            <a:r>
              <a:rPr lang="en-US" dirty="0"/>
              <a:t> != int_list.end(); </a:t>
            </a:r>
            <a:r>
              <a:rPr lang="en-US" dirty="0" err="1"/>
              <a:t>iter</a:t>
            </a:r>
            <a:r>
              <a:rPr lang="en-US" dirty="0"/>
              <a:t>++)</a:t>
            </a:r>
          </a:p>
          <a:p>
            <a:pPr>
              <a:buNone/>
            </a:pPr>
            <a:r>
              <a:rPr lang="ru-RU" dirty="0" smtClean="0"/>
              <a:t>	</a:t>
            </a:r>
            <a:r>
              <a:rPr lang="en-US" dirty="0" smtClean="0"/>
              <a:t>*</a:t>
            </a:r>
            <a:r>
              <a:rPr lang="en-US" dirty="0" err="1"/>
              <a:t>iter</a:t>
            </a:r>
            <a:r>
              <a:rPr lang="en-US" dirty="0"/>
              <a:t> = data *= 2</a:t>
            </a:r>
            <a:r>
              <a:rPr lang="en-US" dirty="0" smtClean="0"/>
              <a:t>;</a:t>
            </a:r>
            <a:endParaRPr lang="ru-RU" dirty="0"/>
          </a:p>
          <a:p>
            <a:pPr>
              <a:buNone/>
            </a:pPr>
            <a:r>
              <a:rPr lang="ru-RU" dirty="0" smtClean="0"/>
              <a:t>	</a:t>
            </a:r>
            <a:r>
              <a:rPr lang="en-US" dirty="0" smtClean="0"/>
              <a:t>for(</a:t>
            </a:r>
            <a:r>
              <a:rPr lang="en-US" dirty="0" err="1" smtClean="0"/>
              <a:t>iter</a:t>
            </a:r>
            <a:r>
              <a:rPr lang="en-US" dirty="0" smtClean="0"/>
              <a:t>=</a:t>
            </a:r>
            <a:r>
              <a:rPr lang="en-US" dirty="0" err="1" smtClean="0"/>
              <a:t>int_list.begin</a:t>
            </a:r>
            <a:r>
              <a:rPr lang="en-US" dirty="0"/>
              <a:t>(); </a:t>
            </a:r>
            <a:r>
              <a:rPr lang="en-US" dirty="0" err="1"/>
              <a:t>iter</a:t>
            </a:r>
            <a:r>
              <a:rPr lang="en-US" dirty="0"/>
              <a:t> != int_list.end(); </a:t>
            </a:r>
            <a:r>
              <a:rPr lang="en-US" dirty="0" err="1"/>
              <a:t>iter</a:t>
            </a:r>
            <a:r>
              <a:rPr lang="en-US" dirty="0"/>
              <a:t>++)</a:t>
            </a:r>
          </a:p>
          <a:p>
            <a:pPr>
              <a:buNone/>
            </a:pPr>
            <a:r>
              <a:rPr lang="ru-RU" dirty="0" smtClean="0"/>
              <a:t>	</a:t>
            </a:r>
            <a:r>
              <a:rPr lang="en-US" dirty="0" smtClean="0"/>
              <a:t> </a:t>
            </a:r>
            <a:r>
              <a:rPr lang="en-US" dirty="0" err="1"/>
              <a:t>cout</a:t>
            </a:r>
            <a:r>
              <a:rPr lang="en-US" dirty="0"/>
              <a:t> &lt;&lt; *</a:t>
            </a:r>
            <a:r>
              <a:rPr lang="en-US" dirty="0" err="1"/>
              <a:t>iter</a:t>
            </a:r>
            <a:r>
              <a:rPr lang="en-US" dirty="0"/>
              <a:t> &lt;&lt; ' ';</a:t>
            </a:r>
          </a:p>
          <a:p>
            <a:pPr>
              <a:buNone/>
            </a:pPr>
            <a:r>
              <a:rPr lang="ru-RU" dirty="0" smtClean="0"/>
              <a:t>	</a:t>
            </a:r>
            <a:r>
              <a:rPr lang="en-US" dirty="0" smtClean="0"/>
              <a:t>return </a:t>
            </a:r>
            <a:r>
              <a:rPr lang="en-US" dirty="0"/>
              <a:t>0;</a:t>
            </a:r>
          </a:p>
          <a:p>
            <a:pPr>
              <a:buNone/>
            </a:pPr>
            <a:r>
              <a:rPr lang="ru-RU" dirty="0"/>
              <a:t>}</a:t>
            </a:r>
          </a:p>
          <a:p>
            <a:pPr>
              <a:buNone/>
            </a:pPr>
            <a:endParaRPr lang="ru-RU" dirty="0"/>
          </a:p>
          <a:p>
            <a:pPr>
              <a:buNone/>
            </a:pP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ctr">
              <a:spcBef>
                <a:spcPts val="0"/>
              </a:spcBef>
              <a:buNone/>
            </a:pPr>
            <a:r>
              <a:rPr lang="ru-RU" dirty="0" smtClean="0"/>
              <a:t>Специализированные итераторы</a:t>
            </a:r>
          </a:p>
          <a:p>
            <a:pPr indent="342900" algn="just">
              <a:spcBef>
                <a:spcPts val="0"/>
              </a:spcBef>
              <a:buNone/>
            </a:pPr>
            <a:r>
              <a:rPr lang="ru-RU" dirty="0" smtClean="0"/>
              <a:t>Различают два вида специализированных итераторов:  адаптеры итераторов и потоковые итераторы.</a:t>
            </a:r>
          </a:p>
          <a:p>
            <a:pPr indent="342900" algn="just">
              <a:spcBef>
                <a:spcPts val="0"/>
              </a:spcBef>
              <a:buNone/>
            </a:pPr>
            <a:r>
              <a:rPr lang="ru-RU" dirty="0" smtClean="0"/>
              <a:t>Адаптеры итераторов – это обратный итератор, итератор вставки и итератор неинициализированного хранения.</a:t>
            </a:r>
          </a:p>
          <a:p>
            <a:pPr indent="342900" algn="just">
              <a:spcBef>
                <a:spcPts val="0"/>
              </a:spcBef>
              <a:buNone/>
            </a:pP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62500" lnSpcReduction="20000"/>
          </a:bodyPr>
          <a:lstStyle/>
          <a:p>
            <a:pPr marL="0" indent="0" algn="ctr">
              <a:spcBef>
                <a:spcPts val="0"/>
              </a:spcBef>
              <a:buNone/>
            </a:pPr>
            <a:r>
              <a:rPr lang="ru-RU" dirty="0" smtClean="0"/>
              <a:t>Обратный итератор</a:t>
            </a:r>
          </a:p>
          <a:p>
            <a:pPr marL="0" indent="342900" algn="just">
              <a:spcBef>
                <a:spcPts val="0"/>
              </a:spcBef>
              <a:buNone/>
            </a:pPr>
            <a:r>
              <a:rPr lang="ru-RU" dirty="0" smtClean="0"/>
              <a:t>Позволяет проходить контейнер в обратном направлении, то есть от конца к началу.</a:t>
            </a:r>
          </a:p>
          <a:p>
            <a:pPr>
              <a:buNone/>
            </a:pPr>
            <a:r>
              <a:rPr lang="en-US" dirty="0" err="1"/>
              <a:t>int</a:t>
            </a:r>
            <a:r>
              <a:rPr lang="en-US" dirty="0"/>
              <a:t> </a:t>
            </a:r>
            <a:r>
              <a:rPr lang="en-US" dirty="0" err="1"/>
              <a:t>arr</a:t>
            </a:r>
            <a:r>
              <a:rPr lang="en-US" dirty="0"/>
              <a:t>[] = {1,2,3,4,5</a:t>
            </a:r>
            <a:r>
              <a:rPr lang="en-US" dirty="0" smtClean="0"/>
              <a:t>};</a:t>
            </a:r>
            <a:r>
              <a:rPr lang="ru-RU" dirty="0" smtClean="0"/>
              <a:t>	</a:t>
            </a:r>
            <a:r>
              <a:rPr lang="en-US" dirty="0" smtClean="0"/>
              <a:t>// #include&lt;</a:t>
            </a:r>
            <a:r>
              <a:rPr lang="en-US" dirty="0" err="1" smtClean="0"/>
              <a:t>iterator</a:t>
            </a:r>
            <a:r>
              <a:rPr lang="en-US" dirty="0" smtClean="0"/>
              <a:t>&gt;</a:t>
            </a:r>
            <a:endParaRPr lang="en-US" dirty="0"/>
          </a:p>
          <a:p>
            <a:pPr>
              <a:buNone/>
            </a:pPr>
            <a:r>
              <a:rPr lang="en-US" dirty="0"/>
              <a:t>list&lt;</a:t>
            </a:r>
            <a:r>
              <a:rPr lang="en-US" dirty="0" err="1"/>
              <a:t>int</a:t>
            </a:r>
            <a:r>
              <a:rPr lang="en-US" dirty="0"/>
              <a:t>&gt; </a:t>
            </a:r>
            <a:r>
              <a:rPr lang="en-US" dirty="0" err="1"/>
              <a:t>int_list</a:t>
            </a:r>
            <a:r>
              <a:rPr lang="en-US" dirty="0"/>
              <a:t>(5);</a:t>
            </a:r>
          </a:p>
          <a:p>
            <a:pPr>
              <a:buNone/>
            </a:pPr>
            <a:r>
              <a:rPr lang="en-US" dirty="0" err="1"/>
              <a:t>int</a:t>
            </a:r>
            <a:r>
              <a:rPr lang="en-US" dirty="0"/>
              <a:t> main()</a:t>
            </a:r>
          </a:p>
          <a:p>
            <a:pPr>
              <a:buNone/>
            </a:pPr>
            <a:r>
              <a:rPr lang="ru-RU" dirty="0" smtClean="0"/>
              <a:t>{</a:t>
            </a:r>
            <a:endParaRPr lang="ru-RU" dirty="0"/>
          </a:p>
          <a:p>
            <a:pPr>
              <a:buNone/>
            </a:pPr>
            <a:r>
              <a:rPr lang="ru-RU" dirty="0" smtClean="0"/>
              <a:t>	</a:t>
            </a:r>
            <a:r>
              <a:rPr lang="en-US" dirty="0" err="1" smtClean="0"/>
              <a:t>int</a:t>
            </a:r>
            <a:r>
              <a:rPr lang="en-US" dirty="0" smtClean="0"/>
              <a:t> </a:t>
            </a:r>
            <a:r>
              <a:rPr lang="en-US" dirty="0"/>
              <a:t>data = 1;</a:t>
            </a:r>
          </a:p>
          <a:p>
            <a:pPr>
              <a:buNone/>
            </a:pPr>
            <a:r>
              <a:rPr lang="ru-RU" dirty="0" smtClean="0"/>
              <a:t>	</a:t>
            </a:r>
            <a:r>
              <a:rPr lang="nn-NO" dirty="0" smtClean="0"/>
              <a:t>for(int </a:t>
            </a:r>
            <a:r>
              <a:rPr lang="nn-NO" dirty="0"/>
              <a:t>i=0; i&lt;=4; i++) int_list.push_back(arr[i</a:t>
            </a:r>
            <a:r>
              <a:rPr lang="nn-NO" dirty="0" smtClean="0"/>
              <a:t>]);</a:t>
            </a:r>
            <a:endParaRPr lang="ru-RU" dirty="0"/>
          </a:p>
          <a:p>
            <a:pPr>
              <a:buNone/>
            </a:pPr>
            <a:r>
              <a:rPr lang="ru-RU" dirty="0" smtClean="0"/>
              <a:t>	</a:t>
            </a:r>
            <a:r>
              <a:rPr lang="en-US" dirty="0" smtClean="0">
                <a:solidFill>
                  <a:srgbClr val="FF0000"/>
                </a:solidFill>
              </a:rPr>
              <a:t>list&lt;</a:t>
            </a:r>
            <a:r>
              <a:rPr lang="en-US" dirty="0" err="1" smtClean="0">
                <a:solidFill>
                  <a:srgbClr val="FF0000"/>
                </a:solidFill>
              </a:rPr>
              <a:t>int</a:t>
            </a:r>
            <a:r>
              <a:rPr lang="en-US" dirty="0">
                <a:solidFill>
                  <a:srgbClr val="FF0000"/>
                </a:solidFill>
              </a:rPr>
              <a:t>&gt; ::</a:t>
            </a:r>
            <a:r>
              <a:rPr lang="en-US" dirty="0" err="1">
                <a:solidFill>
                  <a:srgbClr val="FF0000"/>
                </a:solidFill>
              </a:rPr>
              <a:t>reverse_iterator</a:t>
            </a:r>
            <a:r>
              <a:rPr lang="en-US" dirty="0">
                <a:solidFill>
                  <a:srgbClr val="FF0000"/>
                </a:solidFill>
              </a:rPr>
              <a:t> </a:t>
            </a:r>
            <a:r>
              <a:rPr lang="en-US" dirty="0" err="1">
                <a:solidFill>
                  <a:srgbClr val="FF0000"/>
                </a:solidFill>
              </a:rPr>
              <a:t>r_iter</a:t>
            </a:r>
            <a:r>
              <a:rPr lang="en-US" dirty="0">
                <a:solidFill>
                  <a:srgbClr val="FF0000"/>
                </a:solidFill>
              </a:rPr>
              <a:t>;</a:t>
            </a:r>
          </a:p>
          <a:p>
            <a:pPr>
              <a:buNone/>
            </a:pPr>
            <a:r>
              <a:rPr lang="ru-RU" dirty="0" smtClean="0">
                <a:solidFill>
                  <a:srgbClr val="FF0000"/>
                </a:solidFill>
              </a:rPr>
              <a:t>	</a:t>
            </a:r>
            <a:r>
              <a:rPr lang="en-US" dirty="0" smtClean="0">
                <a:solidFill>
                  <a:srgbClr val="FF0000"/>
                </a:solidFill>
              </a:rPr>
              <a:t>for(</a:t>
            </a:r>
            <a:r>
              <a:rPr lang="en-US" dirty="0" err="1" smtClean="0">
                <a:solidFill>
                  <a:srgbClr val="FF0000"/>
                </a:solidFill>
              </a:rPr>
              <a:t>r_iter</a:t>
            </a:r>
            <a:r>
              <a:rPr lang="en-US" dirty="0" smtClean="0">
                <a:solidFill>
                  <a:srgbClr val="FF0000"/>
                </a:solidFill>
              </a:rPr>
              <a:t>=</a:t>
            </a:r>
            <a:r>
              <a:rPr lang="en-US" dirty="0" err="1" smtClean="0">
                <a:solidFill>
                  <a:srgbClr val="FF0000"/>
                </a:solidFill>
              </a:rPr>
              <a:t>int_list.rbegin</a:t>
            </a:r>
            <a:r>
              <a:rPr lang="en-US" dirty="0">
                <a:solidFill>
                  <a:srgbClr val="FF0000"/>
                </a:solidFill>
              </a:rPr>
              <a:t>(); </a:t>
            </a:r>
            <a:r>
              <a:rPr lang="en-US" dirty="0" err="1">
                <a:solidFill>
                  <a:srgbClr val="FF0000"/>
                </a:solidFill>
              </a:rPr>
              <a:t>r_iter</a:t>
            </a:r>
            <a:r>
              <a:rPr lang="en-US" dirty="0">
                <a:solidFill>
                  <a:srgbClr val="FF0000"/>
                </a:solidFill>
              </a:rPr>
              <a:t> != </a:t>
            </a:r>
            <a:r>
              <a:rPr lang="en-US" dirty="0" err="1">
                <a:solidFill>
                  <a:srgbClr val="FF0000"/>
                </a:solidFill>
              </a:rPr>
              <a:t>int_list.rend</a:t>
            </a:r>
            <a:r>
              <a:rPr lang="en-US" dirty="0">
                <a:solidFill>
                  <a:srgbClr val="FF0000"/>
                </a:solidFill>
              </a:rPr>
              <a:t>(); </a:t>
            </a:r>
            <a:r>
              <a:rPr lang="en-US" dirty="0" err="1">
                <a:solidFill>
                  <a:srgbClr val="FF0000"/>
                </a:solidFill>
              </a:rPr>
              <a:t>r_iter</a:t>
            </a:r>
            <a:r>
              <a:rPr lang="en-US" dirty="0">
                <a:solidFill>
                  <a:srgbClr val="FF0000"/>
                </a:solidFill>
              </a:rPr>
              <a:t>++)</a:t>
            </a:r>
          </a:p>
          <a:p>
            <a:pPr>
              <a:buNone/>
            </a:pPr>
            <a:r>
              <a:rPr lang="ru-RU" dirty="0" smtClean="0"/>
              <a:t>	</a:t>
            </a:r>
            <a:r>
              <a:rPr lang="en-US" dirty="0" smtClean="0"/>
              <a:t> </a:t>
            </a:r>
            <a:r>
              <a:rPr lang="en-US" dirty="0" err="1"/>
              <a:t>cout</a:t>
            </a:r>
            <a:r>
              <a:rPr lang="en-US" dirty="0"/>
              <a:t> &lt;&lt; *</a:t>
            </a:r>
            <a:r>
              <a:rPr lang="en-US" dirty="0" err="1"/>
              <a:t>r_iter</a:t>
            </a:r>
            <a:r>
              <a:rPr lang="en-US" dirty="0"/>
              <a:t> &lt;&lt; ' ';</a:t>
            </a:r>
          </a:p>
          <a:p>
            <a:pPr>
              <a:buNone/>
            </a:pPr>
            <a:r>
              <a:rPr lang="ru-RU" dirty="0" smtClean="0"/>
              <a:t>	</a:t>
            </a:r>
            <a:r>
              <a:rPr lang="en-US" dirty="0" smtClean="0"/>
              <a:t>return </a:t>
            </a:r>
            <a:r>
              <a:rPr lang="en-US" dirty="0"/>
              <a:t>0;</a:t>
            </a:r>
          </a:p>
          <a:p>
            <a:pPr>
              <a:buNone/>
            </a:pPr>
            <a:r>
              <a:rPr lang="ru-RU" dirty="0" smtClean="0"/>
              <a:t>}</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Потоковые итераторы</a:t>
            </a:r>
          </a:p>
          <a:p>
            <a:pPr marL="0" indent="342900" algn="just">
              <a:spcBef>
                <a:spcPts val="0"/>
              </a:spcBef>
              <a:buNone/>
            </a:pPr>
            <a:r>
              <a:rPr lang="ru-RU" dirty="0" smtClean="0"/>
              <a:t>Потоковые итераторы позволяют интерпретировать файлы и устройства ввода</a:t>
            </a:r>
            <a:r>
              <a:rPr lang="en-US" dirty="0" smtClean="0"/>
              <a:t>/</a:t>
            </a:r>
            <a:r>
              <a:rPr lang="ru-RU" dirty="0" smtClean="0"/>
              <a:t>вывода (</a:t>
            </a:r>
            <a:r>
              <a:rPr lang="en-US" dirty="0" err="1" smtClean="0"/>
              <a:t>cin</a:t>
            </a:r>
            <a:r>
              <a:rPr lang="en-US" dirty="0" smtClean="0"/>
              <a:t>, </a:t>
            </a:r>
            <a:r>
              <a:rPr lang="en-US" dirty="0" err="1" smtClean="0"/>
              <a:t>cout</a:t>
            </a:r>
            <a:r>
              <a:rPr lang="en-US" dirty="0" smtClean="0"/>
              <a:t>)</a:t>
            </a:r>
            <a:r>
              <a:rPr lang="ru-RU" dirty="0" smtClean="0"/>
              <a:t> как итераторы.</a:t>
            </a:r>
          </a:p>
          <a:p>
            <a:pPr marL="0" indent="342900" algn="just">
              <a:spcBef>
                <a:spcPts val="0"/>
              </a:spcBef>
              <a:buNone/>
            </a:pPr>
            <a:r>
              <a:rPr lang="ru-RU" dirty="0" smtClean="0"/>
              <a:t>Существует два вида потоковых итераторов: </a:t>
            </a:r>
            <a:r>
              <a:rPr lang="en-US" dirty="0" err="1" smtClean="0"/>
              <a:t>ostream_iterator</a:t>
            </a:r>
            <a:r>
              <a:rPr lang="en-US" dirty="0" smtClean="0"/>
              <a:t>  </a:t>
            </a:r>
            <a:r>
              <a:rPr lang="ru-RU" dirty="0" smtClean="0"/>
              <a:t>и </a:t>
            </a:r>
            <a:r>
              <a:rPr lang="en-US" dirty="0" err="1" smtClean="0"/>
              <a:t>istream_iterator</a:t>
            </a:r>
            <a:r>
              <a:rPr lang="ru-RU" dirty="0" smtClean="0"/>
              <a:t>.</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    </a:t>
            </a:r>
            <a:r>
              <a:rPr lang="en-US" dirty="0" err="1" smtClean="0"/>
              <a:t>ostream_iterator</a:t>
            </a:r>
            <a:endParaRPr lang="ru-RU" dirty="0" smtClean="0"/>
          </a:p>
          <a:p>
            <a:pPr>
              <a:buNone/>
            </a:pPr>
            <a:endParaRPr lang="ru-RU" dirty="0" smtClean="0"/>
          </a:p>
          <a:p>
            <a:pPr marL="0" indent="342900" algn="just">
              <a:spcBef>
                <a:spcPts val="0"/>
              </a:spcBef>
              <a:buNone/>
            </a:pPr>
            <a:r>
              <a:rPr lang="ru-RU" dirty="0" smtClean="0"/>
              <a:t>Объект этого класса может использовать в качестве своего параметра любой алгоритм, который имеет дело с выходным потоком. Рассмотрим простой пример использования </a:t>
            </a:r>
            <a:r>
              <a:rPr lang="en-US" dirty="0" err="1" smtClean="0"/>
              <a:t>ostream_iterator</a:t>
            </a:r>
            <a:r>
              <a:rPr lang="ru-RU" dirty="0" smtClean="0"/>
              <a:t>.</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en-US" dirty="0" smtClean="0"/>
              <a:t>#include &lt;</a:t>
            </a:r>
            <a:r>
              <a:rPr lang="en-US" dirty="0" err="1" smtClean="0"/>
              <a:t>iostream</a:t>
            </a:r>
            <a:r>
              <a:rPr lang="en-US" dirty="0" smtClean="0"/>
              <a:t>&gt;     </a:t>
            </a:r>
          </a:p>
          <a:p>
            <a:pPr>
              <a:buNone/>
            </a:pPr>
            <a:r>
              <a:rPr lang="en-US" dirty="0" smtClean="0"/>
              <a:t>#include &lt;</a:t>
            </a:r>
            <a:r>
              <a:rPr lang="en-US" dirty="0" err="1" smtClean="0"/>
              <a:t>iterator</a:t>
            </a:r>
            <a:r>
              <a:rPr lang="en-US" dirty="0" smtClean="0"/>
              <a:t>&gt;</a:t>
            </a:r>
          </a:p>
          <a:p>
            <a:pPr>
              <a:buNone/>
            </a:pPr>
            <a:r>
              <a:rPr lang="en-US" dirty="0" smtClean="0"/>
              <a:t>#include &lt;vector&gt;</a:t>
            </a:r>
          </a:p>
          <a:p>
            <a:pPr>
              <a:buNone/>
            </a:pPr>
            <a:r>
              <a:rPr lang="en-US" dirty="0" smtClean="0"/>
              <a:t>#include &lt;algorithm&gt;</a:t>
            </a:r>
          </a:p>
          <a:p>
            <a:pPr>
              <a:buNone/>
            </a:pPr>
            <a:r>
              <a:rPr lang="en-US" dirty="0" smtClean="0"/>
              <a:t>using namespace std;</a:t>
            </a:r>
            <a:endParaRPr lang="ru-RU" dirty="0" smtClean="0"/>
          </a:p>
          <a:p>
            <a:pPr>
              <a:buNone/>
            </a:pPr>
            <a:r>
              <a:rPr lang="en-US" dirty="0" err="1" smtClean="0"/>
              <a:t>int</a:t>
            </a:r>
            <a:r>
              <a:rPr lang="en-US" dirty="0" smtClean="0"/>
              <a:t> main () </a:t>
            </a:r>
          </a:p>
          <a:p>
            <a:pPr>
              <a:buNone/>
            </a:pPr>
            <a:r>
              <a:rPr lang="en-US" dirty="0" smtClean="0"/>
              <a:t>{</a:t>
            </a:r>
          </a:p>
          <a:p>
            <a:pPr>
              <a:buNone/>
            </a:pPr>
            <a:r>
              <a:rPr lang="en-US" dirty="0" smtClean="0"/>
              <a:t>	 vector&lt;</a:t>
            </a:r>
            <a:r>
              <a:rPr lang="en-US" dirty="0" err="1" smtClean="0"/>
              <a:t>int</a:t>
            </a:r>
            <a:r>
              <a:rPr lang="en-US" dirty="0" smtClean="0"/>
              <a:t>&gt; </a:t>
            </a:r>
            <a:r>
              <a:rPr lang="en-US" dirty="0" err="1" smtClean="0"/>
              <a:t>vec</a:t>
            </a:r>
            <a:r>
              <a:rPr lang="en-US" dirty="0" smtClean="0"/>
              <a:t>;</a:t>
            </a:r>
          </a:p>
          <a:p>
            <a:pPr>
              <a:buNone/>
            </a:pPr>
            <a:r>
              <a:rPr lang="en-US" dirty="0" smtClean="0"/>
              <a:t>	 for (</a:t>
            </a:r>
            <a:r>
              <a:rPr lang="en-US" dirty="0" err="1" smtClean="0"/>
              <a:t>int</a:t>
            </a:r>
            <a:r>
              <a:rPr lang="en-US" dirty="0" smtClean="0"/>
              <a:t> </a:t>
            </a:r>
            <a:r>
              <a:rPr lang="en-US" dirty="0" err="1" smtClean="0"/>
              <a:t>i</a:t>
            </a:r>
            <a:r>
              <a:rPr lang="en-US" dirty="0" smtClean="0"/>
              <a:t>=1; </a:t>
            </a:r>
            <a:r>
              <a:rPr lang="en-US" dirty="0" err="1" smtClean="0"/>
              <a:t>i</a:t>
            </a:r>
            <a:r>
              <a:rPr lang="en-US" dirty="0" smtClean="0"/>
              <a:t>&lt;10; ++</a:t>
            </a:r>
            <a:r>
              <a:rPr lang="en-US" dirty="0" err="1" smtClean="0"/>
              <a:t>i</a:t>
            </a:r>
            <a:r>
              <a:rPr lang="en-US" dirty="0" smtClean="0"/>
              <a:t>) </a:t>
            </a:r>
            <a:r>
              <a:rPr lang="en-US" dirty="0" err="1" smtClean="0"/>
              <a:t>vec.push_back</a:t>
            </a:r>
            <a:r>
              <a:rPr lang="en-US" dirty="0" smtClean="0"/>
              <a:t>(</a:t>
            </a:r>
            <a:r>
              <a:rPr lang="en-US" dirty="0" err="1" smtClean="0"/>
              <a:t>i</a:t>
            </a:r>
            <a:r>
              <a:rPr lang="en-US" dirty="0" smtClean="0"/>
              <a:t>*10);</a:t>
            </a:r>
          </a:p>
          <a:p>
            <a:pPr>
              <a:buNone/>
            </a:pPr>
            <a:r>
              <a:rPr lang="en-US" dirty="0" smtClean="0">
                <a:solidFill>
                  <a:srgbClr val="FF0000"/>
                </a:solidFill>
              </a:rPr>
              <a:t>	</a:t>
            </a:r>
            <a:r>
              <a:rPr lang="en-US" dirty="0" err="1" smtClean="0">
                <a:solidFill>
                  <a:srgbClr val="FF0000"/>
                </a:solidFill>
              </a:rPr>
              <a:t>ostream_iterator</a:t>
            </a:r>
            <a:r>
              <a:rPr lang="en-US" dirty="0" smtClean="0">
                <a:solidFill>
                  <a:srgbClr val="FF0000"/>
                </a:solidFill>
              </a:rPr>
              <a:t>&lt;</a:t>
            </a:r>
            <a:r>
              <a:rPr lang="en-US" dirty="0" err="1" smtClean="0">
                <a:solidFill>
                  <a:srgbClr val="FF0000"/>
                </a:solidFill>
              </a:rPr>
              <a:t>int</a:t>
            </a:r>
            <a:r>
              <a:rPr lang="en-US" dirty="0" smtClean="0">
                <a:solidFill>
                  <a:srgbClr val="FF0000"/>
                </a:solidFill>
              </a:rPr>
              <a:t>&gt; </a:t>
            </a:r>
            <a:r>
              <a:rPr lang="en-US" dirty="0" err="1" smtClean="0">
                <a:solidFill>
                  <a:srgbClr val="FF0000"/>
                </a:solidFill>
              </a:rPr>
              <a:t>out_it</a:t>
            </a:r>
            <a:r>
              <a:rPr lang="en-US" dirty="0" smtClean="0">
                <a:solidFill>
                  <a:srgbClr val="FF0000"/>
                </a:solidFill>
              </a:rPr>
              <a:t> (</a:t>
            </a:r>
            <a:r>
              <a:rPr lang="en-US" dirty="0" err="1" smtClean="0">
                <a:solidFill>
                  <a:srgbClr val="FF0000"/>
                </a:solidFill>
              </a:rPr>
              <a:t>cout</a:t>
            </a:r>
            <a:r>
              <a:rPr lang="en-US" dirty="0" smtClean="0">
                <a:solidFill>
                  <a:srgbClr val="FF0000"/>
                </a:solidFill>
              </a:rPr>
              <a:t>,", ");</a:t>
            </a:r>
          </a:p>
          <a:p>
            <a:pPr>
              <a:buNone/>
            </a:pPr>
            <a:r>
              <a:rPr lang="en-US" dirty="0" smtClean="0"/>
              <a:t>	 copy ( </a:t>
            </a:r>
            <a:r>
              <a:rPr lang="en-US" dirty="0" err="1" smtClean="0"/>
              <a:t>vec.begin</a:t>
            </a:r>
            <a:r>
              <a:rPr lang="en-US" dirty="0" smtClean="0"/>
              <a:t>(), </a:t>
            </a:r>
            <a:r>
              <a:rPr lang="en-US" dirty="0" err="1" smtClean="0"/>
              <a:t>vec.end</a:t>
            </a:r>
            <a:r>
              <a:rPr lang="en-US" dirty="0" smtClean="0"/>
              <a:t>(), </a:t>
            </a:r>
            <a:r>
              <a:rPr lang="en-US" dirty="0" err="1" smtClean="0"/>
              <a:t>out_it</a:t>
            </a:r>
            <a:r>
              <a:rPr lang="en-US" dirty="0" smtClean="0"/>
              <a:t> );</a:t>
            </a:r>
          </a:p>
          <a:p>
            <a:pPr>
              <a:buNone/>
            </a:pPr>
            <a:r>
              <a:rPr lang="en-US" dirty="0" smtClean="0"/>
              <a:t>	return 0;</a:t>
            </a:r>
          </a:p>
          <a:p>
            <a:pPr>
              <a:buNone/>
            </a:pPr>
            <a:r>
              <a:rPr lang="en-US" dirty="0" smtClean="0"/>
              <a:t>	</a:t>
            </a:r>
            <a:r>
              <a:rPr lang="ru-RU" dirty="0" smtClean="0"/>
              <a:t>}</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Методы</a:t>
            </a:r>
          </a:p>
          <a:p>
            <a:pPr marL="36000" indent="342900" algn="just">
              <a:spcBef>
                <a:spcPts val="0"/>
              </a:spcBef>
              <a:buNone/>
            </a:pPr>
            <a:r>
              <a:rPr lang="ru-RU" dirty="0" smtClean="0"/>
              <a:t>Алгоритмы, рассмотренные ранее, это рабочие лошадки </a:t>
            </a:r>
            <a:r>
              <a:rPr lang="en-US" dirty="0" smtClean="0"/>
              <a:t>STL</a:t>
            </a:r>
            <a:r>
              <a:rPr lang="ru-RU" dirty="0" smtClean="0"/>
              <a:t>, выполняющие достаточно сложные операции, такие, как поиск, сортировка, добавление и многие другие.  Для выполнения более простых операций, специфичных для конкретных шаблонов определены методы.</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algn="ctr">
              <a:buNone/>
            </a:pPr>
            <a:r>
              <a:rPr lang="ru-RU" dirty="0" smtClean="0"/>
              <a:t> </a:t>
            </a:r>
            <a:r>
              <a:rPr lang="en-US" dirty="0" err="1" smtClean="0"/>
              <a:t>istream_iterator</a:t>
            </a:r>
            <a:endParaRPr lang="ru-RU" dirty="0" smtClean="0"/>
          </a:p>
          <a:p>
            <a:pPr algn="ctr">
              <a:buNone/>
            </a:pPr>
            <a:endParaRPr lang="ru-RU" dirty="0" smtClean="0"/>
          </a:p>
          <a:p>
            <a:pPr marL="0" indent="342900" algn="just">
              <a:spcBef>
                <a:spcPts val="0"/>
              </a:spcBef>
              <a:buNone/>
            </a:pPr>
            <a:r>
              <a:rPr lang="ru-RU" dirty="0" smtClean="0"/>
              <a:t>Объект этого класса может использоваться в качестве параметра любого алгоритма, работающего с входным потоком.</a:t>
            </a:r>
            <a:r>
              <a:rPr lang="en-US" dirty="0" smtClean="0"/>
              <a:t> </a:t>
            </a:r>
            <a:r>
              <a:rPr lang="ru-RU" dirty="0" smtClean="0"/>
              <a:t>Рассмотрим пример использования   </a:t>
            </a:r>
            <a:r>
              <a:rPr lang="en-US" dirty="0" err="1" smtClean="0"/>
              <a:t>istream_iterator</a:t>
            </a:r>
            <a:r>
              <a:rPr lang="ru-RU" dirty="0" smtClean="0"/>
              <a:t>.</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en-US" dirty="0" err="1"/>
              <a:t>int</a:t>
            </a:r>
            <a:r>
              <a:rPr lang="en-US" dirty="0"/>
              <a:t> main () </a:t>
            </a:r>
          </a:p>
          <a:p>
            <a:pPr>
              <a:buNone/>
            </a:pPr>
            <a:r>
              <a:rPr lang="ru-RU" dirty="0"/>
              <a:t>{</a:t>
            </a:r>
          </a:p>
          <a:p>
            <a:pPr>
              <a:buNone/>
            </a:pPr>
            <a:r>
              <a:rPr lang="ru-RU" dirty="0"/>
              <a:t>	</a:t>
            </a:r>
            <a:r>
              <a:rPr lang="en-US" dirty="0" smtClean="0"/>
              <a:t> </a:t>
            </a:r>
            <a:r>
              <a:rPr lang="en-US" dirty="0"/>
              <a:t>double value1, value2</a:t>
            </a:r>
            <a:r>
              <a:rPr lang="en-US" dirty="0" smtClean="0"/>
              <a:t>;</a:t>
            </a:r>
            <a:endParaRPr lang="ru-RU" dirty="0" smtClean="0"/>
          </a:p>
          <a:p>
            <a:pPr>
              <a:buNone/>
            </a:pPr>
            <a:r>
              <a:rPr lang="ru-RU" dirty="0"/>
              <a:t>	</a:t>
            </a:r>
            <a:r>
              <a:rPr lang="en-US" dirty="0" smtClean="0"/>
              <a:t> </a:t>
            </a:r>
            <a:r>
              <a:rPr lang="en-US" dirty="0" err="1"/>
              <a:t>cout</a:t>
            </a:r>
            <a:r>
              <a:rPr lang="en-US" dirty="0"/>
              <a:t> &lt;&lt; "</a:t>
            </a:r>
            <a:r>
              <a:rPr lang="ru-RU" dirty="0"/>
              <a:t>Введите два значения: </a:t>
            </a:r>
            <a:r>
              <a:rPr lang="ru-RU" dirty="0" smtClean="0"/>
              <a:t>";</a:t>
            </a:r>
            <a:endParaRPr lang="ru-RU" dirty="0"/>
          </a:p>
          <a:p>
            <a:pPr>
              <a:buNone/>
            </a:pPr>
            <a:r>
              <a:rPr lang="ru-RU" dirty="0">
                <a:solidFill>
                  <a:srgbClr val="FF0000"/>
                </a:solidFill>
              </a:rPr>
              <a:t>	</a:t>
            </a:r>
            <a:r>
              <a:rPr lang="en-US" dirty="0" err="1" smtClean="0">
                <a:solidFill>
                  <a:srgbClr val="FF0000"/>
                </a:solidFill>
              </a:rPr>
              <a:t>istream_iterator</a:t>
            </a:r>
            <a:r>
              <a:rPr lang="en-US" dirty="0" smtClean="0">
                <a:solidFill>
                  <a:srgbClr val="FF0000"/>
                </a:solidFill>
              </a:rPr>
              <a:t>&lt;double</a:t>
            </a:r>
            <a:r>
              <a:rPr lang="en-US" dirty="0">
                <a:solidFill>
                  <a:srgbClr val="FF0000"/>
                </a:solidFill>
              </a:rPr>
              <a:t>&gt; </a:t>
            </a:r>
            <a:r>
              <a:rPr lang="en-US" dirty="0" err="1">
                <a:solidFill>
                  <a:srgbClr val="FF0000"/>
                </a:solidFill>
              </a:rPr>
              <a:t>end_of_stream</a:t>
            </a:r>
            <a:r>
              <a:rPr lang="en-US" dirty="0">
                <a:solidFill>
                  <a:srgbClr val="FF0000"/>
                </a:solidFill>
              </a:rPr>
              <a:t> = </a:t>
            </a:r>
            <a:r>
              <a:rPr lang="en-US" dirty="0" err="1">
                <a:solidFill>
                  <a:srgbClr val="FF0000"/>
                </a:solidFill>
              </a:rPr>
              <a:t>istream_iterator</a:t>
            </a:r>
            <a:r>
              <a:rPr lang="en-US" dirty="0">
                <a:solidFill>
                  <a:srgbClr val="FF0000"/>
                </a:solidFill>
              </a:rPr>
              <a:t>&lt;double&gt;();              </a:t>
            </a:r>
            <a:r>
              <a:rPr lang="ru-RU" dirty="0" smtClean="0">
                <a:solidFill>
                  <a:srgbClr val="FF0000"/>
                </a:solidFill>
              </a:rPr>
              <a:t>  </a:t>
            </a:r>
            <a:r>
              <a:rPr lang="en-US" dirty="0" smtClean="0">
                <a:solidFill>
                  <a:srgbClr val="FF0000"/>
                </a:solidFill>
              </a:rPr>
              <a:t> </a:t>
            </a:r>
            <a:r>
              <a:rPr lang="en-US" dirty="0" err="1">
                <a:solidFill>
                  <a:srgbClr val="FF0000"/>
                </a:solidFill>
              </a:rPr>
              <a:t>istream_iterator</a:t>
            </a:r>
            <a:r>
              <a:rPr lang="en-US" dirty="0">
                <a:solidFill>
                  <a:srgbClr val="FF0000"/>
                </a:solidFill>
              </a:rPr>
              <a:t>&lt;double&gt; </a:t>
            </a:r>
            <a:r>
              <a:rPr lang="en-US" dirty="0" err="1">
                <a:solidFill>
                  <a:srgbClr val="FF0000"/>
                </a:solidFill>
              </a:rPr>
              <a:t>in_iter</a:t>
            </a:r>
            <a:r>
              <a:rPr lang="en-US" dirty="0">
                <a:solidFill>
                  <a:srgbClr val="FF0000"/>
                </a:solidFill>
              </a:rPr>
              <a:t>(</a:t>
            </a:r>
            <a:r>
              <a:rPr lang="en-US" dirty="0" err="1">
                <a:solidFill>
                  <a:srgbClr val="FF0000"/>
                </a:solidFill>
              </a:rPr>
              <a:t>cin</a:t>
            </a:r>
            <a:r>
              <a:rPr lang="en-US">
                <a:solidFill>
                  <a:srgbClr val="FF0000"/>
                </a:solidFill>
              </a:rPr>
              <a:t>);   </a:t>
            </a:r>
            <a:endParaRPr lang="en-US" dirty="0">
              <a:solidFill>
                <a:srgbClr val="FF0000"/>
              </a:solidFill>
            </a:endParaRPr>
          </a:p>
          <a:p>
            <a:endParaRPr lang="ru-RU" dirty="0"/>
          </a:p>
          <a:p>
            <a:pPr>
              <a:buNone/>
            </a:pPr>
            <a:r>
              <a:rPr lang="ru-RU" dirty="0" smtClean="0">
                <a:solidFill>
                  <a:srgbClr val="FF0000"/>
                </a:solidFill>
              </a:rPr>
              <a:t>	</a:t>
            </a:r>
            <a:r>
              <a:rPr lang="en-US" dirty="0" smtClean="0">
                <a:solidFill>
                  <a:srgbClr val="FF0000"/>
                </a:solidFill>
              </a:rPr>
              <a:t>if </a:t>
            </a:r>
            <a:r>
              <a:rPr lang="en-US" dirty="0">
                <a:solidFill>
                  <a:srgbClr val="FF0000"/>
                </a:solidFill>
              </a:rPr>
              <a:t>(</a:t>
            </a:r>
            <a:r>
              <a:rPr lang="en-US" dirty="0" err="1">
                <a:solidFill>
                  <a:srgbClr val="FF0000"/>
                </a:solidFill>
              </a:rPr>
              <a:t>in_iter</a:t>
            </a:r>
            <a:r>
              <a:rPr lang="en-US" dirty="0">
                <a:solidFill>
                  <a:srgbClr val="FF0000"/>
                </a:solidFill>
              </a:rPr>
              <a:t>!=</a:t>
            </a:r>
            <a:r>
              <a:rPr lang="en-US" dirty="0" err="1">
                <a:solidFill>
                  <a:srgbClr val="FF0000"/>
                </a:solidFill>
              </a:rPr>
              <a:t>end_of_stream</a:t>
            </a:r>
            <a:r>
              <a:rPr lang="en-US" dirty="0">
                <a:solidFill>
                  <a:srgbClr val="FF0000"/>
                </a:solidFill>
              </a:rPr>
              <a:t>) value1=*</a:t>
            </a:r>
            <a:r>
              <a:rPr lang="en-US" dirty="0" err="1" smtClean="0">
                <a:solidFill>
                  <a:srgbClr val="FF0000"/>
                </a:solidFill>
              </a:rPr>
              <a:t>in_iter</a:t>
            </a:r>
            <a:r>
              <a:rPr lang="ru-RU" dirty="0" smtClean="0">
                <a:solidFill>
                  <a:srgbClr val="FF0000"/>
                </a:solidFill>
              </a:rPr>
              <a:t>;      </a:t>
            </a:r>
            <a:r>
              <a:rPr lang="en-US" dirty="0" smtClean="0">
                <a:solidFill>
                  <a:srgbClr val="FF0000"/>
                </a:solidFill>
              </a:rPr>
              <a:t> </a:t>
            </a:r>
            <a:r>
              <a:rPr lang="en-US" dirty="0">
                <a:solidFill>
                  <a:srgbClr val="FF0000"/>
                </a:solidFill>
              </a:rPr>
              <a:t>++</a:t>
            </a:r>
            <a:r>
              <a:rPr lang="en-US" dirty="0" err="1">
                <a:solidFill>
                  <a:srgbClr val="FF0000"/>
                </a:solidFill>
              </a:rPr>
              <a:t>in_iter</a:t>
            </a:r>
            <a:r>
              <a:rPr lang="en-US" dirty="0">
                <a:solidFill>
                  <a:srgbClr val="FF0000"/>
                </a:solidFill>
              </a:rPr>
              <a:t>;</a:t>
            </a:r>
          </a:p>
          <a:p>
            <a:pPr>
              <a:buNone/>
            </a:pPr>
            <a:r>
              <a:rPr lang="ru-RU" dirty="0" smtClean="0">
                <a:solidFill>
                  <a:srgbClr val="FF0000"/>
                </a:solidFill>
              </a:rPr>
              <a:t>	</a:t>
            </a:r>
            <a:r>
              <a:rPr lang="en-US" dirty="0" smtClean="0">
                <a:solidFill>
                  <a:srgbClr val="FF0000"/>
                </a:solidFill>
              </a:rPr>
              <a:t>if </a:t>
            </a:r>
            <a:r>
              <a:rPr lang="en-US" dirty="0">
                <a:solidFill>
                  <a:srgbClr val="FF0000"/>
                </a:solidFill>
              </a:rPr>
              <a:t>(</a:t>
            </a:r>
            <a:r>
              <a:rPr lang="en-US" dirty="0" err="1">
                <a:solidFill>
                  <a:srgbClr val="FF0000"/>
                </a:solidFill>
              </a:rPr>
              <a:t>in_iter</a:t>
            </a:r>
            <a:r>
              <a:rPr lang="en-US" dirty="0">
                <a:solidFill>
                  <a:srgbClr val="FF0000"/>
                </a:solidFill>
              </a:rPr>
              <a:t>!=</a:t>
            </a:r>
            <a:r>
              <a:rPr lang="en-US" dirty="0" err="1">
                <a:solidFill>
                  <a:srgbClr val="FF0000"/>
                </a:solidFill>
              </a:rPr>
              <a:t>end_of_stream</a:t>
            </a:r>
            <a:r>
              <a:rPr lang="en-US" dirty="0">
                <a:solidFill>
                  <a:srgbClr val="FF0000"/>
                </a:solidFill>
              </a:rPr>
              <a:t>) value2=*</a:t>
            </a:r>
            <a:r>
              <a:rPr lang="en-US" dirty="0" err="1">
                <a:solidFill>
                  <a:srgbClr val="FF0000"/>
                </a:solidFill>
              </a:rPr>
              <a:t>in_iter</a:t>
            </a:r>
            <a:r>
              <a:rPr lang="en-US" dirty="0">
                <a:solidFill>
                  <a:srgbClr val="FF0000"/>
                </a:solidFill>
              </a:rPr>
              <a:t>;</a:t>
            </a:r>
          </a:p>
          <a:p>
            <a:endParaRPr lang="ru-RU" dirty="0"/>
          </a:p>
          <a:p>
            <a:pPr>
              <a:buNone/>
            </a:pPr>
            <a:r>
              <a:rPr lang="ru-RU" dirty="0" smtClean="0"/>
              <a:t>	</a:t>
            </a:r>
            <a:r>
              <a:rPr lang="en-US" dirty="0" smtClean="0"/>
              <a:t> </a:t>
            </a:r>
            <a:r>
              <a:rPr lang="en-US" dirty="0" err="1"/>
              <a:t>cout</a:t>
            </a:r>
            <a:r>
              <a:rPr lang="en-US" dirty="0"/>
              <a:t> &lt;&lt; value1 &lt;&lt; "*" &lt;&lt; value2 &lt;&lt; "=" &lt;&lt; (value1*value2) &lt;&lt; '\n';</a:t>
            </a:r>
          </a:p>
          <a:p>
            <a:pPr>
              <a:buNone/>
            </a:pPr>
            <a:r>
              <a:rPr lang="ru-RU" dirty="0" smtClean="0"/>
              <a:t>	</a:t>
            </a:r>
            <a:r>
              <a:rPr lang="en-US" dirty="0" smtClean="0"/>
              <a:t>return </a:t>
            </a:r>
            <a:r>
              <a:rPr lang="en-US" dirty="0"/>
              <a:t>0;</a:t>
            </a:r>
          </a:p>
          <a:p>
            <a:pPr>
              <a:buNone/>
            </a:pPr>
            <a:r>
              <a:rPr lang="ru-RU" dirty="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70000" lnSpcReduction="20000"/>
          </a:bodyPr>
          <a:lstStyle/>
          <a:p>
            <a:pPr marL="0" indent="342900" algn="just">
              <a:spcBef>
                <a:spcPts val="0"/>
              </a:spcBef>
              <a:buNone/>
            </a:pPr>
            <a:r>
              <a:rPr lang="ru-RU" dirty="0" smtClean="0"/>
              <a:t>Более сложный пример:</a:t>
            </a:r>
          </a:p>
          <a:p>
            <a:pPr>
              <a:buNone/>
            </a:pPr>
            <a:r>
              <a:rPr lang="en-US" dirty="0" smtClean="0"/>
              <a:t>#include &lt;</a:t>
            </a:r>
            <a:r>
              <a:rPr lang="en-US" dirty="0" err="1" smtClean="0"/>
              <a:t>sstream</a:t>
            </a:r>
            <a:r>
              <a:rPr lang="en-US" dirty="0" smtClean="0"/>
              <a:t>&gt;</a:t>
            </a:r>
          </a:p>
          <a:p>
            <a:pPr>
              <a:buNone/>
            </a:pPr>
            <a:r>
              <a:rPr lang="en-US" dirty="0" smtClean="0"/>
              <a:t>#include &lt;</a:t>
            </a:r>
            <a:r>
              <a:rPr lang="en-US" dirty="0" err="1" smtClean="0"/>
              <a:t>iterator</a:t>
            </a:r>
            <a:r>
              <a:rPr lang="en-US" dirty="0" smtClean="0"/>
              <a:t>&gt;</a:t>
            </a:r>
          </a:p>
          <a:p>
            <a:pPr>
              <a:buNone/>
            </a:pPr>
            <a:r>
              <a:rPr lang="en-US" dirty="0" smtClean="0"/>
              <a:t>#include &lt;numeric&gt;</a:t>
            </a:r>
          </a:p>
          <a:p>
            <a:pPr>
              <a:buNone/>
            </a:pPr>
            <a:r>
              <a:rPr lang="en-US" dirty="0" smtClean="0"/>
              <a:t>#include &lt;algorithm&gt;</a:t>
            </a:r>
          </a:p>
          <a:p>
            <a:pPr>
              <a:buNone/>
            </a:pPr>
            <a:r>
              <a:rPr lang="en-US" dirty="0" smtClean="0"/>
              <a:t>using namespace std;</a:t>
            </a:r>
          </a:p>
          <a:p>
            <a:pPr>
              <a:buNone/>
            </a:pPr>
            <a:r>
              <a:rPr lang="ru-RU" dirty="0" smtClean="0"/>
              <a:t> </a:t>
            </a:r>
          </a:p>
          <a:p>
            <a:pPr>
              <a:buNone/>
            </a:pPr>
            <a:r>
              <a:rPr lang="en-US" dirty="0" err="1" smtClean="0"/>
              <a:t>int</a:t>
            </a:r>
            <a:r>
              <a:rPr lang="en-US" dirty="0" smtClean="0"/>
              <a:t> main()</a:t>
            </a:r>
          </a:p>
          <a:p>
            <a:pPr>
              <a:buNone/>
            </a:pPr>
            <a:r>
              <a:rPr lang="ru-RU" dirty="0" smtClean="0"/>
              <a:t>{</a:t>
            </a:r>
          </a:p>
          <a:p>
            <a:pPr>
              <a:buNone/>
            </a:pPr>
            <a:r>
              <a:rPr lang="en-US" dirty="0" smtClean="0">
                <a:solidFill>
                  <a:srgbClr val="FF0000"/>
                </a:solidFill>
              </a:rPr>
              <a:t>	</a:t>
            </a:r>
            <a:r>
              <a:rPr lang="en-US" dirty="0" err="1" smtClean="0">
                <a:solidFill>
                  <a:srgbClr val="FF0000"/>
                </a:solidFill>
              </a:rPr>
              <a:t>istringstream</a:t>
            </a:r>
            <a:r>
              <a:rPr lang="en-US" dirty="0" smtClean="0">
                <a:solidFill>
                  <a:srgbClr val="FF0000"/>
                </a:solidFill>
              </a:rPr>
              <a:t> </a:t>
            </a:r>
            <a:r>
              <a:rPr lang="en-US" dirty="0" err="1" smtClean="0">
                <a:solidFill>
                  <a:srgbClr val="FF0000"/>
                </a:solidFill>
              </a:rPr>
              <a:t>str</a:t>
            </a:r>
            <a:r>
              <a:rPr lang="en-US" dirty="0" smtClean="0">
                <a:solidFill>
                  <a:srgbClr val="FF0000"/>
                </a:solidFill>
              </a:rPr>
              <a:t>("0.1 0.2 0.3 0.4");</a:t>
            </a:r>
          </a:p>
          <a:p>
            <a:pPr>
              <a:buNone/>
            </a:pPr>
            <a:r>
              <a:rPr lang="en-US" dirty="0" smtClean="0">
                <a:solidFill>
                  <a:srgbClr val="FF0000"/>
                </a:solidFill>
              </a:rPr>
              <a:t>	</a:t>
            </a:r>
            <a:r>
              <a:rPr lang="en-US" dirty="0" err="1" smtClean="0">
                <a:solidFill>
                  <a:srgbClr val="FF0000"/>
                </a:solidFill>
              </a:rPr>
              <a:t>partial_sum</a:t>
            </a:r>
            <a:r>
              <a:rPr lang="en-US" dirty="0" smtClean="0">
                <a:solidFill>
                  <a:srgbClr val="FF0000"/>
                </a:solidFill>
              </a:rPr>
              <a:t>(</a:t>
            </a:r>
            <a:r>
              <a:rPr lang="en-US" dirty="0" err="1" smtClean="0">
                <a:solidFill>
                  <a:srgbClr val="FF0000"/>
                </a:solidFill>
              </a:rPr>
              <a:t>istream_iterator</a:t>
            </a:r>
            <a:r>
              <a:rPr lang="en-US" dirty="0" smtClean="0">
                <a:solidFill>
                  <a:srgbClr val="FF0000"/>
                </a:solidFill>
              </a:rPr>
              <a:t>&lt;double&gt;(</a:t>
            </a:r>
            <a:r>
              <a:rPr lang="en-US" dirty="0" err="1" smtClean="0">
                <a:solidFill>
                  <a:srgbClr val="FF0000"/>
                </a:solidFill>
              </a:rPr>
              <a:t>str</a:t>
            </a:r>
            <a:r>
              <a:rPr lang="en-US" dirty="0" smtClean="0">
                <a:solidFill>
                  <a:srgbClr val="FF0000"/>
                </a:solidFill>
              </a:rPr>
              <a:t>),</a:t>
            </a:r>
          </a:p>
          <a:p>
            <a:pPr>
              <a:buNone/>
            </a:pPr>
            <a:r>
              <a:rPr lang="en-US" dirty="0" smtClean="0">
                <a:solidFill>
                  <a:srgbClr val="FF0000"/>
                </a:solidFill>
              </a:rPr>
              <a:t>                     </a:t>
            </a:r>
            <a:r>
              <a:rPr lang="en-US" dirty="0" err="1" smtClean="0">
                <a:solidFill>
                  <a:srgbClr val="FF0000"/>
                </a:solidFill>
              </a:rPr>
              <a:t>istream_iterator</a:t>
            </a:r>
            <a:r>
              <a:rPr lang="en-US" dirty="0" smtClean="0">
                <a:solidFill>
                  <a:srgbClr val="FF0000"/>
                </a:solidFill>
              </a:rPr>
              <a:t>&lt;double&gt;(),</a:t>
            </a:r>
          </a:p>
          <a:p>
            <a:pPr>
              <a:buNone/>
            </a:pPr>
            <a:r>
              <a:rPr lang="en-US" dirty="0" smtClean="0">
                <a:solidFill>
                  <a:srgbClr val="FF0000"/>
                </a:solidFill>
              </a:rPr>
              <a:t>                     </a:t>
            </a:r>
            <a:r>
              <a:rPr lang="en-US" dirty="0" err="1" smtClean="0">
                <a:solidFill>
                  <a:srgbClr val="FF0000"/>
                </a:solidFill>
              </a:rPr>
              <a:t>ostream_iterator</a:t>
            </a:r>
            <a:r>
              <a:rPr lang="en-US" dirty="0" smtClean="0">
                <a:solidFill>
                  <a:srgbClr val="FF0000"/>
                </a:solidFill>
              </a:rPr>
              <a:t>&lt;double&gt;(</a:t>
            </a:r>
            <a:r>
              <a:rPr lang="en-US" dirty="0" err="1" smtClean="0">
                <a:solidFill>
                  <a:srgbClr val="FF0000"/>
                </a:solidFill>
              </a:rPr>
              <a:t>cout</a:t>
            </a:r>
            <a:r>
              <a:rPr lang="en-US" dirty="0" smtClean="0">
                <a:solidFill>
                  <a:srgbClr val="FF0000"/>
                </a:solidFill>
              </a:rPr>
              <a:t>, " "));</a:t>
            </a:r>
          </a:p>
          <a:p>
            <a:pPr>
              <a:buNone/>
            </a:pP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a:buNone/>
            </a:pPr>
            <a:r>
              <a:rPr lang="en-US" dirty="0" smtClean="0"/>
              <a:t> </a:t>
            </a:r>
            <a:r>
              <a:rPr lang="en-US" dirty="0" err="1" smtClean="0"/>
              <a:t>istringstream</a:t>
            </a:r>
            <a:r>
              <a:rPr lang="en-US" dirty="0" smtClean="0"/>
              <a:t> str2("1 3 5 7 8 9 10");</a:t>
            </a:r>
          </a:p>
          <a:p>
            <a:pPr>
              <a:buNone/>
            </a:pPr>
            <a:r>
              <a:rPr lang="en-US" dirty="0" smtClean="0"/>
              <a:t> </a:t>
            </a:r>
            <a:r>
              <a:rPr lang="en-US" dirty="0" err="1" smtClean="0"/>
              <a:t>cout</a:t>
            </a:r>
            <a:r>
              <a:rPr lang="en-US" dirty="0" smtClean="0"/>
              <a:t> &lt;&lt; “ </a:t>
            </a:r>
            <a:r>
              <a:rPr lang="ru-RU" dirty="0" smtClean="0"/>
              <a:t>Первое четное число: </a:t>
            </a:r>
            <a:r>
              <a:rPr lang="en-US" dirty="0" smtClean="0"/>
              <a:t>“ </a:t>
            </a:r>
          </a:p>
          <a:p>
            <a:pPr>
              <a:buNone/>
            </a:pPr>
            <a:r>
              <a:rPr lang="en-US" dirty="0" smtClean="0">
                <a:solidFill>
                  <a:srgbClr val="FF0000"/>
                </a:solidFill>
              </a:rPr>
              <a:t>	 &lt;&lt; *</a:t>
            </a:r>
            <a:r>
              <a:rPr lang="en-US" dirty="0" err="1" smtClean="0">
                <a:solidFill>
                  <a:srgbClr val="FF0000"/>
                </a:solidFill>
              </a:rPr>
              <a:t>find_if</a:t>
            </a:r>
            <a:r>
              <a:rPr lang="en-US" dirty="0" smtClean="0">
                <a:solidFill>
                  <a:srgbClr val="FF0000"/>
                </a:solidFill>
              </a:rPr>
              <a:t>(</a:t>
            </a:r>
            <a:r>
              <a:rPr lang="en-US" dirty="0" err="1" smtClean="0">
                <a:solidFill>
                  <a:srgbClr val="FF0000"/>
                </a:solidFill>
              </a:rPr>
              <a:t>istream_iterator</a:t>
            </a:r>
            <a:r>
              <a:rPr lang="en-US" dirty="0" smtClean="0">
                <a:solidFill>
                  <a:srgbClr val="FF0000"/>
                </a:solidFill>
              </a:rPr>
              <a:t>&lt;</a:t>
            </a:r>
            <a:r>
              <a:rPr lang="en-US" dirty="0" err="1" smtClean="0">
                <a:solidFill>
                  <a:srgbClr val="FF0000"/>
                </a:solidFill>
              </a:rPr>
              <a:t>int</a:t>
            </a:r>
            <a:r>
              <a:rPr lang="en-US" dirty="0" smtClean="0">
                <a:solidFill>
                  <a:srgbClr val="FF0000"/>
                </a:solidFill>
              </a:rPr>
              <a:t>&gt;(str2),	</a:t>
            </a:r>
            <a:r>
              <a:rPr lang="en-US" dirty="0" err="1" smtClean="0">
                <a:solidFill>
                  <a:srgbClr val="FF0000"/>
                </a:solidFill>
              </a:rPr>
              <a:t>istream_iterator</a:t>
            </a:r>
            <a:r>
              <a:rPr lang="en-US" dirty="0" smtClean="0">
                <a:solidFill>
                  <a:srgbClr val="FF0000"/>
                </a:solidFill>
              </a:rPr>
              <a:t>&lt;</a:t>
            </a:r>
            <a:r>
              <a:rPr lang="en-US" dirty="0" err="1" smtClean="0">
                <a:solidFill>
                  <a:srgbClr val="FF0000"/>
                </a:solidFill>
              </a:rPr>
              <a:t>int</a:t>
            </a:r>
            <a:r>
              <a:rPr lang="en-US" dirty="0" smtClean="0">
                <a:solidFill>
                  <a:srgbClr val="FF0000"/>
                </a:solidFill>
              </a:rPr>
              <a:t>&gt;(),</a:t>
            </a:r>
          </a:p>
          <a:p>
            <a:pPr>
              <a:buNone/>
            </a:pPr>
            <a:r>
              <a:rPr lang="en-US" dirty="0" smtClean="0">
                <a:solidFill>
                  <a:srgbClr val="0070C0"/>
                </a:solidFill>
              </a:rPr>
              <a:t>		 [](</a:t>
            </a:r>
            <a:r>
              <a:rPr lang="en-US" dirty="0" err="1" smtClean="0">
                <a:solidFill>
                  <a:srgbClr val="0070C0"/>
                </a:solidFill>
              </a:rPr>
              <a:t>int</a:t>
            </a:r>
            <a:r>
              <a:rPr lang="en-US" dirty="0" smtClean="0">
                <a:solidFill>
                  <a:srgbClr val="0070C0"/>
                </a:solidFill>
              </a:rPr>
              <a:t> </a:t>
            </a:r>
            <a:r>
              <a:rPr lang="en-US" dirty="0" err="1" smtClean="0">
                <a:solidFill>
                  <a:srgbClr val="0070C0"/>
                </a:solidFill>
              </a:rPr>
              <a:t>i</a:t>
            </a:r>
            <a:r>
              <a:rPr lang="en-US" dirty="0" smtClean="0">
                <a:solidFill>
                  <a:srgbClr val="0070C0"/>
                </a:solidFill>
              </a:rPr>
              <a:t>){return i%2 == 0;})</a:t>
            </a:r>
          </a:p>
          <a:p>
            <a:pPr>
              <a:buNone/>
            </a:pPr>
            <a:r>
              <a:rPr lang="en-US" dirty="0" smtClean="0"/>
              <a:t>	&lt;&lt; </a:t>
            </a:r>
            <a:r>
              <a:rPr lang="en-US" dirty="0" err="1" smtClean="0"/>
              <a:t>endl</a:t>
            </a:r>
            <a:r>
              <a:rPr lang="en-US" dirty="0" smtClean="0"/>
              <a:t>;</a:t>
            </a:r>
          </a:p>
          <a:p>
            <a:pPr>
              <a:buNone/>
            </a:pPr>
            <a:r>
              <a:rPr lang="en-US" dirty="0" smtClean="0"/>
              <a:t>return 0;</a:t>
            </a:r>
          </a:p>
          <a:p>
            <a:pPr>
              <a:buNone/>
            </a:pPr>
            <a:r>
              <a:rPr lang="ru-RU" dirty="0" smtClean="0"/>
              <a:t>}</a:t>
            </a:r>
          </a:p>
          <a:p>
            <a:pPr>
              <a:buNone/>
            </a:pP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0" algn="ctr">
              <a:spcBef>
                <a:spcPts val="0"/>
              </a:spcBef>
              <a:buNone/>
            </a:pPr>
            <a:r>
              <a:rPr lang="ru-RU" dirty="0" smtClean="0"/>
              <a:t>Последовательные контейнеры</a:t>
            </a:r>
          </a:p>
          <a:p>
            <a:pPr marL="0" indent="342900" algn="just">
              <a:spcBef>
                <a:spcPts val="0"/>
              </a:spcBef>
              <a:buNone/>
            </a:pPr>
            <a:r>
              <a:rPr lang="ru-RU" dirty="0" smtClean="0"/>
              <a:t>К последовательным контейнерам относятся:</a:t>
            </a:r>
          </a:p>
          <a:p>
            <a:pPr marL="0" indent="342900" algn="just">
              <a:spcBef>
                <a:spcPts val="0"/>
              </a:spcBef>
              <a:buFontTx/>
              <a:buChar char="-"/>
            </a:pPr>
            <a:r>
              <a:rPr lang="ru-RU" dirty="0" smtClean="0"/>
              <a:t>вектор – структура с произвольным доступом к элементам, добавление и удаление элементов из конца;</a:t>
            </a:r>
          </a:p>
          <a:p>
            <a:pPr marL="0" indent="342900" algn="just">
              <a:spcBef>
                <a:spcPts val="0"/>
              </a:spcBef>
              <a:buFontTx/>
              <a:buChar char="-"/>
            </a:pPr>
            <a:r>
              <a:rPr lang="ru-RU" dirty="0" smtClean="0"/>
              <a:t> двусторонняя очередь, обеспечивает произвольный доступ к элементам, добавление и удаление элементов с </a:t>
            </a:r>
            <a:r>
              <a:rPr lang="ru-RU" dirty="0" err="1" smtClean="0"/>
              <a:t>обецх</a:t>
            </a:r>
            <a:r>
              <a:rPr lang="ru-RU" dirty="0" smtClean="0"/>
              <a:t> сторон;</a:t>
            </a:r>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 список – структура, реализующая вставку и удаление  в произвольное место, но не имеет произвольного доступа к своим элементам. Возможные операции сведены в таблицу.</a:t>
            </a:r>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graphicFrame>
        <p:nvGraphicFramePr>
          <p:cNvPr id="4" name="Содержимое 3"/>
          <p:cNvGraphicFramePr>
            <a:graphicFrameLocks noGrp="1"/>
          </p:cNvGraphicFramePr>
          <p:nvPr>
            <p:ph idx="1"/>
          </p:nvPr>
        </p:nvGraphicFramePr>
        <p:xfrm>
          <a:off x="457200" y="1196753"/>
          <a:ext cx="8229600" cy="572897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699775">
                <a:tc>
                  <a:txBody>
                    <a:bodyPr/>
                    <a:lstStyle/>
                    <a:p>
                      <a:r>
                        <a:rPr lang="ru-RU" dirty="0" smtClean="0"/>
                        <a:t>Операция</a:t>
                      </a:r>
                      <a:endParaRPr lang="ru-RU" dirty="0"/>
                    </a:p>
                  </a:txBody>
                  <a:tcPr/>
                </a:tc>
                <a:tc>
                  <a:txBody>
                    <a:bodyPr/>
                    <a:lstStyle/>
                    <a:p>
                      <a:r>
                        <a:rPr lang="ru-RU" dirty="0" smtClean="0"/>
                        <a:t>Метод</a:t>
                      </a:r>
                      <a:endParaRPr lang="ru-RU" dirty="0"/>
                    </a:p>
                  </a:txBody>
                  <a:tcPr/>
                </a:tc>
                <a:tc>
                  <a:txBody>
                    <a:bodyPr/>
                    <a:lstStyle/>
                    <a:p>
                      <a:r>
                        <a:rPr lang="en-US" dirty="0" smtClean="0"/>
                        <a:t>vector</a:t>
                      </a:r>
                      <a:endParaRPr lang="ru-RU" dirty="0"/>
                    </a:p>
                  </a:txBody>
                  <a:tcPr/>
                </a:tc>
                <a:tc>
                  <a:txBody>
                    <a:bodyPr/>
                    <a:lstStyle/>
                    <a:p>
                      <a:r>
                        <a:rPr lang="en-US" dirty="0" err="1" smtClean="0"/>
                        <a:t>deque</a:t>
                      </a:r>
                      <a:endParaRPr lang="ru-RU" dirty="0"/>
                    </a:p>
                  </a:txBody>
                  <a:tcPr/>
                </a:tc>
                <a:tc>
                  <a:txBody>
                    <a:bodyPr/>
                    <a:lstStyle/>
                    <a:p>
                      <a:r>
                        <a:rPr lang="en-US" dirty="0" smtClean="0"/>
                        <a:t>list</a:t>
                      </a:r>
                      <a:endParaRPr lang="ru-RU" dirty="0"/>
                    </a:p>
                  </a:txBody>
                  <a:tcPr/>
                </a:tc>
              </a:tr>
              <a:tr h="631460">
                <a:tc>
                  <a:txBody>
                    <a:bodyPr/>
                    <a:lstStyle/>
                    <a:p>
                      <a:r>
                        <a:rPr lang="ru-RU" dirty="0" smtClean="0"/>
                        <a:t>Вставка в начало</a:t>
                      </a:r>
                      <a:endParaRPr lang="ru-RU" dirty="0"/>
                    </a:p>
                  </a:txBody>
                  <a:tcPr/>
                </a:tc>
                <a:tc>
                  <a:txBody>
                    <a:bodyPr/>
                    <a:lstStyle/>
                    <a:p>
                      <a:r>
                        <a:rPr lang="en-US" dirty="0" err="1" smtClean="0"/>
                        <a:t>push_front</a:t>
                      </a:r>
                      <a:r>
                        <a:rPr lang="en-US"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631460">
                <a:tc>
                  <a:txBody>
                    <a:bodyPr/>
                    <a:lstStyle/>
                    <a:p>
                      <a:r>
                        <a:rPr lang="ru-RU" dirty="0" smtClean="0"/>
                        <a:t>Удаление из начала</a:t>
                      </a:r>
                      <a:endParaRPr lang="ru-RU" dirty="0"/>
                    </a:p>
                  </a:txBody>
                  <a:tcPr/>
                </a:tc>
                <a:tc>
                  <a:txBody>
                    <a:bodyPr/>
                    <a:lstStyle/>
                    <a:p>
                      <a:r>
                        <a:rPr lang="en-US" dirty="0" err="1" smtClean="0"/>
                        <a:t>pop_front</a:t>
                      </a:r>
                      <a:r>
                        <a:rPr lang="en-US"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631460">
                <a:tc>
                  <a:txBody>
                    <a:bodyPr/>
                    <a:lstStyle/>
                    <a:p>
                      <a:r>
                        <a:rPr lang="ru-RU" dirty="0" smtClean="0"/>
                        <a:t>Вставка в конец</a:t>
                      </a:r>
                      <a:endParaRPr lang="ru-RU" dirty="0"/>
                    </a:p>
                  </a:txBody>
                  <a:tcPr/>
                </a:tc>
                <a:tc>
                  <a:txBody>
                    <a:bodyPr/>
                    <a:lstStyle/>
                    <a:p>
                      <a:r>
                        <a:rPr lang="en-US" dirty="0" err="1" smtClean="0"/>
                        <a:t>push_back</a:t>
                      </a:r>
                      <a:r>
                        <a:rPr lang="en-US"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631460">
                <a:tc>
                  <a:txBody>
                    <a:bodyPr/>
                    <a:lstStyle/>
                    <a:p>
                      <a:r>
                        <a:rPr lang="ru-RU" dirty="0" smtClean="0"/>
                        <a:t>Удаление из конца</a:t>
                      </a:r>
                      <a:endParaRPr lang="ru-RU" dirty="0"/>
                    </a:p>
                  </a:txBody>
                  <a:tcPr/>
                </a:tc>
                <a:tc>
                  <a:txBody>
                    <a:bodyPr/>
                    <a:lstStyle/>
                    <a:p>
                      <a:r>
                        <a:rPr lang="en-US" dirty="0" err="1" smtClean="0"/>
                        <a:t>pop_back</a:t>
                      </a:r>
                      <a:r>
                        <a:rPr lang="en-US"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902086">
                <a:tc>
                  <a:txBody>
                    <a:bodyPr/>
                    <a:lstStyle/>
                    <a:p>
                      <a:r>
                        <a:rPr lang="ru-RU" dirty="0" smtClean="0"/>
                        <a:t>Вставка в произвольное место</a:t>
                      </a:r>
                      <a:endParaRPr lang="ru-RU" dirty="0"/>
                    </a:p>
                  </a:txBody>
                  <a:tcPr/>
                </a:tc>
                <a:tc>
                  <a:txBody>
                    <a:bodyPr/>
                    <a:lstStyle/>
                    <a:p>
                      <a:r>
                        <a:rPr lang="en-US" dirty="0" smtClean="0"/>
                        <a:t>insert()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902086">
                <a:tc>
                  <a:txBody>
                    <a:bodyPr/>
                    <a:lstStyle/>
                    <a:p>
                      <a:r>
                        <a:rPr lang="ru-RU" dirty="0" smtClean="0"/>
                        <a:t>Удаление  из произвольного  места</a:t>
                      </a:r>
                      <a:endParaRPr lang="ru-RU" dirty="0"/>
                    </a:p>
                  </a:txBody>
                  <a:tcPr/>
                </a:tc>
                <a:tc>
                  <a:txBody>
                    <a:bodyPr/>
                    <a:lstStyle/>
                    <a:p>
                      <a:r>
                        <a:rPr lang="en-US" dirty="0" smtClean="0"/>
                        <a:t>erase()</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r h="631460">
                <a:tc>
                  <a:txBody>
                    <a:bodyPr/>
                    <a:lstStyle/>
                    <a:p>
                      <a:r>
                        <a:rPr lang="ru-RU" dirty="0" smtClean="0"/>
                        <a:t>Произвольный доступ</a:t>
                      </a:r>
                      <a:endParaRPr lang="ru-RU" dirty="0"/>
                    </a:p>
                  </a:txBody>
                  <a:tcPr/>
                </a:tc>
                <a:tc>
                  <a:txBody>
                    <a:bodyPr/>
                    <a:lstStyle/>
                    <a:p>
                      <a:r>
                        <a:rPr lang="en-US" dirty="0" smtClean="0"/>
                        <a:t>[],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c>
                  <a:txBody>
                    <a:bodyPr/>
                    <a:lstStyle/>
                    <a:p>
                      <a:r>
                        <a:rPr lang="ru-RU" dirty="0" smtClean="0"/>
                        <a:t>-</a:t>
                      </a:r>
                      <a:endParaRPr lang="ru-RU" dirty="0"/>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85000" lnSpcReduction="20000"/>
          </a:bodyPr>
          <a:lstStyle/>
          <a:p>
            <a:pPr marL="0" indent="0" algn="ctr">
              <a:spcBef>
                <a:spcPts val="0"/>
              </a:spcBef>
              <a:buNone/>
            </a:pPr>
            <a:r>
              <a:rPr lang="ru-RU" dirty="0" smtClean="0"/>
              <a:t>Пример работы с вектором</a:t>
            </a:r>
          </a:p>
          <a:p>
            <a:pPr>
              <a:buNone/>
            </a:pPr>
            <a:r>
              <a:rPr lang="en-US" dirty="0" err="1" smtClean="0"/>
              <a:t>Int</a:t>
            </a:r>
            <a:r>
              <a:rPr lang="en-US" dirty="0" smtClean="0"/>
              <a:t> main()</a:t>
            </a:r>
          </a:p>
          <a:p>
            <a:pPr>
              <a:buNone/>
            </a:pPr>
            <a:r>
              <a:rPr lang="en-US" dirty="0" smtClean="0"/>
              <a:t>{</a:t>
            </a:r>
          </a:p>
          <a:p>
            <a:pPr>
              <a:buNone/>
            </a:pPr>
            <a:r>
              <a:rPr lang="en-US" dirty="0" smtClean="0"/>
              <a:t>	</a:t>
            </a:r>
            <a:r>
              <a:rPr lang="en-US" dirty="0" err="1" smtClean="0"/>
              <a:t>ifstream</a:t>
            </a:r>
            <a:r>
              <a:rPr lang="en-US" dirty="0" smtClean="0"/>
              <a:t> in(“inpnum.dat”)’</a:t>
            </a:r>
          </a:p>
          <a:p>
            <a:pPr>
              <a:buNone/>
            </a:pPr>
            <a:r>
              <a:rPr lang="en-US" dirty="0" smtClean="0"/>
              <a:t>	vector&lt;</a:t>
            </a:r>
            <a:r>
              <a:rPr lang="en-US" dirty="0" err="1" smtClean="0"/>
              <a:t>int</a:t>
            </a:r>
            <a:r>
              <a:rPr lang="en-US" dirty="0" smtClean="0"/>
              <a:t>&gt; v;		</a:t>
            </a:r>
            <a:r>
              <a:rPr lang="en-US" dirty="0" err="1" smtClean="0"/>
              <a:t>int</a:t>
            </a:r>
            <a:r>
              <a:rPr lang="en-US" dirty="0" smtClean="0"/>
              <a:t> x;</a:t>
            </a:r>
          </a:p>
          <a:p>
            <a:pPr>
              <a:buNone/>
            </a:pPr>
            <a:r>
              <a:rPr lang="en-US" dirty="0" smtClean="0"/>
              <a:t>	while(in &gt;&gt;x, !in.eof())</a:t>
            </a:r>
          </a:p>
          <a:p>
            <a:pPr>
              <a:buNone/>
            </a:pPr>
            <a:r>
              <a:rPr lang="en-US" dirty="0" smtClean="0"/>
              <a:t>	</a:t>
            </a:r>
            <a:r>
              <a:rPr lang="en-US" dirty="0" err="1" smtClean="0"/>
              <a:t>v.push_back</a:t>
            </a:r>
            <a:r>
              <a:rPr lang="en-US" dirty="0" smtClean="0"/>
              <a:t>(x);</a:t>
            </a:r>
          </a:p>
          <a:p>
            <a:pPr>
              <a:buNone/>
            </a:pPr>
            <a:r>
              <a:rPr lang="en-US" dirty="0" smtClean="0"/>
              <a:t>	for(vector&lt;</a:t>
            </a:r>
            <a:r>
              <a:rPr lang="en-US" dirty="0" err="1" smtClean="0"/>
              <a:t>int</a:t>
            </a:r>
            <a:r>
              <a:rPr lang="en-US" dirty="0" smtClean="0"/>
              <a:t>&gt;::</a:t>
            </a:r>
            <a:r>
              <a:rPr lang="en-US" dirty="0" err="1" smtClean="0"/>
              <a:t>iterator</a:t>
            </a:r>
            <a:r>
              <a:rPr lang="en-US" dirty="0" smtClean="0"/>
              <a:t> </a:t>
            </a:r>
            <a:r>
              <a:rPr lang="en-US" dirty="0" err="1" smtClean="0"/>
              <a:t>i</a:t>
            </a:r>
            <a:r>
              <a:rPr lang="en-US" dirty="0" smtClean="0"/>
              <a:t>=</a:t>
            </a:r>
            <a:r>
              <a:rPr lang="en-US" dirty="0" err="1" smtClean="0"/>
              <a:t>v.begin</a:t>
            </a:r>
            <a:r>
              <a:rPr lang="en-US" dirty="0" smtClean="0"/>
              <a:t>();</a:t>
            </a:r>
            <a:r>
              <a:rPr lang="en-US" dirty="0" err="1" smtClean="0"/>
              <a:t>i</a:t>
            </a:r>
            <a:r>
              <a:rPr lang="en-US" dirty="0" smtClean="0"/>
              <a:t> != </a:t>
            </a:r>
            <a:r>
              <a:rPr lang="en-US" dirty="0" err="1" smtClean="0"/>
              <a:t>v.end</a:t>
            </a:r>
            <a:r>
              <a:rPr lang="en-US" dirty="0" smtClean="0"/>
              <a:t>(); </a:t>
            </a:r>
            <a:r>
              <a:rPr lang="en-US" dirty="0" err="1" smtClean="0"/>
              <a:t>i</a:t>
            </a:r>
            <a:r>
              <a:rPr lang="en-US" dirty="0" smtClean="0"/>
              <a:t>++)</a:t>
            </a:r>
          </a:p>
          <a:p>
            <a:pPr>
              <a:buNone/>
            </a:pPr>
            <a:r>
              <a:rPr lang="en-US" dirty="0" smtClean="0"/>
              <a:t>	</a:t>
            </a:r>
            <a:r>
              <a:rPr lang="en-US" dirty="0" err="1" smtClean="0"/>
              <a:t>cout</a:t>
            </a:r>
            <a:r>
              <a:rPr lang="en-US" dirty="0" smtClean="0"/>
              <a:t> &lt;&lt; *</a:t>
            </a:r>
            <a:r>
              <a:rPr lang="en-US" dirty="0" err="1" smtClean="0"/>
              <a:t>i</a:t>
            </a:r>
            <a:r>
              <a:rPr lang="en-US" dirty="0" smtClean="0"/>
              <a:t> &lt;&lt; ‘ ‘;</a:t>
            </a:r>
          </a:p>
          <a:p>
            <a:pPr>
              <a:buNone/>
            </a:pPr>
            <a:r>
              <a:rPr lang="en-US" dirty="0" smtClean="0"/>
              <a:t>}</a:t>
            </a:r>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Для данного примера использование списка и двусторонней очереди   рассмотреть самостоятельно.</a:t>
            </a:r>
          </a:p>
          <a:p>
            <a:pPr marL="0" indent="342900" algn="just">
              <a:spcBef>
                <a:spcPts val="0"/>
              </a:spcBef>
              <a:buNone/>
            </a:pPr>
            <a:r>
              <a:rPr lang="ru-RU" dirty="0" smtClean="0"/>
              <a:t>Контейнер </a:t>
            </a:r>
            <a:r>
              <a:rPr lang="en-US" dirty="0" smtClean="0"/>
              <a:t>stack</a:t>
            </a:r>
            <a:r>
              <a:rPr lang="ru-RU" dirty="0" smtClean="0"/>
              <a:t> предполагает  только две операции – добавление элемента в вершину стека и выборка из вершины. Стек можно реализовать на основе любого из рассмотренных ранее последовательных контейнеров. То есть, стек не является новым типом контейнера, а вариантом уже</a:t>
            </a: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имеющегося контейнера, поэтому его часто называют адаптером контейнера.</a:t>
            </a:r>
          </a:p>
          <a:p>
            <a:pPr marL="0" indent="342900" algn="just">
              <a:spcBef>
                <a:spcPts val="0"/>
              </a:spcBef>
              <a:buNone/>
            </a:pPr>
            <a:r>
              <a:rPr lang="ru-RU" dirty="0" smtClean="0"/>
              <a:t>Очередь </a:t>
            </a:r>
            <a:r>
              <a:rPr lang="en-US" dirty="0" smtClean="0"/>
              <a:t>queue</a:t>
            </a:r>
            <a:r>
              <a:rPr lang="ru-RU" dirty="0" smtClean="0"/>
              <a:t> – является адаптером на основе двусторонней очереди. К ней допускается так же две операции: добавление элемента в конец и выборка из начала. Примеры работы со стеком и очередью рассмотреть самостоятельно.</a:t>
            </a:r>
          </a:p>
          <a:p>
            <a:pPr marL="0" indent="342900" algn="just">
              <a:spcBef>
                <a:spcPts val="0"/>
              </a:spcBef>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Наиболее часто используемые методы сведены в таблицу</a:t>
            </a:r>
          </a:p>
          <a:p>
            <a:pPr marL="0" indent="342900" algn="just">
              <a:spcBef>
                <a:spcPts val="0"/>
              </a:spcBef>
              <a:buNone/>
            </a:pPr>
            <a:endParaRPr lang="ru-RU" dirty="0"/>
          </a:p>
        </p:txBody>
      </p:sp>
      <p:graphicFrame>
        <p:nvGraphicFramePr>
          <p:cNvPr id="4" name="Таблица 3"/>
          <p:cNvGraphicFramePr>
            <a:graphicFrameLocks noGrp="1"/>
          </p:cNvGraphicFramePr>
          <p:nvPr/>
        </p:nvGraphicFramePr>
        <p:xfrm>
          <a:off x="683568" y="2852937"/>
          <a:ext cx="7920880" cy="3703264"/>
        </p:xfrm>
        <a:graphic>
          <a:graphicData uri="http://schemas.openxmlformats.org/drawingml/2006/table">
            <a:tbl>
              <a:tblPr firstRow="1" bandRow="1">
                <a:tableStyleId>{5C22544A-7EE6-4342-B048-85BDC9FD1C3A}</a:tableStyleId>
              </a:tblPr>
              <a:tblGrid>
                <a:gridCol w="1800200"/>
                <a:gridCol w="6120680"/>
              </a:tblGrid>
              <a:tr h="462908">
                <a:tc>
                  <a:txBody>
                    <a:bodyPr/>
                    <a:lstStyle/>
                    <a:p>
                      <a:r>
                        <a:rPr lang="ru-RU" dirty="0" smtClean="0"/>
                        <a:t>Имя</a:t>
                      </a:r>
                      <a:endParaRPr lang="ru-RU" dirty="0"/>
                    </a:p>
                  </a:txBody>
                  <a:tcPr/>
                </a:tc>
                <a:tc>
                  <a:txBody>
                    <a:bodyPr/>
                    <a:lstStyle/>
                    <a:p>
                      <a:r>
                        <a:rPr lang="ru-RU" dirty="0" smtClean="0"/>
                        <a:t>Назначение</a:t>
                      </a:r>
                      <a:endParaRPr lang="ru-RU" dirty="0"/>
                    </a:p>
                  </a:txBody>
                  <a:tcPr/>
                </a:tc>
              </a:tr>
              <a:tr h="462908">
                <a:tc>
                  <a:txBody>
                    <a:bodyPr/>
                    <a:lstStyle/>
                    <a:p>
                      <a:r>
                        <a:rPr lang="en-US" dirty="0" smtClean="0"/>
                        <a:t>size()</a:t>
                      </a:r>
                      <a:endParaRPr lang="ru-RU" dirty="0"/>
                    </a:p>
                  </a:txBody>
                  <a:tcPr/>
                </a:tc>
                <a:tc>
                  <a:txBody>
                    <a:bodyPr/>
                    <a:lstStyle/>
                    <a:p>
                      <a:r>
                        <a:rPr lang="ru-RU" dirty="0" smtClean="0"/>
                        <a:t>Возвращает число элементов в контейнере</a:t>
                      </a:r>
                      <a:endParaRPr lang="ru-RU" dirty="0"/>
                    </a:p>
                  </a:txBody>
                  <a:tcPr/>
                </a:tc>
              </a:tr>
              <a:tr h="462908">
                <a:tc>
                  <a:txBody>
                    <a:bodyPr/>
                    <a:lstStyle/>
                    <a:p>
                      <a:r>
                        <a:rPr lang="en-US" dirty="0" smtClean="0"/>
                        <a:t>empty()</a:t>
                      </a:r>
                      <a:endParaRPr lang="ru-RU" dirty="0"/>
                    </a:p>
                  </a:txBody>
                  <a:tcPr/>
                </a:tc>
                <a:tc>
                  <a:txBody>
                    <a:bodyPr/>
                    <a:lstStyle/>
                    <a:p>
                      <a:r>
                        <a:rPr lang="ru-RU" dirty="0" smtClean="0"/>
                        <a:t>Возвращает </a:t>
                      </a:r>
                      <a:r>
                        <a:rPr lang="en-US" dirty="0" smtClean="0"/>
                        <a:t>true</a:t>
                      </a:r>
                      <a:r>
                        <a:rPr lang="ru-RU" dirty="0" smtClean="0"/>
                        <a:t>, если контейнер пуст</a:t>
                      </a:r>
                      <a:endParaRPr lang="ru-RU" dirty="0"/>
                    </a:p>
                  </a:txBody>
                  <a:tcPr/>
                </a:tc>
              </a:tr>
              <a:tr h="462908">
                <a:tc>
                  <a:txBody>
                    <a:bodyPr/>
                    <a:lstStyle/>
                    <a:p>
                      <a:r>
                        <a:rPr lang="en-US" dirty="0" err="1" smtClean="0"/>
                        <a:t>max_size</a:t>
                      </a:r>
                      <a:r>
                        <a:rPr lang="en-US" dirty="0" smtClean="0"/>
                        <a:t>()</a:t>
                      </a:r>
                      <a:endParaRPr lang="ru-RU" dirty="0"/>
                    </a:p>
                  </a:txBody>
                  <a:tcPr/>
                </a:tc>
                <a:tc>
                  <a:txBody>
                    <a:bodyPr/>
                    <a:lstStyle/>
                    <a:p>
                      <a:r>
                        <a:rPr lang="ru-RU" dirty="0" smtClean="0"/>
                        <a:t>Возвращает максимально возможный размер контейнера</a:t>
                      </a:r>
                      <a:endParaRPr lang="ru-RU" dirty="0"/>
                    </a:p>
                  </a:txBody>
                  <a:tcPr/>
                </a:tc>
              </a:tr>
              <a:tr h="462908">
                <a:tc>
                  <a:txBody>
                    <a:bodyPr/>
                    <a:lstStyle/>
                    <a:p>
                      <a:r>
                        <a:rPr lang="en-US" dirty="0" smtClean="0"/>
                        <a:t>begin()</a:t>
                      </a:r>
                      <a:endParaRPr lang="ru-RU" dirty="0"/>
                    </a:p>
                  </a:txBody>
                  <a:tcPr/>
                </a:tc>
                <a:tc>
                  <a:txBody>
                    <a:bodyPr/>
                    <a:lstStyle/>
                    <a:p>
                      <a:r>
                        <a:rPr lang="ru-RU" dirty="0" smtClean="0"/>
                        <a:t>Возвращает итератор на начало контейнера</a:t>
                      </a:r>
                      <a:endParaRPr lang="ru-RU" dirty="0"/>
                    </a:p>
                  </a:txBody>
                  <a:tcPr/>
                </a:tc>
              </a:tr>
              <a:tr h="462908">
                <a:tc>
                  <a:txBody>
                    <a:bodyPr/>
                    <a:lstStyle/>
                    <a:p>
                      <a:r>
                        <a:rPr lang="en-US" dirty="0" smtClean="0"/>
                        <a:t>end()</a:t>
                      </a:r>
                      <a:endParaRPr lang="ru-RU" dirty="0"/>
                    </a:p>
                  </a:txBody>
                  <a:tcPr/>
                </a:tc>
                <a:tc>
                  <a:txBody>
                    <a:bodyPr/>
                    <a:lstStyle/>
                    <a:p>
                      <a:r>
                        <a:rPr lang="ru-RU" dirty="0" smtClean="0"/>
                        <a:t>Возвращает итератор на конец контейнера</a:t>
                      </a:r>
                      <a:endParaRPr lang="ru-RU" dirty="0"/>
                    </a:p>
                  </a:txBody>
                  <a:tcPr/>
                </a:tc>
              </a:tr>
              <a:tr h="462908">
                <a:tc>
                  <a:txBody>
                    <a:bodyPr/>
                    <a:lstStyle/>
                    <a:p>
                      <a:r>
                        <a:rPr lang="en-US" dirty="0" err="1" smtClean="0"/>
                        <a:t>rbegin</a:t>
                      </a:r>
                      <a:r>
                        <a:rPr lang="en-US" dirty="0" smtClean="0"/>
                        <a:t>()</a:t>
                      </a:r>
                      <a:endParaRPr lang="ru-RU" dirty="0"/>
                    </a:p>
                  </a:txBody>
                  <a:tcPr/>
                </a:tc>
                <a:tc>
                  <a:txBody>
                    <a:bodyPr/>
                    <a:lstStyle/>
                    <a:p>
                      <a:r>
                        <a:rPr lang="ru-RU" dirty="0" smtClean="0"/>
                        <a:t>Возвращает реверсивный итератор на конец контейнера</a:t>
                      </a:r>
                      <a:endParaRPr lang="ru-RU" dirty="0"/>
                    </a:p>
                  </a:txBody>
                  <a:tcPr/>
                </a:tc>
              </a:tr>
              <a:tr h="462908">
                <a:tc>
                  <a:txBody>
                    <a:bodyPr/>
                    <a:lstStyle/>
                    <a:p>
                      <a:r>
                        <a:rPr lang="en-US" dirty="0" smtClean="0"/>
                        <a:t>rend()</a:t>
                      </a:r>
                      <a:endParaRPr lang="ru-RU" dirty="0"/>
                    </a:p>
                  </a:txBody>
                  <a:tcPr/>
                </a:tc>
                <a:tc>
                  <a:txBody>
                    <a:bodyPr/>
                    <a:lstStyle/>
                    <a:p>
                      <a:r>
                        <a:rPr lang="ru-RU" dirty="0" smtClean="0"/>
                        <a:t>Возвращает реверсивный итератор на начало контейнера</a:t>
                      </a:r>
                      <a:endParaRPr lang="ru-RU" dirty="0"/>
                    </a:p>
                  </a:txBody>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Ассоциативные контейнеры</a:t>
            </a:r>
          </a:p>
          <a:p>
            <a:pPr marL="0" indent="342900" algn="just">
              <a:spcBef>
                <a:spcPts val="0"/>
              </a:spcBef>
              <a:buNone/>
            </a:pPr>
            <a:r>
              <a:rPr lang="ru-RU" dirty="0" smtClean="0"/>
              <a:t>Ассоциативные контейнеры обеспечивают быстрый доступ к своим компонентам за счет того, что они представляются в виде сбалансированных деревьях поиска. </a:t>
            </a:r>
          </a:p>
          <a:p>
            <a:pPr marL="0" indent="342900" algn="just">
              <a:spcBef>
                <a:spcPts val="0"/>
              </a:spcBef>
              <a:buNone/>
            </a:pPr>
            <a:r>
              <a:rPr lang="ru-RU" dirty="0" smtClean="0"/>
              <a:t>Существуют следующие виды ассоциативных контейнеров: словари (</a:t>
            </a:r>
            <a:r>
              <a:rPr lang="en-US" dirty="0" smtClean="0"/>
              <a:t>map)</a:t>
            </a:r>
            <a:r>
              <a:rPr lang="ru-RU" dirty="0" smtClean="0"/>
              <a:t>, словари с дубликатами </a:t>
            </a:r>
            <a:r>
              <a:rPr lang="en-US" dirty="0" smtClean="0"/>
              <a:t>(</a:t>
            </a:r>
            <a:r>
              <a:rPr lang="en-US" dirty="0" err="1" smtClean="0"/>
              <a:t>multimap</a:t>
            </a:r>
            <a:r>
              <a:rPr lang="en-US" dirty="0" smtClean="0"/>
              <a:t>)</a:t>
            </a:r>
            <a:r>
              <a:rPr lang="ru-RU" dirty="0" smtClean="0"/>
              <a:t>, множества (</a:t>
            </a:r>
            <a:r>
              <a:rPr lang="en-US" dirty="0" smtClean="0"/>
              <a:t>set)</a:t>
            </a:r>
            <a:r>
              <a:rPr lang="ru-RU" dirty="0" smtClean="0"/>
              <a:t>, множества с дубликатами</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en-US" dirty="0" smtClean="0"/>
              <a:t>(</a:t>
            </a:r>
            <a:r>
              <a:rPr lang="en-US" dirty="0" err="1" smtClean="0"/>
              <a:t>multiset</a:t>
            </a:r>
            <a:r>
              <a:rPr lang="en-US" dirty="0" smtClean="0"/>
              <a:t>)</a:t>
            </a:r>
            <a:r>
              <a:rPr lang="ru-RU" dirty="0" smtClean="0"/>
              <a:t> и битовые множества </a:t>
            </a:r>
            <a:r>
              <a:rPr lang="en-US" dirty="0" smtClean="0"/>
              <a:t>(</a:t>
            </a:r>
            <a:r>
              <a:rPr lang="en-US" dirty="0" err="1" smtClean="0"/>
              <a:t>bitset</a:t>
            </a:r>
            <a:r>
              <a:rPr lang="en-US" dirty="0" smtClean="0"/>
              <a:t>)</a:t>
            </a:r>
            <a:r>
              <a:rPr lang="ru-RU" dirty="0" smtClean="0"/>
              <a:t>. Словари иногда называют ассоциативными массивами или отображениями.</a:t>
            </a:r>
          </a:p>
          <a:p>
            <a:pPr marL="0" indent="342900" algn="just">
              <a:spcBef>
                <a:spcPts val="0"/>
              </a:spcBef>
              <a:buNone/>
            </a:pPr>
            <a:r>
              <a:rPr lang="ru-RU" dirty="0" smtClean="0"/>
              <a:t>Словарь построен на основе пар значений, первое из которых представляет собой ключ идентификации элемента, а второе – собственно сам элемент. Обычный массив можно рассматривать как ассоциативный контейнер,  ключом в котором является индекс элемента.</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a:buNone/>
            </a:pPr>
            <a:r>
              <a:rPr lang="ru-RU" dirty="0" smtClean="0"/>
              <a:t>Для хранения пары «ключ – значение» используется шаблонный класс </a:t>
            </a:r>
            <a:r>
              <a:rPr lang="en-US" dirty="0" smtClean="0"/>
              <a:t>pair</a:t>
            </a:r>
            <a:r>
              <a:rPr lang="ru-RU" dirty="0" smtClean="0"/>
              <a:t>, хранящийся в заголовочном файле</a:t>
            </a:r>
            <a:r>
              <a:rPr lang="en-US" dirty="0" smtClean="0"/>
              <a:t> &lt;utility&gt;</a:t>
            </a:r>
            <a:r>
              <a:rPr lang="ru-RU" dirty="0" smtClean="0"/>
              <a:t>.</a:t>
            </a:r>
          </a:p>
          <a:p>
            <a:pPr>
              <a:buNone/>
            </a:pPr>
            <a:r>
              <a:rPr lang="ru-RU" dirty="0" smtClean="0"/>
              <a:t>Общий вид его:</a:t>
            </a:r>
          </a:p>
          <a:p>
            <a:pPr>
              <a:buNone/>
            </a:pPr>
            <a:r>
              <a:rPr lang="en-US" dirty="0" smtClean="0"/>
              <a:t>template&lt;class T1, class T2&gt;</a:t>
            </a:r>
            <a:r>
              <a:rPr lang="ru-RU" dirty="0" smtClean="0"/>
              <a:t> </a:t>
            </a:r>
            <a:r>
              <a:rPr lang="en-US" dirty="0" err="1" smtClean="0"/>
              <a:t>struct</a:t>
            </a:r>
            <a:r>
              <a:rPr lang="en-US" dirty="0" smtClean="0"/>
              <a:t> pair</a:t>
            </a:r>
          </a:p>
          <a:p>
            <a:pPr>
              <a:buNone/>
            </a:pPr>
            <a:r>
              <a:rPr lang="en-US" dirty="0" smtClean="0"/>
              <a:t>{</a:t>
            </a:r>
          </a:p>
          <a:p>
            <a:pPr>
              <a:buNone/>
            </a:pPr>
            <a:r>
              <a:rPr lang="ru-RU" dirty="0" smtClean="0"/>
              <a:t>	</a:t>
            </a:r>
            <a:r>
              <a:rPr lang="en-US" dirty="0" smtClean="0"/>
              <a:t>//</a:t>
            </a:r>
          </a:p>
          <a:p>
            <a:pPr>
              <a:buNone/>
            </a:pPr>
            <a:r>
              <a:rPr lang="en-US" dirty="0" smtClean="0"/>
              <a:t>};</a:t>
            </a:r>
            <a:endParaRPr lang="ru-RU" dirty="0" smtClean="0"/>
          </a:p>
          <a:p>
            <a:pPr>
              <a:buNone/>
            </a:pP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Шаблон имеет два параметра, представляющих типы элементов пары. Для формирования пар удобно использовать функцию </a:t>
            </a:r>
            <a:r>
              <a:rPr lang="en-US" dirty="0" err="1" smtClean="0"/>
              <a:t>make_pair</a:t>
            </a:r>
            <a:r>
              <a:rPr lang="ru-RU" dirty="0" smtClean="0"/>
              <a:t>. Рассмотрим несложный пример.</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smtClean="0"/>
              <a:t>#include&lt;utility&gt;</a:t>
            </a:r>
          </a:p>
          <a:p>
            <a:pPr>
              <a:buNone/>
            </a:pPr>
            <a:r>
              <a:rPr lang="en-US" dirty="0" smtClean="0"/>
              <a:t>using namespace std;</a:t>
            </a:r>
          </a:p>
          <a:p>
            <a:endParaRPr lang="ru-RU" dirty="0" smtClean="0"/>
          </a:p>
          <a:p>
            <a:pPr>
              <a:buNone/>
            </a:pPr>
            <a:r>
              <a:rPr lang="en-US" dirty="0" err="1" smtClean="0"/>
              <a:t>int</a:t>
            </a:r>
            <a:r>
              <a:rPr lang="en-US" dirty="0" smtClean="0"/>
              <a:t> main()</a:t>
            </a:r>
          </a:p>
          <a:p>
            <a:pPr>
              <a:buNone/>
            </a:pPr>
            <a:r>
              <a:rPr lang="ru-RU" dirty="0" smtClean="0"/>
              <a:t>{</a:t>
            </a:r>
          </a:p>
          <a:p>
            <a:pPr>
              <a:buNone/>
            </a:pPr>
            <a:r>
              <a:rPr lang="ru-RU" dirty="0" smtClean="0"/>
              <a:t>	</a:t>
            </a:r>
            <a:r>
              <a:rPr lang="fr-FR" dirty="0" smtClean="0"/>
              <a:t>pair&lt;int, double&gt; p1(10, 12.3), p2(p1);</a:t>
            </a:r>
          </a:p>
          <a:p>
            <a:pPr>
              <a:buNone/>
            </a:pPr>
            <a:r>
              <a:rPr lang="ru-RU" dirty="0" smtClean="0"/>
              <a:t>	</a:t>
            </a:r>
            <a:r>
              <a:rPr lang="en-US" dirty="0" smtClean="0"/>
              <a:t>p2 = </a:t>
            </a:r>
            <a:r>
              <a:rPr lang="en-US" dirty="0" err="1" smtClean="0"/>
              <a:t>make_pair</a:t>
            </a:r>
            <a:r>
              <a:rPr lang="en-US" dirty="0" smtClean="0"/>
              <a:t>(20, 12.3);</a:t>
            </a:r>
          </a:p>
          <a:p>
            <a:pPr>
              <a:buNone/>
            </a:pPr>
            <a:r>
              <a:rPr lang="ru-RU" dirty="0" smtClean="0"/>
              <a:t>	</a:t>
            </a:r>
            <a:r>
              <a:rPr lang="en-US" dirty="0" err="1" smtClean="0"/>
              <a:t>cout</a:t>
            </a:r>
            <a:r>
              <a:rPr lang="en-US" dirty="0" smtClean="0"/>
              <a:t> &lt;&lt; " p1: " &lt;&lt; p1.first &lt;&lt; ' ' &lt;&lt; p1.second &lt;&lt; </a:t>
            </a:r>
            <a:r>
              <a:rPr lang="en-US" dirty="0" err="1" smtClean="0"/>
              <a:t>endl</a:t>
            </a:r>
            <a:r>
              <a:rPr lang="en-US" dirty="0" smtClean="0"/>
              <a:t>;</a:t>
            </a:r>
          </a:p>
          <a:p>
            <a:pPr>
              <a:buNone/>
            </a:pPr>
            <a:r>
              <a:rPr lang="ru-RU" dirty="0" smtClean="0"/>
              <a:t>	</a:t>
            </a:r>
            <a:r>
              <a:rPr lang="en-US" dirty="0" err="1" smtClean="0"/>
              <a:t>cout</a:t>
            </a:r>
            <a:r>
              <a:rPr lang="en-US" dirty="0" smtClean="0"/>
              <a:t> &lt;&lt; " p2: " &lt;&lt; p2.first &lt;&lt; ' ' &lt;&lt; p2.second &lt;&lt; </a:t>
            </a:r>
            <a:r>
              <a:rPr lang="en-US" dirty="0" err="1" smtClean="0"/>
              <a:t>endl</a:t>
            </a:r>
            <a:r>
              <a:rPr lang="en-US" dirty="0" smtClean="0"/>
              <a:t>;</a:t>
            </a:r>
          </a:p>
          <a:p>
            <a:pPr>
              <a:buNone/>
            </a:pPr>
            <a:r>
              <a:rPr lang="ru-RU" dirty="0" smtClean="0"/>
              <a:t>	</a:t>
            </a:r>
            <a:r>
              <a:rPr lang="en-US" dirty="0" smtClean="0"/>
              <a:t>return 0;</a:t>
            </a:r>
          </a:p>
          <a:p>
            <a:pPr>
              <a:buNone/>
            </a:pPr>
            <a:r>
              <a:rPr lang="ru-RU" dirty="0" smtClean="0"/>
              <a:t>}</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buNone/>
            </a:pPr>
            <a:r>
              <a:rPr lang="ru-RU" dirty="0" smtClean="0"/>
              <a:t>Словари (</a:t>
            </a:r>
            <a:r>
              <a:rPr lang="en-US" dirty="0" smtClean="0"/>
              <a:t>map)</a:t>
            </a:r>
            <a:endParaRPr lang="ru-RU" dirty="0" smtClean="0"/>
          </a:p>
          <a:p>
            <a:pPr marL="0" indent="342900" algn="just">
              <a:spcBef>
                <a:spcPts val="0"/>
              </a:spcBef>
              <a:buNone/>
            </a:pPr>
            <a:r>
              <a:rPr lang="ru-RU" dirty="0" smtClean="0"/>
              <a:t>В словарях все ключи должны быть уникальными, а значения могут совпадать.</a:t>
            </a:r>
          </a:p>
          <a:p>
            <a:pPr marL="0" indent="342900" algn="just">
              <a:spcBef>
                <a:spcPts val="0"/>
              </a:spcBef>
              <a:buNone/>
            </a:pPr>
            <a:r>
              <a:rPr lang="ru-RU" dirty="0" smtClean="0"/>
              <a:t>Значение элемента в сопоставлении можно изменить напрямую. Значение ключа является константой, и его нельзя изменить. </a:t>
            </a:r>
          </a:p>
          <a:p>
            <a:pPr marL="0" indent="342900" algn="just">
              <a:spcBef>
                <a:spcPts val="0"/>
              </a:spcBef>
              <a:buNone/>
            </a:pPr>
            <a:r>
              <a:rPr lang="ru-RU" dirty="0" smtClean="0"/>
              <a:t>Простой пример работы со словарем</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en-US" dirty="0" smtClean="0"/>
              <a:t>#include &lt;map&gt;</a:t>
            </a:r>
          </a:p>
          <a:p>
            <a:pPr>
              <a:buNone/>
            </a:pPr>
            <a:r>
              <a:rPr lang="en-US" dirty="0" smtClean="0"/>
              <a:t>#include &lt;</a:t>
            </a:r>
            <a:r>
              <a:rPr lang="en-US" dirty="0" err="1" smtClean="0"/>
              <a:t>iostream</a:t>
            </a:r>
            <a:r>
              <a:rPr lang="en-US" dirty="0" smtClean="0"/>
              <a:t>&gt;</a:t>
            </a:r>
            <a:endParaRPr lang="ru-RU" dirty="0" smtClean="0"/>
          </a:p>
          <a:p>
            <a:pPr>
              <a:buNone/>
            </a:pPr>
            <a:r>
              <a:rPr lang="ru-RU" dirty="0" smtClean="0"/>
              <a:t>	</a:t>
            </a:r>
            <a:r>
              <a:rPr lang="en-US" dirty="0" err="1" smtClean="0"/>
              <a:t>typedef</a:t>
            </a:r>
            <a:r>
              <a:rPr lang="en-US" dirty="0" smtClean="0"/>
              <a:t> map&lt;char, </a:t>
            </a:r>
            <a:r>
              <a:rPr lang="en-US" dirty="0" err="1" smtClean="0"/>
              <a:t>int</a:t>
            </a:r>
            <a:r>
              <a:rPr lang="en-US" dirty="0" smtClean="0"/>
              <a:t>&gt; </a:t>
            </a:r>
            <a:r>
              <a:rPr lang="en-US" dirty="0" err="1" smtClean="0"/>
              <a:t>Mymap</a:t>
            </a:r>
            <a:r>
              <a:rPr lang="en-US" dirty="0" smtClean="0"/>
              <a:t>;</a:t>
            </a:r>
          </a:p>
          <a:p>
            <a:pPr>
              <a:buNone/>
            </a:pPr>
            <a:r>
              <a:rPr lang="en-US" dirty="0" err="1" smtClean="0"/>
              <a:t>int</a:t>
            </a:r>
            <a:r>
              <a:rPr lang="en-US" dirty="0" smtClean="0"/>
              <a:t> main()</a:t>
            </a:r>
          </a:p>
          <a:p>
            <a:pPr>
              <a:buNone/>
            </a:pPr>
            <a:r>
              <a:rPr lang="ru-RU" dirty="0" smtClean="0"/>
              <a:t>{</a:t>
            </a:r>
          </a:p>
          <a:p>
            <a:pPr>
              <a:buNone/>
            </a:pPr>
            <a:r>
              <a:rPr lang="ru-RU" dirty="0" smtClean="0"/>
              <a:t>	</a:t>
            </a:r>
            <a:r>
              <a:rPr lang="en-US" dirty="0" err="1" smtClean="0"/>
              <a:t>Mymap</a:t>
            </a:r>
            <a:r>
              <a:rPr lang="en-US" dirty="0" smtClean="0"/>
              <a:t> c1;</a:t>
            </a:r>
            <a:endParaRPr lang="ru-RU" dirty="0" smtClean="0"/>
          </a:p>
          <a:p>
            <a:pPr>
              <a:buNone/>
            </a:pPr>
            <a:r>
              <a:rPr lang="ru-RU" dirty="0" smtClean="0"/>
              <a:t>	</a:t>
            </a:r>
            <a:r>
              <a:rPr lang="en-US" dirty="0" smtClean="0"/>
              <a:t> c1.insert(</a:t>
            </a:r>
            <a:r>
              <a:rPr lang="en-US" dirty="0" err="1" smtClean="0"/>
              <a:t>Mymap</a:t>
            </a:r>
            <a:r>
              <a:rPr lang="en-US" dirty="0" smtClean="0"/>
              <a:t>::</a:t>
            </a:r>
            <a:r>
              <a:rPr lang="en-US" dirty="0" err="1" smtClean="0"/>
              <a:t>value_type</a:t>
            </a:r>
            <a:r>
              <a:rPr lang="en-US" dirty="0" smtClean="0"/>
              <a:t>('a', 1));</a:t>
            </a:r>
          </a:p>
          <a:p>
            <a:pPr>
              <a:buNone/>
            </a:pPr>
            <a:r>
              <a:rPr lang="ru-RU" dirty="0" smtClean="0"/>
              <a:t>	</a:t>
            </a:r>
            <a:r>
              <a:rPr lang="en-US" dirty="0" smtClean="0"/>
              <a:t> c1.insert(</a:t>
            </a:r>
            <a:r>
              <a:rPr lang="en-US" dirty="0" err="1" smtClean="0"/>
              <a:t>Mymap</a:t>
            </a:r>
            <a:r>
              <a:rPr lang="en-US" dirty="0" smtClean="0"/>
              <a:t>::</a:t>
            </a:r>
            <a:r>
              <a:rPr lang="en-US" dirty="0" err="1" smtClean="0"/>
              <a:t>value_type</a:t>
            </a:r>
            <a:r>
              <a:rPr lang="en-US" dirty="0" smtClean="0"/>
              <a:t>('b', 2));</a:t>
            </a:r>
          </a:p>
          <a:p>
            <a:pPr>
              <a:buNone/>
            </a:pPr>
            <a:r>
              <a:rPr lang="ru-RU" dirty="0" smtClean="0"/>
              <a:t>	</a:t>
            </a:r>
            <a:r>
              <a:rPr lang="en-US" dirty="0" smtClean="0"/>
              <a:t> c1.insert(</a:t>
            </a:r>
            <a:r>
              <a:rPr lang="en-US" dirty="0" err="1" smtClean="0"/>
              <a:t>Mymap</a:t>
            </a:r>
            <a:r>
              <a:rPr lang="en-US" dirty="0" smtClean="0"/>
              <a:t>::</a:t>
            </a:r>
            <a:r>
              <a:rPr lang="en-US" dirty="0" err="1" smtClean="0"/>
              <a:t>value_type</a:t>
            </a:r>
            <a:r>
              <a:rPr lang="en-US" dirty="0" smtClean="0"/>
              <a:t>('c', 3));</a:t>
            </a:r>
            <a:endParaRPr lang="ru-RU" dirty="0" smtClean="0"/>
          </a:p>
          <a:p>
            <a:pPr>
              <a:buNone/>
            </a:pPr>
            <a:r>
              <a:rPr lang="ru-RU" dirty="0" smtClean="0"/>
              <a:t>	</a:t>
            </a:r>
            <a:r>
              <a:rPr lang="en-US" dirty="0" err="1" smtClean="0"/>
              <a:t>cout</a:t>
            </a:r>
            <a:r>
              <a:rPr lang="en-US" dirty="0" smtClean="0"/>
              <a:t> &lt;&lt; "c1.at('a') == " &lt;&lt; c1.at('a') &lt;&lt; </a:t>
            </a:r>
            <a:r>
              <a:rPr lang="en-US" dirty="0" err="1" smtClean="0"/>
              <a:t>endl</a:t>
            </a:r>
            <a:r>
              <a:rPr lang="en-US" dirty="0" smtClean="0"/>
              <a:t>;</a:t>
            </a:r>
          </a:p>
          <a:p>
            <a:pPr>
              <a:buNone/>
            </a:pPr>
            <a:r>
              <a:rPr lang="ru-RU" dirty="0" smtClean="0"/>
              <a:t>	</a:t>
            </a:r>
            <a:r>
              <a:rPr lang="da-DK" dirty="0" smtClean="0"/>
              <a:t>cout &lt;&lt; "c1.at('b') == " &lt;&lt; c1.at('b') &lt;&lt; endl;</a:t>
            </a:r>
          </a:p>
          <a:p>
            <a:pPr>
              <a:buNone/>
            </a:pPr>
            <a:r>
              <a:rPr lang="ru-RU" dirty="0" smtClean="0"/>
              <a:t>	</a:t>
            </a:r>
            <a:r>
              <a:rPr lang="da-DK" dirty="0" smtClean="0"/>
              <a:t> cout &lt;&lt; "c1.at('c') == " &lt;&lt; c1.at('c') &lt;&lt; endl;</a:t>
            </a:r>
          </a:p>
          <a:p>
            <a:pPr>
              <a:buNone/>
            </a:pPr>
            <a:r>
              <a:rPr lang="ru-RU" dirty="0" smtClean="0"/>
              <a:t>	</a:t>
            </a:r>
            <a:r>
              <a:rPr lang="en-US" dirty="0" smtClean="0"/>
              <a:t>return (0);</a:t>
            </a:r>
          </a:p>
          <a:p>
            <a:pPr>
              <a:buNone/>
            </a:pPr>
            <a:r>
              <a:rPr lang="ru-RU" dirty="0" smtClean="0"/>
              <a:t>}</a:t>
            </a:r>
            <a:endParaRPr lang="ru-R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Переопределение </a:t>
            </a:r>
            <a:r>
              <a:rPr lang="en-US" dirty="0" err="1" smtClean="0"/>
              <a:t>typedef</a:t>
            </a:r>
            <a:r>
              <a:rPr lang="en-US" dirty="0" smtClean="0"/>
              <a:t> map&lt;char, </a:t>
            </a:r>
            <a:r>
              <a:rPr lang="en-US" dirty="0" err="1" smtClean="0"/>
              <a:t>int</a:t>
            </a:r>
            <a:r>
              <a:rPr lang="en-US" dirty="0" smtClean="0"/>
              <a:t>&gt; </a:t>
            </a:r>
            <a:r>
              <a:rPr lang="en-US" dirty="0" err="1" smtClean="0"/>
              <a:t>Mymap</a:t>
            </a:r>
            <a:r>
              <a:rPr lang="en-US" dirty="0" smtClean="0"/>
              <a:t>;</a:t>
            </a:r>
            <a:r>
              <a:rPr lang="ru-RU" dirty="0" smtClean="0"/>
              <a:t>  задает пару «ключ – значение».</a:t>
            </a:r>
          </a:p>
          <a:p>
            <a:pPr marL="0" indent="342900" algn="just">
              <a:spcBef>
                <a:spcPts val="0"/>
              </a:spcBef>
              <a:buNone/>
            </a:pPr>
            <a:r>
              <a:rPr lang="ru-RU" dirty="0" smtClean="0"/>
              <a:t>Операция </a:t>
            </a:r>
            <a:r>
              <a:rPr lang="en-US" dirty="0" smtClean="0"/>
              <a:t>insert</a:t>
            </a:r>
            <a:r>
              <a:rPr lang="ru-RU" dirty="0" smtClean="0"/>
              <a:t> добавляет в словарь новую пару. А операция </a:t>
            </a:r>
            <a:r>
              <a:rPr lang="en-US" dirty="0" smtClean="0"/>
              <a:t>at</a:t>
            </a:r>
            <a:r>
              <a:rPr lang="ru-RU" dirty="0" smtClean="0"/>
              <a:t> извлекает значение по ключу, заданному как параметр операции. Доступ к элементу можно производить следующим образом:</a:t>
            </a:r>
          </a:p>
          <a:p>
            <a:pPr marL="0" indent="342900" algn="just">
              <a:spcBef>
                <a:spcPts val="0"/>
              </a:spcBef>
              <a:buNone/>
            </a:pPr>
            <a:r>
              <a:rPr lang="en-US" dirty="0" err="1" smtClean="0"/>
              <a:t>cout</a:t>
            </a:r>
            <a:r>
              <a:rPr lang="en-US" dirty="0" smtClean="0"/>
              <a:t> &lt;&lt; c1['a'] &lt;&lt; </a:t>
            </a:r>
            <a:r>
              <a:rPr lang="en-US" dirty="0" err="1" smtClean="0"/>
              <a:t>endl</a:t>
            </a:r>
            <a:r>
              <a:rPr lang="en-US" dirty="0" smtClean="0"/>
              <a:t>;</a:t>
            </a:r>
            <a:r>
              <a:rPr lang="ru-RU" dirty="0" smtClean="0"/>
              <a:t>,</a:t>
            </a:r>
          </a:p>
          <a:p>
            <a:pPr marL="0" indent="342900" algn="just">
              <a:spcBef>
                <a:spcPts val="0"/>
              </a:spcBef>
              <a:buNone/>
            </a:pPr>
            <a:r>
              <a:rPr lang="ru-RU" dirty="0" smtClean="0"/>
              <a:t>ч</a:t>
            </a:r>
            <a:r>
              <a:rPr lang="ru-RU" smtClean="0"/>
              <a:t>то </a:t>
            </a:r>
            <a:r>
              <a:rPr lang="ru-RU" dirty="0" smtClean="0"/>
              <a:t>напоминает обращение к </a:t>
            </a:r>
            <a:r>
              <a:rPr lang="ru-RU" smtClean="0"/>
              <a:t>элементу массива</a:t>
            </a:r>
            <a:endParaRPr lang="ru-RU"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Словари (</a:t>
            </a:r>
            <a:r>
              <a:rPr lang="en-US" dirty="0" err="1" smtClean="0"/>
              <a:t>multimap</a:t>
            </a:r>
            <a:r>
              <a:rPr lang="en-US" dirty="0" smtClean="0"/>
              <a:t>)</a:t>
            </a:r>
            <a:endParaRPr lang="ru-RU" dirty="0" smtClean="0"/>
          </a:p>
          <a:p>
            <a:pPr marL="0" indent="342900" algn="just">
              <a:spcBef>
                <a:spcPts val="0"/>
              </a:spcBef>
              <a:buNone/>
            </a:pPr>
            <a:r>
              <a:rPr lang="ru-RU" dirty="0" smtClean="0"/>
              <a:t>Библиотека STL</a:t>
            </a:r>
            <a:r>
              <a:rPr lang="en-US" dirty="0" smtClean="0"/>
              <a:t> </a:t>
            </a:r>
            <a:r>
              <a:rPr lang="ru-RU" dirty="0" smtClean="0"/>
              <a:t>предоставляет и другой тип контейнера — это </a:t>
            </a:r>
            <a:r>
              <a:rPr lang="ru-RU" dirty="0" err="1" smtClean="0"/>
              <a:t>multimap</a:t>
            </a:r>
            <a:r>
              <a:rPr lang="ru-RU" dirty="0" smtClean="0"/>
              <a:t>&lt;&gt;, который допускает наличие многих элементов (</a:t>
            </a:r>
            <a:r>
              <a:rPr lang="ru-RU" dirty="0" err="1" smtClean="0"/>
              <a:t>pair</a:t>
            </a:r>
            <a:r>
              <a:rPr lang="ru-RU" b="1" dirty="0" smtClean="0"/>
              <a:t>&lt;&gt;</a:t>
            </a:r>
            <a:r>
              <a:rPr lang="ru-RU" dirty="0" smtClean="0"/>
              <a:t>) в своём составе с одинаковыми значениями ключей.</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70000" lnSpcReduction="20000"/>
          </a:bodyPr>
          <a:lstStyle/>
          <a:p>
            <a:pPr marL="0" indent="342900" algn="just">
              <a:spcBef>
                <a:spcPts val="0"/>
              </a:spcBef>
              <a:buNone/>
            </a:pPr>
            <a:r>
              <a:rPr lang="en-US" dirty="0" smtClean="0"/>
              <a:t>	</a:t>
            </a:r>
            <a:r>
              <a:rPr lang="ru-RU" dirty="0" smtClean="0"/>
              <a:t>Для такого контейнера будут следующие отличия в поведении:</a:t>
            </a:r>
          </a:p>
          <a:p>
            <a:pPr marL="0" indent="342900" algn="just">
              <a:spcBef>
                <a:spcPts val="0"/>
              </a:spcBef>
              <a:buNone/>
            </a:pPr>
            <a:r>
              <a:rPr lang="en-US" dirty="0" smtClean="0"/>
              <a:t>	- </a:t>
            </a:r>
            <a:r>
              <a:rPr lang="ru-RU" dirty="0" smtClean="0"/>
              <a:t>Содержит упорядоченные пары &lt;ключ,</a:t>
            </a:r>
            <a:r>
              <a:rPr lang="en-US" dirty="0" smtClean="0"/>
              <a:t> </a:t>
            </a:r>
            <a:r>
              <a:rPr lang="ru-RU" dirty="0" smtClean="0"/>
              <a:t>значение&gt;, где ключ и значение могут принадлежать к произвольным типам;</a:t>
            </a:r>
          </a:p>
          <a:p>
            <a:pPr marL="0" indent="342900" algn="just">
              <a:spcBef>
                <a:spcPts val="0"/>
              </a:spcBef>
              <a:buNone/>
            </a:pPr>
            <a:r>
              <a:rPr lang="en-US" dirty="0" smtClean="0"/>
              <a:t>	- </a:t>
            </a:r>
            <a:r>
              <a:rPr lang="ru-RU" dirty="0" smtClean="0"/>
              <a:t>Элементы с любыми значениями ключа не должны быть уникальными, в упорядоченной последовательности элементов (по ключу) такие эквивалентные элементы представлены, как разные элементы, и располагаются они друг за другом;</a:t>
            </a:r>
            <a:r>
              <a:rPr lang="en-US" dirty="0" smtClean="0"/>
              <a:t>	</a:t>
            </a:r>
          </a:p>
          <a:p>
            <a:pPr marL="0" indent="342900" algn="just">
              <a:spcBef>
                <a:spcPts val="0"/>
              </a:spcBef>
              <a:buNone/>
            </a:pPr>
            <a:r>
              <a:rPr lang="en-US" dirty="0" smtClean="0"/>
              <a:t>	- </a:t>
            </a:r>
            <a:r>
              <a:rPr lang="ru-RU" dirty="0" smtClean="0"/>
              <a:t>Поскольку ключи могут совпадать, то операция добавления новой пары в таблицу (метод </a:t>
            </a:r>
            <a:r>
              <a:rPr lang="ru-RU" dirty="0" err="1" smtClean="0"/>
              <a:t>insert</a:t>
            </a:r>
            <a:r>
              <a:rPr lang="ru-RU" b="1" dirty="0" smtClean="0"/>
              <a:t>()</a:t>
            </a:r>
            <a:r>
              <a:rPr lang="ru-RU" dirty="0" smtClean="0"/>
              <a:t>) всегда успешна. Поэтому нет смысла возвращать результат такой операции: возвращаемое значение — </a:t>
            </a:r>
            <a:r>
              <a:rPr lang="ru-RU" dirty="0" err="1" smtClean="0"/>
              <a:t>void</a:t>
            </a:r>
            <a:r>
              <a:rPr lang="ru-RU" dirty="0" smtClean="0"/>
              <a:t>;</a:t>
            </a:r>
          </a:p>
          <a:p>
            <a:pP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Кроме того, определены методы, которые специфичны для того или иного вида контейнера, среди них:</a:t>
            </a:r>
          </a:p>
          <a:p>
            <a:pPr marL="0" indent="342900" algn="just">
              <a:spcBef>
                <a:spcPts val="0"/>
              </a:spcBef>
              <a:buFontTx/>
              <a:buChar char="-"/>
            </a:pPr>
            <a:r>
              <a:rPr lang="ru-RU" dirty="0" smtClean="0"/>
              <a:t>операции сравнения ==, !=, </a:t>
            </a:r>
            <a:r>
              <a:rPr lang="en-US" dirty="0" smtClean="0"/>
              <a:t>&lt;, &gt;, </a:t>
            </a:r>
            <a:r>
              <a:rPr lang="ru-RU" dirty="0" smtClean="0"/>
              <a:t>и т. д.;</a:t>
            </a:r>
          </a:p>
          <a:p>
            <a:pPr marL="0" indent="342900" algn="just">
              <a:spcBef>
                <a:spcPts val="0"/>
              </a:spcBef>
              <a:buFontTx/>
              <a:buChar char="-"/>
            </a:pPr>
            <a:r>
              <a:rPr lang="ru-RU" dirty="0"/>
              <a:t>о</a:t>
            </a:r>
            <a:r>
              <a:rPr lang="ru-RU" dirty="0" smtClean="0"/>
              <a:t>перации вставки и извлечения </a:t>
            </a:r>
            <a:r>
              <a:rPr lang="en-US" dirty="0" err="1" smtClean="0"/>
              <a:t>push_back</a:t>
            </a:r>
            <a:r>
              <a:rPr lang="en-US" dirty="0" smtClean="0"/>
              <a:t>(), </a:t>
            </a:r>
            <a:r>
              <a:rPr lang="en-US" dirty="0" err="1" smtClean="0"/>
              <a:t>push_front</a:t>
            </a:r>
            <a:r>
              <a:rPr lang="en-US" dirty="0" smtClean="0"/>
              <a:t>(), </a:t>
            </a:r>
            <a:r>
              <a:rPr lang="en-US" dirty="0" err="1" smtClean="0"/>
              <a:t>pop_back</a:t>
            </a:r>
            <a:r>
              <a:rPr lang="en-US" dirty="0" smtClean="0"/>
              <a:t>(), </a:t>
            </a:r>
            <a:r>
              <a:rPr lang="en-US" dirty="0" err="1" smtClean="0"/>
              <a:t>pop_front</a:t>
            </a:r>
            <a:r>
              <a:rPr lang="en-US" dirty="0" smtClean="0"/>
              <a:t>() </a:t>
            </a:r>
            <a:r>
              <a:rPr lang="ru-RU" dirty="0" smtClean="0"/>
              <a:t>и т. </a:t>
            </a:r>
            <a:r>
              <a:rPr lang="ru-RU" dirty="0"/>
              <a:t>д</a:t>
            </a:r>
            <a:r>
              <a:rPr lang="ru-RU" dirty="0" smtClean="0"/>
              <a:t>.;</a:t>
            </a:r>
          </a:p>
          <a:p>
            <a:pPr marL="0" indent="342900" algn="just">
              <a:spcBef>
                <a:spcPts val="0"/>
              </a:spcBef>
              <a:buFontTx/>
              <a:buChar char="-"/>
            </a:pPr>
            <a:r>
              <a:rPr lang="ru-RU" dirty="0" smtClean="0"/>
              <a:t> операции инкремента и декремента </a:t>
            </a:r>
            <a:r>
              <a:rPr lang="en-US" dirty="0" err="1" smtClean="0"/>
              <a:t>oeprtor</a:t>
            </a:r>
            <a:r>
              <a:rPr lang="en-US" dirty="0" smtClean="0"/>
              <a:t>++, operator—</a:t>
            </a:r>
            <a:r>
              <a:rPr lang="ru-RU" dirty="0"/>
              <a:t>.</a:t>
            </a:r>
            <a:endParaRPr lang="ru-RU" dirty="0" smtClean="0"/>
          </a:p>
          <a:p>
            <a:pPr marL="0" indent="342900" algn="just">
              <a:spcBef>
                <a:spcPts val="0"/>
              </a:spcBef>
              <a:buNone/>
            </a:pPr>
            <a:r>
              <a:rPr lang="ru-RU" dirty="0" smtClean="0"/>
              <a:t>	И многие другие.</a:t>
            </a:r>
          </a:p>
          <a:p>
            <a:pPr>
              <a:buFontTx/>
              <a:buChar char="-"/>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en-US" dirty="0" smtClean="0"/>
              <a:t>	- </a:t>
            </a:r>
            <a:r>
              <a:rPr lang="ru-RU" dirty="0" smtClean="0"/>
              <a:t>Поскольку теперь в контейнере может находиться много элементов с равными ключами, то вводится дополнительный метод </a:t>
            </a:r>
            <a:r>
              <a:rPr lang="ru-RU" dirty="0" err="1" smtClean="0"/>
              <a:t>count</a:t>
            </a:r>
            <a:r>
              <a:rPr lang="ru-RU" b="1" dirty="0" smtClean="0"/>
              <a:t>().</a:t>
            </a:r>
            <a:r>
              <a:rPr lang="ru-RU" dirty="0" smtClean="0"/>
              <a:t> Он получает параметром значение ключа, возвращает число вхождений элементов, имеющих такой ключ, в контейнер;</a:t>
            </a:r>
          </a:p>
          <a:p>
            <a:pPr marL="0" indent="342900" algn="just">
              <a:spcBef>
                <a:spcPts val="0"/>
              </a:spcBef>
              <a:buNone/>
            </a:pPr>
            <a:r>
              <a:rPr lang="en-US" dirty="0" smtClean="0"/>
              <a:t>	- </a:t>
            </a:r>
            <a:r>
              <a:rPr lang="ru-RU" dirty="0" smtClean="0"/>
              <a:t>Операции удаления (метод </a:t>
            </a:r>
            <a:r>
              <a:rPr lang="ru-RU" dirty="0" err="1" smtClean="0"/>
              <a:t>erase</a:t>
            </a:r>
            <a:r>
              <a:rPr lang="ru-RU" dirty="0" smtClean="0"/>
              <a:t>()) с указанием ключа удаляемого элемента удаляет все</a:t>
            </a:r>
            <a:r>
              <a:rPr lang="ru-RU" b="1" dirty="0" smtClean="0"/>
              <a:t> </a:t>
            </a:r>
            <a:r>
              <a:rPr lang="ru-RU" dirty="0" smtClean="0"/>
              <a:t>сразу элементы с совпадающими ключами;</a:t>
            </a:r>
          </a:p>
          <a:p>
            <a:pPr>
              <a:buNone/>
            </a:pP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Простой пример </a:t>
            </a:r>
            <a:r>
              <a:rPr lang="ru-RU" dirty="0" err="1" smtClean="0"/>
              <a:t>мультиотображения</a:t>
            </a:r>
            <a:r>
              <a:rPr lang="ru-RU" dirty="0" smtClean="0"/>
              <a:t>:</a:t>
            </a:r>
          </a:p>
          <a:p>
            <a:pPr>
              <a:buNone/>
            </a:pPr>
            <a:r>
              <a:rPr lang="en-US" dirty="0" err="1" smtClean="0"/>
              <a:t>typedef</a:t>
            </a:r>
            <a:r>
              <a:rPr lang="en-US" dirty="0" smtClean="0"/>
              <a:t> </a:t>
            </a:r>
            <a:r>
              <a:rPr lang="en-US" dirty="0" err="1" smtClean="0"/>
              <a:t>multimap</a:t>
            </a:r>
            <a:r>
              <a:rPr lang="en-US" dirty="0" smtClean="0"/>
              <a:t>&lt;string, long, less&lt;string&gt;&gt; </a:t>
            </a:r>
            <a:r>
              <a:rPr lang="en-US" dirty="0" err="1" smtClean="0"/>
              <a:t>multimap_dic</a:t>
            </a:r>
            <a:r>
              <a:rPr lang="en-US" dirty="0" smtClean="0"/>
              <a:t>;</a:t>
            </a:r>
          </a:p>
          <a:p>
            <a:endParaRPr lang="ru-RU" dirty="0" smtClean="0"/>
          </a:p>
          <a:p>
            <a:pPr>
              <a:buNone/>
            </a:pPr>
            <a:r>
              <a:rPr lang="en-US" dirty="0" err="1" smtClean="0"/>
              <a:t>int</a:t>
            </a:r>
            <a:r>
              <a:rPr lang="en-US" dirty="0" smtClean="0"/>
              <a:t> main( )</a:t>
            </a:r>
          </a:p>
          <a:p>
            <a:pPr>
              <a:buNone/>
            </a:pPr>
            <a:r>
              <a:rPr lang="ru-RU" dirty="0" smtClean="0"/>
              <a:t>{</a:t>
            </a:r>
          </a:p>
          <a:p>
            <a:pPr>
              <a:buNone/>
            </a:pPr>
            <a:r>
              <a:rPr lang="ru-RU" dirty="0" smtClean="0"/>
              <a:t>	</a:t>
            </a:r>
            <a:r>
              <a:rPr lang="en-US" dirty="0" err="1" smtClean="0"/>
              <a:t>multimap_dic</a:t>
            </a:r>
            <a:r>
              <a:rPr lang="en-US" dirty="0" smtClean="0"/>
              <a:t> </a:t>
            </a:r>
            <a:r>
              <a:rPr lang="en-US" dirty="0" err="1" smtClean="0"/>
              <a:t>dic</a:t>
            </a:r>
            <a:r>
              <a:rPr lang="en-US" dirty="0" smtClean="0"/>
              <a:t>;</a:t>
            </a:r>
          </a:p>
          <a:p>
            <a:pPr>
              <a:buNone/>
            </a:pPr>
            <a:r>
              <a:rPr lang="ru-RU" dirty="0" smtClean="0"/>
              <a:t>	//создание словаря</a:t>
            </a:r>
          </a:p>
          <a:p>
            <a:pPr>
              <a:buNone/>
            </a:pPr>
            <a:r>
              <a:rPr lang="ru-RU" dirty="0" smtClean="0"/>
              <a:t>	</a:t>
            </a:r>
            <a:r>
              <a:rPr lang="en-US" dirty="0" smtClean="0"/>
              <a:t>string </a:t>
            </a:r>
            <a:r>
              <a:rPr lang="en-US" dirty="0" err="1" smtClean="0"/>
              <a:t>fam</a:t>
            </a:r>
            <a:r>
              <a:rPr lang="en-US" dirty="0" smtClean="0"/>
              <a:t> = "</a:t>
            </a:r>
            <a:r>
              <a:rPr lang="ru-RU" dirty="0" smtClean="0"/>
              <a:t>Петров П.П.";</a:t>
            </a:r>
          </a:p>
          <a:p>
            <a:pPr>
              <a:buNone/>
            </a:pPr>
            <a:r>
              <a:rPr lang="ru-RU" dirty="0" smtClean="0"/>
              <a:t>	</a:t>
            </a:r>
            <a:r>
              <a:rPr lang="en-US" dirty="0" err="1" smtClean="0"/>
              <a:t>dic.insert</a:t>
            </a:r>
            <a:r>
              <a:rPr lang="en-US" dirty="0" smtClean="0"/>
              <a:t>(</a:t>
            </a:r>
            <a:r>
              <a:rPr lang="en-US" dirty="0" err="1" smtClean="0"/>
              <a:t>make_pair</a:t>
            </a:r>
            <a:r>
              <a:rPr lang="en-US" dirty="0" smtClean="0"/>
              <a:t>(</a:t>
            </a:r>
            <a:r>
              <a:rPr lang="en-US" dirty="0" err="1" smtClean="0"/>
              <a:t>fam</a:t>
            </a:r>
            <a:r>
              <a:rPr lang="en-US" dirty="0" smtClean="0"/>
              <a:t>, 333333));</a:t>
            </a:r>
          </a:p>
          <a:p>
            <a:pPr>
              <a:buNone/>
            </a:pPr>
            <a:r>
              <a:rPr lang="ru-RU" dirty="0" smtClean="0"/>
              <a:t>	</a:t>
            </a:r>
            <a:r>
              <a:rPr lang="en-US" dirty="0" err="1" smtClean="0"/>
              <a:t>dic.insert</a:t>
            </a:r>
            <a:r>
              <a:rPr lang="en-US" dirty="0" smtClean="0"/>
              <a:t>(</a:t>
            </a:r>
            <a:r>
              <a:rPr lang="en-US" dirty="0" err="1" smtClean="0"/>
              <a:t>make_pair</a:t>
            </a:r>
            <a:r>
              <a:rPr lang="en-US" dirty="0" smtClean="0"/>
              <a:t>(</a:t>
            </a:r>
            <a:r>
              <a:rPr lang="en-US" dirty="0" err="1" smtClean="0"/>
              <a:t>fam</a:t>
            </a:r>
            <a:r>
              <a:rPr lang="en-US" dirty="0" smtClean="0"/>
              <a:t>, 444444));</a:t>
            </a:r>
          </a:p>
          <a:p>
            <a:pPr>
              <a:buNone/>
            </a:pPr>
            <a:r>
              <a:rPr lang="ru-RU" dirty="0" smtClean="0"/>
              <a:t>	</a:t>
            </a:r>
            <a:r>
              <a:rPr lang="en-US" dirty="0" err="1" smtClean="0"/>
              <a:t>dic.insert</a:t>
            </a:r>
            <a:r>
              <a:rPr lang="en-US" dirty="0" smtClean="0"/>
              <a:t>(</a:t>
            </a:r>
            <a:r>
              <a:rPr lang="en-US" dirty="0" err="1" smtClean="0"/>
              <a:t>make_pair</a:t>
            </a:r>
            <a:r>
              <a:rPr lang="en-US" dirty="0" smtClean="0"/>
              <a:t>(</a:t>
            </a:r>
            <a:r>
              <a:rPr lang="en-US" dirty="0" err="1" smtClean="0"/>
              <a:t>fam</a:t>
            </a:r>
            <a:r>
              <a:rPr lang="en-US" dirty="0" smtClean="0"/>
              <a:t>, 555555));</a:t>
            </a:r>
          </a:p>
          <a:p>
            <a:endParaRPr lang="ru-RU"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buNone/>
            </a:pPr>
            <a:r>
              <a:rPr lang="ru-RU" dirty="0" smtClean="0"/>
              <a:t>	</a:t>
            </a:r>
            <a:r>
              <a:rPr lang="en-US" dirty="0" err="1" smtClean="0"/>
              <a:t>fam</a:t>
            </a:r>
            <a:r>
              <a:rPr lang="en-US" dirty="0" smtClean="0"/>
              <a:t> = "</a:t>
            </a:r>
            <a:r>
              <a:rPr lang="ru-RU" dirty="0" smtClean="0"/>
              <a:t>Иванов И.И";</a:t>
            </a:r>
          </a:p>
          <a:p>
            <a:pPr>
              <a:buNone/>
            </a:pPr>
            <a:r>
              <a:rPr lang="ru-RU" dirty="0" smtClean="0"/>
              <a:t>	</a:t>
            </a:r>
            <a:r>
              <a:rPr lang="en-US" dirty="0" err="1" smtClean="0"/>
              <a:t>dic.insert</a:t>
            </a:r>
            <a:r>
              <a:rPr lang="en-US" dirty="0" smtClean="0"/>
              <a:t>(</a:t>
            </a:r>
            <a:r>
              <a:rPr lang="en-US" dirty="0" err="1" smtClean="0"/>
              <a:t>make_pair</a:t>
            </a:r>
            <a:r>
              <a:rPr lang="en-US" dirty="0" smtClean="0"/>
              <a:t>(</a:t>
            </a:r>
            <a:r>
              <a:rPr lang="en-US" dirty="0" err="1" smtClean="0"/>
              <a:t>fam</a:t>
            </a:r>
            <a:r>
              <a:rPr lang="en-US" dirty="0" smtClean="0"/>
              <a:t>, 1111111));</a:t>
            </a:r>
          </a:p>
          <a:p>
            <a:endParaRPr lang="ru-RU" dirty="0" smtClean="0"/>
          </a:p>
          <a:p>
            <a:pPr>
              <a:buNone/>
            </a:pPr>
            <a:r>
              <a:rPr lang="ru-RU" dirty="0" smtClean="0"/>
              <a:t>	</a:t>
            </a:r>
            <a:r>
              <a:rPr lang="en-US" dirty="0" err="1" smtClean="0"/>
              <a:t>fam</a:t>
            </a:r>
            <a:r>
              <a:rPr lang="en-US" dirty="0" smtClean="0"/>
              <a:t> = "</a:t>
            </a:r>
            <a:r>
              <a:rPr lang="ru-RU" dirty="0" smtClean="0"/>
              <a:t>Сидоров С.С.";</a:t>
            </a:r>
          </a:p>
          <a:p>
            <a:pPr>
              <a:buNone/>
            </a:pPr>
            <a:r>
              <a:rPr lang="ru-RU" dirty="0" smtClean="0"/>
              <a:t>	</a:t>
            </a:r>
            <a:r>
              <a:rPr lang="en-US" dirty="0" err="1" smtClean="0"/>
              <a:t>dic.insert</a:t>
            </a:r>
            <a:r>
              <a:rPr lang="en-US" dirty="0" smtClean="0"/>
              <a:t>(</a:t>
            </a:r>
            <a:r>
              <a:rPr lang="en-US" dirty="0" err="1" smtClean="0"/>
              <a:t>make_pair</a:t>
            </a:r>
            <a:r>
              <a:rPr lang="en-US" dirty="0" smtClean="0"/>
              <a:t>(</a:t>
            </a:r>
            <a:r>
              <a:rPr lang="en-US" dirty="0" err="1" smtClean="0"/>
              <a:t>fam</a:t>
            </a:r>
            <a:r>
              <a:rPr lang="en-US" dirty="0" smtClean="0"/>
              <a:t>, 6666666));</a:t>
            </a:r>
          </a:p>
          <a:p>
            <a:endParaRPr lang="ru-RU" dirty="0" smtClean="0"/>
          </a:p>
          <a:p>
            <a:pPr>
              <a:buNone/>
            </a:pPr>
            <a:r>
              <a:rPr lang="ru-RU" dirty="0" smtClean="0"/>
              <a:t>	</a:t>
            </a:r>
            <a:r>
              <a:rPr lang="en-US" dirty="0" err="1" smtClean="0"/>
              <a:t>multimap_dic</a:t>
            </a:r>
            <a:r>
              <a:rPr lang="en-US" dirty="0" smtClean="0"/>
              <a:t> ::</a:t>
            </a:r>
            <a:r>
              <a:rPr lang="en-US" dirty="0" err="1" smtClean="0"/>
              <a:t>iterator</a:t>
            </a:r>
            <a:r>
              <a:rPr lang="en-US" dirty="0" smtClean="0"/>
              <a:t> </a:t>
            </a:r>
            <a:r>
              <a:rPr lang="en-US" dirty="0" err="1" smtClean="0"/>
              <a:t>i</a:t>
            </a:r>
            <a:r>
              <a:rPr lang="en-US" dirty="0" smtClean="0"/>
              <a:t>;</a:t>
            </a:r>
          </a:p>
          <a:p>
            <a:pPr>
              <a:buNone/>
            </a:pPr>
            <a:r>
              <a:rPr lang="ru-RU" dirty="0" smtClean="0"/>
              <a:t>	</a:t>
            </a:r>
            <a:r>
              <a:rPr lang="en-US" dirty="0" smtClean="0"/>
              <a:t>for(</a:t>
            </a:r>
            <a:r>
              <a:rPr lang="en-US" dirty="0" err="1" smtClean="0"/>
              <a:t>i</a:t>
            </a:r>
            <a:r>
              <a:rPr lang="en-US" dirty="0" smtClean="0"/>
              <a:t>=</a:t>
            </a:r>
            <a:r>
              <a:rPr lang="en-US" dirty="0" err="1" smtClean="0"/>
              <a:t>dic.begin</a:t>
            </a:r>
            <a:r>
              <a:rPr lang="en-US" dirty="0" smtClean="0"/>
              <a:t>(); </a:t>
            </a:r>
            <a:r>
              <a:rPr lang="en-US" dirty="0" err="1" smtClean="0"/>
              <a:t>i</a:t>
            </a:r>
            <a:r>
              <a:rPr lang="en-US" dirty="0" smtClean="0"/>
              <a:t>!=</a:t>
            </a:r>
            <a:r>
              <a:rPr lang="en-US" dirty="0" err="1" smtClean="0"/>
              <a:t>dic.end</a:t>
            </a:r>
            <a:r>
              <a:rPr lang="en-US" dirty="0" smtClean="0"/>
              <a:t>(); </a:t>
            </a:r>
            <a:r>
              <a:rPr lang="en-US" dirty="0" err="1" smtClean="0"/>
              <a:t>i</a:t>
            </a:r>
            <a:r>
              <a:rPr lang="en-US" dirty="0" smtClean="0"/>
              <a:t>++)</a:t>
            </a:r>
          </a:p>
          <a:p>
            <a:pPr>
              <a:buNone/>
            </a:pPr>
            <a:r>
              <a:rPr lang="ru-RU" dirty="0" smtClean="0"/>
              <a:t>	</a:t>
            </a:r>
            <a:r>
              <a:rPr lang="en-US" dirty="0" err="1" smtClean="0"/>
              <a:t>cout</a:t>
            </a:r>
            <a:r>
              <a:rPr lang="en-US" dirty="0" smtClean="0"/>
              <a:t> &lt;&lt; </a:t>
            </a:r>
            <a:r>
              <a:rPr lang="en-US" dirty="0" err="1" smtClean="0"/>
              <a:t>i</a:t>
            </a:r>
            <a:r>
              <a:rPr lang="en-US" dirty="0" smtClean="0"/>
              <a:t>-&gt;first &lt;&lt; ' ' &lt;&lt; </a:t>
            </a:r>
            <a:r>
              <a:rPr lang="en-US" dirty="0" err="1" smtClean="0"/>
              <a:t>i</a:t>
            </a:r>
            <a:r>
              <a:rPr lang="en-US" dirty="0" smtClean="0"/>
              <a:t>-&gt;second &lt;&lt; </a:t>
            </a:r>
            <a:r>
              <a:rPr lang="en-US" dirty="0" err="1" smtClean="0"/>
              <a:t>endl</a:t>
            </a:r>
            <a:r>
              <a:rPr lang="en-US" dirty="0" smtClean="0"/>
              <a:t>;</a:t>
            </a:r>
            <a:r>
              <a:rPr lang="ru-RU" dirty="0" smtClean="0"/>
              <a:t>   </a:t>
            </a:r>
          </a:p>
          <a:p>
            <a:pPr>
              <a:buNone/>
            </a:pPr>
            <a:r>
              <a:rPr lang="ru-RU" dirty="0" smtClean="0"/>
              <a:t>	</a:t>
            </a:r>
            <a:r>
              <a:rPr lang="en-US" dirty="0" smtClean="0"/>
              <a:t>return 0;</a:t>
            </a:r>
          </a:p>
          <a:p>
            <a:pPr>
              <a:buNone/>
            </a:pPr>
            <a:r>
              <a:rPr lang="ru-RU" dirty="0" smtClean="0"/>
              <a:t>}</a:t>
            </a:r>
          </a:p>
          <a:p>
            <a:pPr>
              <a:buNone/>
            </a:pPr>
            <a:endParaRPr lang="ru-RU" dirty="0" smtClean="0"/>
          </a:p>
          <a:p>
            <a:pPr>
              <a:buNone/>
            </a:pP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Множества </a:t>
            </a:r>
            <a:r>
              <a:rPr lang="en-US" dirty="0" smtClean="0"/>
              <a:t>(set</a:t>
            </a:r>
            <a:r>
              <a:rPr lang="ru-RU" dirty="0" smtClean="0"/>
              <a:t>)</a:t>
            </a:r>
          </a:p>
          <a:p>
            <a:pPr marL="0" indent="342900" algn="just">
              <a:spcBef>
                <a:spcPts val="0"/>
              </a:spcBef>
              <a:buNone/>
            </a:pPr>
            <a:r>
              <a:rPr lang="ru-RU" dirty="0" smtClean="0"/>
              <a:t>Множество – это ассоциативный контейнер, содержащий только значения ключей. Это обозначает, что тип </a:t>
            </a:r>
            <a:r>
              <a:rPr lang="en-US" dirty="0" err="1" smtClean="0"/>
              <a:t>value_type</a:t>
            </a:r>
            <a:r>
              <a:rPr lang="ru-RU" dirty="0" smtClean="0"/>
              <a:t> соответствует типу </a:t>
            </a:r>
            <a:r>
              <a:rPr lang="en-US" dirty="0" smtClean="0"/>
              <a:t>key</a:t>
            </a:r>
            <a:r>
              <a:rPr lang="ru-RU" dirty="0" smtClean="0"/>
              <a:t>. Элементы множества могут относиться к произвольному типу, поддерживающему операции присваивания, копирования и сравнение по критерию сортировки.</a:t>
            </a:r>
          </a:p>
          <a:p>
            <a:pPr marL="0" indent="342900" algn="just">
              <a:spcBef>
                <a:spcPts val="0"/>
              </a:spcBef>
              <a:buNone/>
            </a:pP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Множество обладает специфическими свойствами:</a:t>
            </a:r>
          </a:p>
          <a:p>
            <a:pPr marL="0" indent="342900" algn="just">
              <a:spcBef>
                <a:spcPts val="0"/>
              </a:spcBef>
              <a:buFontTx/>
              <a:buChar char="-"/>
            </a:pPr>
            <a:r>
              <a:rPr lang="ru-RU" dirty="0" smtClean="0"/>
              <a:t>не поддерживает прямое обращение к элементам;</a:t>
            </a:r>
          </a:p>
          <a:p>
            <a:pPr marL="0" indent="342900" algn="just">
              <a:spcBef>
                <a:spcPts val="0"/>
              </a:spcBef>
              <a:buFontTx/>
              <a:buChar char="-"/>
            </a:pPr>
            <a:r>
              <a:rPr lang="ru-RU" dirty="0" smtClean="0"/>
              <a:t> при косвенном обращении с помощью итераторов значение элемента считается константным с точки зрения итератора.</a:t>
            </a:r>
          </a:p>
          <a:p>
            <a:pPr marL="0" indent="342900" algn="just">
              <a:spcBef>
                <a:spcPts val="0"/>
              </a:spcBef>
              <a:buNone/>
            </a:pPr>
            <a:r>
              <a:rPr lang="ru-RU" dirty="0" smtClean="0"/>
              <a:t>	Рассмотрим пример</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en-US" dirty="0" err="1" smtClean="0"/>
              <a:t>typedef</a:t>
            </a:r>
            <a:r>
              <a:rPr lang="en-US" dirty="0" smtClean="0"/>
              <a:t> set&lt;string, less&lt;string&gt;&gt; </a:t>
            </a:r>
            <a:r>
              <a:rPr lang="en-US" dirty="0" err="1" smtClean="0"/>
              <a:t>set_s</a:t>
            </a:r>
            <a:r>
              <a:rPr lang="en-US" dirty="0" smtClean="0"/>
              <a:t>;</a:t>
            </a:r>
          </a:p>
          <a:p>
            <a:pPr>
              <a:buNone/>
            </a:pPr>
            <a:r>
              <a:rPr lang="en-US" dirty="0" err="1" smtClean="0"/>
              <a:t>set_s</a:t>
            </a:r>
            <a:r>
              <a:rPr lang="en-US" dirty="0" smtClean="0"/>
              <a:t>::</a:t>
            </a:r>
            <a:r>
              <a:rPr lang="en-US" dirty="0" err="1" smtClean="0"/>
              <a:t>iterator</a:t>
            </a:r>
            <a:r>
              <a:rPr lang="en-US" dirty="0" smtClean="0"/>
              <a:t> </a:t>
            </a:r>
            <a:r>
              <a:rPr lang="en-US" dirty="0" err="1" smtClean="0"/>
              <a:t>i</a:t>
            </a:r>
            <a:r>
              <a:rPr lang="en-US" dirty="0" smtClean="0"/>
              <a:t>;</a:t>
            </a:r>
            <a:endParaRPr lang="ru-RU" dirty="0" smtClean="0"/>
          </a:p>
          <a:p>
            <a:pPr>
              <a:buNone/>
            </a:pPr>
            <a:r>
              <a:rPr lang="en-US" dirty="0" err="1" smtClean="0"/>
              <a:t>int</a:t>
            </a:r>
            <a:r>
              <a:rPr lang="en-US" dirty="0" smtClean="0"/>
              <a:t> main()</a:t>
            </a:r>
          </a:p>
          <a:p>
            <a:pPr>
              <a:buNone/>
            </a:pPr>
            <a:r>
              <a:rPr lang="ru-RU" dirty="0" smtClean="0"/>
              <a:t>{</a:t>
            </a:r>
          </a:p>
          <a:p>
            <a:pPr>
              <a:buNone/>
            </a:pPr>
            <a:r>
              <a:rPr lang="ru-RU" dirty="0" smtClean="0"/>
              <a:t>	</a:t>
            </a:r>
            <a:r>
              <a:rPr lang="en-US" dirty="0" smtClean="0"/>
              <a:t>string s[4] = {"</a:t>
            </a:r>
            <a:r>
              <a:rPr lang="ru-RU" dirty="0" smtClean="0"/>
              <a:t>Ира","Таня","Наташа","Оля"};</a:t>
            </a:r>
          </a:p>
          <a:p>
            <a:pPr>
              <a:buNone/>
            </a:pPr>
            <a:r>
              <a:rPr lang="ru-RU" dirty="0" smtClean="0"/>
              <a:t>	</a:t>
            </a:r>
            <a:r>
              <a:rPr lang="en-US" dirty="0" err="1" smtClean="0"/>
              <a:t>set_s</a:t>
            </a:r>
            <a:r>
              <a:rPr lang="en-US" dirty="0" smtClean="0"/>
              <a:t> s1; // </a:t>
            </a:r>
            <a:r>
              <a:rPr lang="ru-RU" dirty="0" smtClean="0"/>
              <a:t>пустое множество</a:t>
            </a:r>
          </a:p>
          <a:p>
            <a:pPr>
              <a:buNone/>
            </a:pPr>
            <a:r>
              <a:rPr lang="ru-RU" dirty="0" smtClean="0"/>
              <a:t>	</a:t>
            </a:r>
            <a:r>
              <a:rPr lang="en-US" dirty="0" err="1" smtClean="0"/>
              <a:t>set_s</a:t>
            </a:r>
            <a:r>
              <a:rPr lang="en-US" dirty="0" smtClean="0"/>
              <a:t> s2(s, s+4);</a:t>
            </a:r>
          </a:p>
          <a:p>
            <a:pPr>
              <a:buNone/>
            </a:pPr>
            <a:r>
              <a:rPr lang="ru-RU" dirty="0" smtClean="0"/>
              <a:t>	</a:t>
            </a:r>
            <a:r>
              <a:rPr lang="en-US" dirty="0" smtClean="0"/>
              <a:t> </a:t>
            </a:r>
            <a:r>
              <a:rPr lang="en-US" dirty="0" err="1" smtClean="0"/>
              <a:t>set_s</a:t>
            </a:r>
            <a:r>
              <a:rPr lang="en-US" dirty="0" smtClean="0"/>
              <a:t> s3(s2);</a:t>
            </a:r>
          </a:p>
          <a:p>
            <a:pPr>
              <a:buNone/>
            </a:pPr>
            <a:r>
              <a:rPr lang="ru-RU" dirty="0" smtClean="0"/>
              <a:t>	</a:t>
            </a:r>
            <a:r>
              <a:rPr lang="en-US" dirty="0" smtClean="0"/>
              <a:t>for(</a:t>
            </a:r>
            <a:r>
              <a:rPr lang="en-US" dirty="0" err="1" smtClean="0"/>
              <a:t>i</a:t>
            </a:r>
            <a:r>
              <a:rPr lang="en-US" dirty="0" smtClean="0"/>
              <a:t>=s2.begin(); </a:t>
            </a:r>
            <a:r>
              <a:rPr lang="en-US" dirty="0" err="1" smtClean="0"/>
              <a:t>i</a:t>
            </a:r>
            <a:r>
              <a:rPr lang="en-US" dirty="0" smtClean="0"/>
              <a:t>!=s2.end();</a:t>
            </a:r>
            <a:r>
              <a:rPr lang="en-US" dirty="0" err="1" smtClean="0"/>
              <a:t>i</a:t>
            </a:r>
            <a:r>
              <a:rPr lang="en-US" dirty="0" smtClean="0"/>
              <a:t>++)</a:t>
            </a:r>
          </a:p>
          <a:p>
            <a:pPr>
              <a:buNone/>
            </a:pPr>
            <a:r>
              <a:rPr lang="ru-RU" dirty="0" smtClean="0"/>
              <a:t>	</a:t>
            </a:r>
            <a:r>
              <a:rPr lang="en-US" dirty="0" err="1" smtClean="0"/>
              <a:t>cout</a:t>
            </a:r>
            <a:r>
              <a:rPr lang="en-US" dirty="0" smtClean="0"/>
              <a:t> &lt;&lt; *</a:t>
            </a:r>
            <a:r>
              <a:rPr lang="en-US" dirty="0" err="1" smtClean="0"/>
              <a:t>i</a:t>
            </a:r>
            <a:r>
              <a:rPr lang="en-US" dirty="0" smtClean="0"/>
              <a:t> &lt;&lt; ' ' &lt;&lt; </a:t>
            </a:r>
            <a:r>
              <a:rPr lang="en-US" dirty="0" err="1" smtClean="0"/>
              <a:t>endl</a:t>
            </a:r>
            <a:r>
              <a:rPr lang="en-US" dirty="0" smtClean="0"/>
              <a:t>;</a:t>
            </a:r>
            <a:endParaRPr lang="ru-RU" dirty="0" smtClean="0"/>
          </a:p>
          <a:p>
            <a:pPr>
              <a:buNone/>
            </a:pPr>
            <a:r>
              <a:rPr lang="ru-RU" dirty="0" smtClean="0"/>
              <a:t>	</a:t>
            </a:r>
            <a:r>
              <a:rPr lang="en-US" dirty="0" smtClean="0"/>
              <a:t>return 0;</a:t>
            </a:r>
          </a:p>
          <a:p>
            <a:pPr>
              <a:buNone/>
            </a:pPr>
            <a:r>
              <a:rPr lang="ru-RU" dirty="0" smtClean="0"/>
              <a:t>}</a:t>
            </a:r>
          </a:p>
          <a:p>
            <a:pPr>
              <a:buNone/>
            </a:pPr>
            <a:r>
              <a:rPr lang="ru-RU" dirty="0" smtClean="0"/>
              <a:t>Вывод всех объектов будет осуществлен в лексикографическом порядке</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a:buNone/>
            </a:pPr>
            <a:endParaRPr lang="ru-RU" dirty="0" smtClean="0"/>
          </a:p>
          <a:p>
            <a:pPr marL="0" indent="324000" algn="just">
              <a:spcBef>
                <a:spcPts val="0"/>
              </a:spcBef>
              <a:buNone/>
            </a:pPr>
            <a:r>
              <a:rPr lang="ru-RU" dirty="0" smtClean="0"/>
              <a:t>Мультимножества или множества с дубликатами, битовые множества рассмотреть самостоятельно.</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smtClean="0"/>
              <a:t>1) Ключевое слово </a:t>
            </a:r>
            <a:r>
              <a:rPr lang="en-US" dirty="0" smtClean="0"/>
              <a:t>auto</a:t>
            </a:r>
            <a:endParaRPr lang="ru-RU" dirty="0" smtClean="0"/>
          </a:p>
          <a:p>
            <a:pPr marL="0" indent="342900" algn="just">
              <a:spcBef>
                <a:spcPts val="0"/>
              </a:spcBef>
              <a:buNone/>
            </a:pPr>
            <a:r>
              <a:rPr lang="ru-RU" dirty="0" smtClean="0"/>
              <a:t> До С++11 ключевое слово </a:t>
            </a:r>
            <a:r>
              <a:rPr lang="ru-RU" dirty="0" err="1" smtClean="0"/>
              <a:t>auto</a:t>
            </a:r>
            <a:r>
              <a:rPr lang="ru-RU" dirty="0" smtClean="0"/>
              <a:t> использовалось как спецификатор хранения переменной (как, например, </a:t>
            </a:r>
            <a:r>
              <a:rPr lang="ru-RU" dirty="0" err="1" smtClean="0"/>
              <a:t>register</a:t>
            </a:r>
            <a:r>
              <a:rPr lang="ru-RU" dirty="0" smtClean="0"/>
              <a:t>, </a:t>
            </a:r>
            <a:r>
              <a:rPr lang="ru-RU" dirty="0" err="1" smtClean="0"/>
              <a:t>static</a:t>
            </a:r>
            <a:r>
              <a:rPr lang="ru-RU" dirty="0" smtClean="0"/>
              <a:t>, </a:t>
            </a:r>
            <a:r>
              <a:rPr lang="ru-RU" dirty="0" err="1" smtClean="0"/>
              <a:t>extern</a:t>
            </a:r>
            <a:r>
              <a:rPr lang="ru-RU" dirty="0" smtClean="0"/>
              <a:t>). В С++11 </a:t>
            </a:r>
            <a:r>
              <a:rPr lang="ru-RU" dirty="0" err="1" smtClean="0"/>
              <a:t>auto</a:t>
            </a:r>
            <a:r>
              <a:rPr lang="ru-RU" dirty="0" smtClean="0"/>
              <a:t> позволяет не указывать тип переменной явно, говоря компилятору, чтобы он сам определил фактический тип переменной, на основе типа инициализируемого значения. Это может использоваться при объявлении переменных в различных областях видимости, как, например, пространство имен, блоки, инициализация в цикле и т.п. Простой пример:</a:t>
            </a:r>
            <a:endParaRPr lang="ru-RU"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lnSpcReduction="10000"/>
          </a:bodyPr>
          <a:lstStyle/>
          <a:p>
            <a:pPr>
              <a:buNone/>
            </a:pPr>
            <a:r>
              <a:rPr lang="en-US" dirty="0" err="1" smtClean="0"/>
              <a:t>int</a:t>
            </a:r>
            <a:r>
              <a:rPr lang="en-US" dirty="0" smtClean="0"/>
              <a:t> main() </a:t>
            </a:r>
          </a:p>
          <a:p>
            <a:pPr>
              <a:buNone/>
            </a:pPr>
            <a:r>
              <a:rPr lang="ru-RU" dirty="0" smtClean="0"/>
              <a:t>{</a:t>
            </a:r>
          </a:p>
          <a:p>
            <a:pPr>
              <a:buNone/>
            </a:pPr>
            <a:r>
              <a:rPr lang="ru-RU" dirty="0" smtClean="0"/>
              <a:t>	</a:t>
            </a:r>
            <a:r>
              <a:rPr lang="en-US" dirty="0" err="1" smtClean="0"/>
              <a:t>int</a:t>
            </a:r>
            <a:r>
              <a:rPr lang="en-US" dirty="0" smtClean="0"/>
              <a:t> </a:t>
            </a:r>
            <a:r>
              <a:rPr lang="en-US" dirty="0" err="1" smtClean="0"/>
              <a:t>i</a:t>
            </a:r>
            <a:r>
              <a:rPr lang="en-US" dirty="0" smtClean="0"/>
              <a:t> = 12;</a:t>
            </a:r>
          </a:p>
          <a:p>
            <a:pPr>
              <a:buNone/>
            </a:pPr>
            <a:r>
              <a:rPr lang="ru-RU" dirty="0" smtClean="0"/>
              <a:t>	</a:t>
            </a:r>
            <a:r>
              <a:rPr lang="en-US" dirty="0" smtClean="0"/>
              <a:t>double d =5.46;</a:t>
            </a:r>
          </a:p>
          <a:p>
            <a:pPr>
              <a:buNone/>
            </a:pPr>
            <a:r>
              <a:rPr lang="ru-RU" dirty="0" smtClean="0"/>
              <a:t>	</a:t>
            </a:r>
            <a:r>
              <a:rPr lang="en-US" dirty="0" smtClean="0">
                <a:solidFill>
                  <a:srgbClr val="FF0000"/>
                </a:solidFill>
              </a:rPr>
              <a:t>auto a = </a:t>
            </a:r>
            <a:r>
              <a:rPr lang="en-US" dirty="0" err="1" smtClean="0">
                <a:solidFill>
                  <a:srgbClr val="FF0000"/>
                </a:solidFill>
              </a:rPr>
              <a:t>i+d</a:t>
            </a:r>
            <a:r>
              <a:rPr lang="en-US" dirty="0" smtClean="0">
                <a:solidFill>
                  <a:srgbClr val="FF0000"/>
                </a:solidFill>
              </a:rPr>
              <a:t>;</a:t>
            </a:r>
          </a:p>
          <a:p>
            <a:pPr>
              <a:buNone/>
            </a:pPr>
            <a:r>
              <a:rPr lang="ru-RU" dirty="0" smtClean="0"/>
              <a:t>	</a:t>
            </a:r>
            <a:r>
              <a:rPr lang="en-US" dirty="0" err="1" smtClean="0"/>
              <a:t>cout</a:t>
            </a:r>
            <a:r>
              <a:rPr lang="en-US" dirty="0" smtClean="0"/>
              <a:t> &lt;&lt; a &lt;&lt; </a:t>
            </a:r>
            <a:r>
              <a:rPr lang="en-US" dirty="0" err="1" smtClean="0"/>
              <a:t>typeid</a:t>
            </a:r>
            <a:r>
              <a:rPr lang="en-US" dirty="0" smtClean="0"/>
              <a:t>(a).name() &lt;&lt; </a:t>
            </a:r>
            <a:r>
              <a:rPr lang="en-US" dirty="0" err="1" smtClean="0"/>
              <a:t>endl</a:t>
            </a:r>
            <a:r>
              <a:rPr lang="en-US" dirty="0" smtClean="0"/>
              <a:t>;</a:t>
            </a:r>
            <a:r>
              <a:rPr lang="ru-RU" dirty="0" smtClean="0"/>
              <a:t>  </a:t>
            </a:r>
          </a:p>
          <a:p>
            <a:pPr>
              <a:buNone/>
            </a:pPr>
            <a:r>
              <a:rPr lang="ru-RU" dirty="0" smtClean="0"/>
              <a:t>	</a:t>
            </a:r>
            <a:r>
              <a:rPr lang="en-US" dirty="0" smtClean="0"/>
              <a:t>return 0;</a:t>
            </a:r>
          </a:p>
          <a:p>
            <a:pPr>
              <a:buNone/>
            </a:pPr>
            <a:r>
              <a:rPr lang="ru-RU" dirty="0" smtClean="0"/>
              <a:t>}</a:t>
            </a:r>
          </a:p>
          <a:p>
            <a:endParaRPr lang="ru-RU"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Очень часто ключевое слово </a:t>
            </a:r>
            <a:r>
              <a:rPr lang="en-US" dirty="0" smtClean="0"/>
              <a:t>auto</a:t>
            </a:r>
            <a:r>
              <a:rPr lang="ru-RU" dirty="0" smtClean="0"/>
              <a:t> используют при работе с контейнерами:</a:t>
            </a:r>
          </a:p>
          <a:p>
            <a:pPr>
              <a:buNone/>
            </a:pPr>
            <a:r>
              <a:rPr lang="en-US" dirty="0" smtClean="0"/>
              <a:t>std::map&lt;std::string, std::vector&lt;</a:t>
            </a:r>
            <a:r>
              <a:rPr lang="en-US" dirty="0" err="1" smtClean="0"/>
              <a:t>int</a:t>
            </a:r>
            <a:r>
              <a:rPr lang="en-US" dirty="0" smtClean="0"/>
              <a:t>&gt;&gt; map; for(auto it = begin(map); it != end(map); ++it) { </a:t>
            </a:r>
            <a:endParaRPr lang="ru-RU" dirty="0" smtClean="0"/>
          </a:p>
          <a:p>
            <a:pPr>
              <a:buNone/>
            </a:pPr>
            <a:r>
              <a:rPr lang="ru-RU" i="1" dirty="0" smtClean="0"/>
              <a:t>		</a:t>
            </a:r>
            <a:r>
              <a:rPr lang="en-US" i="1" dirty="0" smtClean="0"/>
              <a:t>//</a:t>
            </a:r>
            <a:endParaRPr lang="ru-RU" i="1" dirty="0" smtClean="0"/>
          </a:p>
          <a:p>
            <a:pPr>
              <a:buNone/>
            </a:pPr>
            <a:r>
              <a:rPr lang="ru-RU" i="1" dirty="0" smtClean="0"/>
              <a:t>	</a:t>
            </a:r>
            <a:r>
              <a:rPr lang="en-US" dirty="0" smtClean="0"/>
              <a:t>}</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0" algn="ctr">
              <a:spcBef>
                <a:spcPts val="0"/>
              </a:spcBef>
              <a:buNone/>
            </a:pPr>
            <a:r>
              <a:rPr lang="ru-RU" dirty="0" smtClean="0"/>
              <a:t>Итераторы</a:t>
            </a:r>
          </a:p>
          <a:p>
            <a:pPr marL="0" indent="342900" algn="just">
              <a:spcBef>
                <a:spcPts val="0"/>
              </a:spcBef>
              <a:buNone/>
            </a:pPr>
            <a:r>
              <a:rPr lang="ru-RU" dirty="0" smtClean="0"/>
              <a:t>Как уже было сказано ранее, в </a:t>
            </a:r>
            <a:r>
              <a:rPr lang="en-US" dirty="0" smtClean="0"/>
              <a:t>STL</a:t>
            </a:r>
            <a:r>
              <a:rPr lang="ru-RU" dirty="0" smtClean="0"/>
              <a:t> введен особый вид указателей – итераторы. Использование обычных указателей при работе с контейнерами может привести к сложным алгоритмам. Решение проблемы связано с созданием специального класса «интеллектуальных указателей» или итераторов.</a:t>
            </a:r>
          </a:p>
          <a:p>
            <a:pPr marL="0" indent="342900" algn="just">
              <a:spcBef>
                <a:spcPts val="0"/>
              </a:spcBef>
              <a:buNone/>
            </a:pP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Можете использовать </a:t>
            </a:r>
            <a:r>
              <a:rPr lang="ru-RU" dirty="0" err="1" smtClean="0"/>
              <a:t>auto</a:t>
            </a:r>
            <a:r>
              <a:rPr lang="ru-RU" dirty="0" smtClean="0"/>
              <a:t> вместо типа возвращаемого значения функции. В таком случае, </a:t>
            </a:r>
            <a:r>
              <a:rPr lang="ru-RU" dirty="0" err="1" smtClean="0"/>
              <a:t>auto</a:t>
            </a:r>
            <a:r>
              <a:rPr lang="ru-RU" dirty="0" smtClean="0"/>
              <a:t> не говорит компилятору, что он должен определить тип, он только дает ему команду искать возвращаемый тип в конце  функции</a:t>
            </a:r>
            <a:br>
              <a:rPr lang="ru-RU" dirty="0" smtClean="0"/>
            </a:b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5" name="Содержимое 4"/>
          <p:cNvSpPr>
            <a:spLocks noGrp="1"/>
          </p:cNvSpPr>
          <p:nvPr>
            <p:ph idx="1"/>
          </p:nvPr>
        </p:nvSpPr>
        <p:spPr/>
        <p:txBody>
          <a:bodyPr/>
          <a:lstStyle/>
          <a:p>
            <a:pPr>
              <a:buNone/>
            </a:pPr>
            <a:r>
              <a:rPr lang="en-US" dirty="0" smtClean="0"/>
              <a:t>template &lt;</a:t>
            </a:r>
            <a:r>
              <a:rPr lang="en-US" dirty="0" err="1" smtClean="0"/>
              <a:t>typename</a:t>
            </a:r>
            <a:r>
              <a:rPr lang="en-US" dirty="0" smtClean="0"/>
              <a:t> T, </a:t>
            </a:r>
            <a:r>
              <a:rPr lang="en-US" dirty="0" err="1" smtClean="0"/>
              <a:t>typename</a:t>
            </a:r>
            <a:r>
              <a:rPr lang="en-US" dirty="0" smtClean="0"/>
              <a:t> E&gt; </a:t>
            </a:r>
            <a:endParaRPr lang="ru-RU" dirty="0" smtClean="0"/>
          </a:p>
          <a:p>
            <a:pPr>
              <a:buNone/>
            </a:pPr>
            <a:r>
              <a:rPr lang="en-US" dirty="0" smtClean="0"/>
              <a:t>auto compose(T a, E b) -&gt; </a:t>
            </a:r>
            <a:r>
              <a:rPr lang="en-US" dirty="0" err="1" smtClean="0"/>
              <a:t>decltype</a:t>
            </a:r>
            <a:r>
              <a:rPr lang="en-US" dirty="0" smtClean="0"/>
              <a:t>(</a:t>
            </a:r>
            <a:r>
              <a:rPr lang="en-US" dirty="0" err="1" smtClean="0"/>
              <a:t>a+b</a:t>
            </a:r>
            <a:r>
              <a:rPr lang="en-US" dirty="0" smtClean="0"/>
              <a:t>) </a:t>
            </a:r>
            <a:endParaRPr lang="ru-RU" dirty="0" smtClean="0"/>
          </a:p>
          <a:p>
            <a:pPr>
              <a:buNone/>
            </a:pPr>
            <a:r>
              <a:rPr lang="ru-RU" dirty="0" smtClean="0"/>
              <a:t>{ </a:t>
            </a:r>
            <a:r>
              <a:rPr lang="en-US" dirty="0" smtClean="0"/>
              <a:t>return </a:t>
            </a:r>
            <a:r>
              <a:rPr lang="en-US" dirty="0" err="1" smtClean="0"/>
              <a:t>a+b</a:t>
            </a:r>
            <a:r>
              <a:rPr lang="en-US" dirty="0" smtClean="0"/>
              <a:t>; } </a:t>
            </a:r>
            <a:endParaRPr lang="ru-RU" dirty="0" smtClean="0"/>
          </a:p>
          <a:p>
            <a:pPr>
              <a:buNone/>
            </a:pPr>
            <a:r>
              <a:rPr lang="en-US" dirty="0" smtClean="0"/>
              <a:t>auto c = compose(2, 3.14); </a:t>
            </a:r>
            <a:r>
              <a:rPr lang="en-US" i="1" dirty="0" smtClean="0"/>
              <a:t>// c – double</a:t>
            </a:r>
            <a:endParaRPr lang="ru-RU" i="1" dirty="0" smtClean="0"/>
          </a:p>
          <a:p>
            <a:pPr marL="0" indent="342900" algn="just">
              <a:spcBef>
                <a:spcPts val="0"/>
              </a:spcBef>
              <a:buNone/>
            </a:pPr>
            <a:r>
              <a:rPr lang="ru-RU" dirty="0" smtClean="0"/>
              <a:t>возвращаемый тип функции </a:t>
            </a:r>
            <a:r>
              <a:rPr lang="ru-RU" dirty="0" err="1" smtClean="0"/>
              <a:t>compose</a:t>
            </a:r>
            <a:r>
              <a:rPr lang="ru-RU" dirty="0" smtClean="0"/>
              <a:t> — это возвращаемый тип оператора +, который суммирует значения типа T и E.</a:t>
            </a: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2) Указатель </a:t>
            </a:r>
            <a:r>
              <a:rPr lang="ru-RU" dirty="0" err="1" smtClean="0"/>
              <a:t>nullptr</a:t>
            </a:r>
            <a:endParaRPr lang="ru-RU" dirty="0" smtClean="0"/>
          </a:p>
          <a:p>
            <a:pPr marL="0" indent="342900" algn="just">
              <a:spcBef>
                <a:spcPts val="0"/>
              </a:spcBef>
              <a:buNone/>
            </a:pPr>
            <a:r>
              <a:rPr lang="ru-RU" dirty="0" smtClean="0"/>
              <a:t> Раньше, для обнуления указателей использовался макрос NULL, являющийся нулем — целым типом, что, естественно, вызывало проблемы (например, при перегрузке функций). Ключевое слово </a:t>
            </a:r>
            <a:r>
              <a:rPr lang="ru-RU" dirty="0" err="1" smtClean="0"/>
              <a:t>nullptr</a:t>
            </a:r>
            <a:r>
              <a:rPr lang="ru-RU" dirty="0" smtClean="0"/>
              <a:t> имеет свой собственный тип </a:t>
            </a:r>
            <a:r>
              <a:rPr lang="ru-RU" dirty="0" err="1" smtClean="0"/>
              <a:t>nullptr_t</a:t>
            </a:r>
            <a:r>
              <a:rPr lang="ru-RU" dirty="0" smtClean="0"/>
              <a:t>, что избавляет от проблем. Существуют неявные преобразования </a:t>
            </a:r>
            <a:r>
              <a:rPr lang="ru-RU" dirty="0" err="1" smtClean="0"/>
              <a:t>nullptr</a:t>
            </a:r>
            <a:r>
              <a:rPr lang="ru-RU" dirty="0" smtClean="0"/>
              <a:t> к нулевому указателю любого типа и к </a:t>
            </a:r>
            <a:r>
              <a:rPr lang="ru-RU" dirty="0" err="1" smtClean="0"/>
              <a:t>bool</a:t>
            </a:r>
            <a:r>
              <a:rPr lang="ru-RU" dirty="0" smtClean="0"/>
              <a:t> (как </a:t>
            </a:r>
            <a:r>
              <a:rPr lang="ru-RU" dirty="0" err="1" smtClean="0"/>
              <a:t>false</a:t>
            </a:r>
            <a:r>
              <a:rPr lang="ru-RU" dirty="0" smtClean="0"/>
              <a:t>), но преобразования к целочисленных типам нет.</a:t>
            </a: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Пример использования </a:t>
            </a:r>
            <a:r>
              <a:rPr lang="sv-SE" dirty="0" smtClean="0"/>
              <a:t>nullptr</a:t>
            </a:r>
            <a:endParaRPr lang="ru-RU" dirty="0" smtClean="0"/>
          </a:p>
          <a:p>
            <a:pPr marL="0" indent="342900" algn="just">
              <a:spcBef>
                <a:spcPts val="0"/>
              </a:spcBef>
              <a:buNone/>
            </a:pPr>
            <a:r>
              <a:rPr lang="sv-SE" dirty="0" smtClean="0"/>
              <a:t>int* p1 = NULL;</a:t>
            </a:r>
            <a:endParaRPr lang="ru-RU" dirty="0" smtClean="0"/>
          </a:p>
          <a:p>
            <a:pPr marL="0" indent="342900" algn="just">
              <a:spcBef>
                <a:spcPts val="0"/>
              </a:spcBef>
              <a:buNone/>
            </a:pPr>
            <a:r>
              <a:rPr lang="sv-SE" dirty="0" smtClean="0"/>
              <a:t> int* p2 = nullptr; </a:t>
            </a:r>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smtClean="0"/>
              <a:t>3) </a:t>
            </a:r>
            <a:r>
              <a:rPr lang="en-US" dirty="0" smtClean="0"/>
              <a:t>range-based </a:t>
            </a:r>
            <a:r>
              <a:rPr lang="ru-RU" dirty="0" smtClean="0"/>
              <a:t>циклы</a:t>
            </a:r>
          </a:p>
          <a:p>
            <a:pPr marL="0" indent="342900" algn="just">
              <a:spcBef>
                <a:spcPts val="0"/>
              </a:spcBef>
              <a:buNone/>
            </a:pPr>
            <a:r>
              <a:rPr lang="ru-RU" dirty="0" smtClean="0"/>
              <a:t> В С++11 была добавлена поддержка парадигмы </a:t>
            </a:r>
            <a:r>
              <a:rPr lang="ru-RU" dirty="0" err="1" smtClean="0"/>
              <a:t>foreach</a:t>
            </a:r>
            <a:r>
              <a:rPr lang="ru-RU" dirty="0" smtClean="0"/>
              <a:t> для итерации по набору. В новой форме возможно выполнять итерации в случае, если для объекта итерации перегружены методы </a:t>
            </a:r>
            <a:r>
              <a:rPr lang="ru-RU" dirty="0" err="1" smtClean="0"/>
              <a:t>begin</a:t>
            </a:r>
            <a:r>
              <a:rPr lang="ru-RU" dirty="0" smtClean="0"/>
              <a:t>() и </a:t>
            </a:r>
            <a:r>
              <a:rPr lang="ru-RU" dirty="0" err="1" smtClean="0"/>
              <a:t>end</a:t>
            </a:r>
            <a:r>
              <a:rPr lang="ru-RU" dirty="0" smtClean="0"/>
              <a:t>(). </a:t>
            </a:r>
            <a:br>
              <a:rPr lang="ru-RU" dirty="0" smtClean="0"/>
            </a:br>
            <a:r>
              <a:rPr lang="ru-RU" dirty="0" smtClean="0"/>
              <a:t>Это полезно, когда вы необходимо получить элементы массива/контейнера или сделать с ними что-то, не заботясь об индексах, итераторах или кол-ве элементов.</a:t>
            </a:r>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en-US" dirty="0" smtClean="0"/>
              <a:t>std::map&lt;std::string, std::vector&lt;</a:t>
            </a:r>
            <a:r>
              <a:rPr lang="en-US" dirty="0" err="1" smtClean="0"/>
              <a:t>int</a:t>
            </a:r>
            <a:r>
              <a:rPr lang="en-US" dirty="0" smtClean="0"/>
              <a:t>&gt;&gt; map; std::vector&lt;</a:t>
            </a:r>
            <a:r>
              <a:rPr lang="en-US" dirty="0" err="1" smtClean="0"/>
              <a:t>int</a:t>
            </a:r>
            <a:r>
              <a:rPr lang="en-US" dirty="0" smtClean="0"/>
              <a:t>&gt; v; </a:t>
            </a:r>
            <a:endParaRPr lang="ru-RU" dirty="0" smtClean="0"/>
          </a:p>
          <a:p>
            <a:pPr marL="0" indent="342900" algn="just">
              <a:spcBef>
                <a:spcPts val="0"/>
              </a:spcBef>
              <a:buNone/>
            </a:pPr>
            <a:r>
              <a:rPr lang="en-US" dirty="0" err="1" smtClean="0"/>
              <a:t>v.push_back</a:t>
            </a:r>
            <a:r>
              <a:rPr lang="en-US" dirty="0" smtClean="0"/>
              <a:t>(1); </a:t>
            </a:r>
            <a:r>
              <a:rPr lang="ru-RU" dirty="0" smtClean="0"/>
              <a:t>  	</a:t>
            </a:r>
          </a:p>
          <a:p>
            <a:pPr marL="0" indent="342900" algn="just">
              <a:spcBef>
                <a:spcPts val="0"/>
              </a:spcBef>
              <a:buNone/>
            </a:pPr>
            <a:r>
              <a:rPr lang="en-US" dirty="0" err="1" smtClean="0"/>
              <a:t>v.push_back</a:t>
            </a:r>
            <a:r>
              <a:rPr lang="en-US" dirty="0" smtClean="0"/>
              <a:t>(2);</a:t>
            </a:r>
            <a:endParaRPr lang="ru-RU" dirty="0" smtClean="0"/>
          </a:p>
          <a:p>
            <a:pPr marL="0" indent="342900" algn="just">
              <a:spcBef>
                <a:spcPts val="0"/>
              </a:spcBef>
              <a:buNone/>
            </a:pPr>
            <a:r>
              <a:rPr lang="en-US" dirty="0" smtClean="0"/>
              <a:t> </a:t>
            </a:r>
            <a:r>
              <a:rPr lang="en-US" dirty="0" err="1" smtClean="0"/>
              <a:t>v.push_back</a:t>
            </a:r>
            <a:r>
              <a:rPr lang="en-US" dirty="0" smtClean="0"/>
              <a:t>(3);</a:t>
            </a:r>
            <a:endParaRPr lang="ru-RU" dirty="0" smtClean="0"/>
          </a:p>
          <a:p>
            <a:pPr marL="0" indent="342900" algn="just">
              <a:spcBef>
                <a:spcPts val="0"/>
              </a:spcBef>
              <a:buNone/>
            </a:pPr>
            <a:r>
              <a:rPr lang="en-US" dirty="0" smtClean="0"/>
              <a:t> map["one"] = v; </a:t>
            </a:r>
            <a:endParaRPr lang="ru-RU" dirty="0" smtClean="0"/>
          </a:p>
          <a:p>
            <a:pPr marL="0" indent="342900" algn="just">
              <a:spcBef>
                <a:spcPts val="0"/>
              </a:spcBef>
              <a:buNone/>
            </a:pPr>
            <a:r>
              <a:rPr lang="en-US" dirty="0" smtClean="0"/>
              <a:t>for(const auto &amp;</a:t>
            </a:r>
            <a:r>
              <a:rPr lang="en-US" dirty="0" err="1" smtClean="0"/>
              <a:t>kvp</a:t>
            </a:r>
            <a:r>
              <a:rPr lang="en-US" dirty="0" smtClean="0"/>
              <a:t>: map) </a:t>
            </a:r>
            <a:endParaRPr lang="ru-RU" dirty="0" smtClean="0"/>
          </a:p>
          <a:p>
            <a:pPr marL="0" indent="342900" algn="just">
              <a:spcBef>
                <a:spcPts val="0"/>
              </a:spcBef>
              <a:buNone/>
            </a:pPr>
            <a:r>
              <a:rPr lang="en-US" dirty="0" smtClean="0"/>
              <a:t>{</a:t>
            </a:r>
            <a:r>
              <a:rPr lang="ru-RU" dirty="0" smtClean="0"/>
              <a:t>	</a:t>
            </a:r>
            <a:r>
              <a:rPr lang="en-US" dirty="0" err="1" smtClean="0"/>
              <a:t>cout</a:t>
            </a:r>
            <a:r>
              <a:rPr lang="en-US" dirty="0" smtClean="0"/>
              <a:t> &lt;&lt; </a:t>
            </a:r>
            <a:r>
              <a:rPr lang="en-US" dirty="0" err="1" smtClean="0"/>
              <a:t>kvp.first</a:t>
            </a:r>
            <a:r>
              <a:rPr lang="en-US" dirty="0" smtClean="0"/>
              <a:t> &lt;&lt; </a:t>
            </a:r>
            <a:r>
              <a:rPr lang="ru-RU" dirty="0" smtClean="0"/>
              <a:t> </a:t>
            </a:r>
            <a:r>
              <a:rPr lang="en-US" dirty="0" err="1" smtClean="0"/>
              <a:t>endl</a:t>
            </a:r>
            <a:r>
              <a:rPr lang="en-US" dirty="0" smtClean="0"/>
              <a:t>; </a:t>
            </a:r>
            <a:endParaRPr lang="ru-RU" dirty="0" smtClean="0"/>
          </a:p>
          <a:p>
            <a:pPr marL="0" indent="342900" algn="just">
              <a:spcBef>
                <a:spcPts val="0"/>
              </a:spcBef>
              <a:buNone/>
            </a:pPr>
            <a:r>
              <a:rPr lang="ru-RU" dirty="0" smtClean="0"/>
              <a:t>	</a:t>
            </a:r>
            <a:r>
              <a:rPr lang="en-US" dirty="0" smtClean="0"/>
              <a:t>for(auto v: </a:t>
            </a:r>
            <a:r>
              <a:rPr lang="en-US" dirty="0" err="1" smtClean="0"/>
              <a:t>kvp.second</a:t>
            </a:r>
            <a:r>
              <a:rPr lang="en-US" dirty="0" smtClean="0"/>
              <a:t>) </a:t>
            </a:r>
            <a:r>
              <a:rPr lang="en-US" dirty="0" err="1" smtClean="0"/>
              <a:t>cout</a:t>
            </a:r>
            <a:r>
              <a:rPr lang="en-US" dirty="0" smtClean="0"/>
              <a:t> &lt;&lt; v &lt;&lt; </a:t>
            </a:r>
            <a:r>
              <a:rPr lang="en-US" dirty="0" err="1" smtClean="0"/>
              <a:t>endl</a:t>
            </a:r>
            <a:r>
              <a:rPr lang="en-US" dirty="0" smtClean="0"/>
              <a:t>; </a:t>
            </a:r>
            <a:endParaRPr lang="ru-RU" dirty="0" smtClean="0"/>
          </a:p>
          <a:p>
            <a:pPr marL="0" indent="342900" algn="just">
              <a:spcBef>
                <a:spcPts val="0"/>
              </a:spcBef>
              <a:buNone/>
            </a:pPr>
            <a:r>
              <a:rPr lang="en-US" dirty="0" smtClean="0"/>
              <a:t>}</a:t>
            </a: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4) </a:t>
            </a:r>
            <a:r>
              <a:rPr lang="en-US" dirty="0" smtClean="0"/>
              <a:t> override </a:t>
            </a:r>
            <a:r>
              <a:rPr lang="ru-RU" dirty="0" smtClean="0"/>
              <a:t>и </a:t>
            </a:r>
            <a:r>
              <a:rPr lang="en-US" dirty="0" smtClean="0"/>
              <a:t>final</a:t>
            </a:r>
            <a:endParaRPr lang="ru-RU" dirty="0" smtClean="0"/>
          </a:p>
          <a:p>
            <a:pPr marL="0" indent="342900" algn="just">
              <a:spcBef>
                <a:spcPts val="0"/>
              </a:spcBef>
              <a:buNone/>
            </a:pPr>
            <a:r>
              <a:rPr lang="ru-RU" dirty="0" smtClean="0"/>
              <a:t> Добавлены два новых идентификатора (не ключевые слова): </a:t>
            </a:r>
            <a:r>
              <a:rPr lang="ru-RU" dirty="0" err="1" smtClean="0"/>
              <a:t>override</a:t>
            </a:r>
            <a:r>
              <a:rPr lang="ru-RU" dirty="0" smtClean="0"/>
              <a:t>, для указания того, что метод является переопределением виртуального метода в базовом классе и </a:t>
            </a:r>
            <a:r>
              <a:rPr lang="ru-RU" dirty="0" err="1" smtClean="0"/>
              <a:t>final</a:t>
            </a:r>
            <a:r>
              <a:rPr lang="ru-RU" dirty="0" smtClean="0"/>
              <a:t>, указывающий что производный класс не должен переопределять виртуальный метод.</a:t>
            </a:r>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fontScale="77500" lnSpcReduction="20000"/>
          </a:bodyPr>
          <a:lstStyle/>
          <a:p>
            <a:pPr marL="0" indent="342900" algn="just">
              <a:spcBef>
                <a:spcPts val="0"/>
              </a:spcBef>
              <a:buNone/>
            </a:pPr>
            <a:r>
              <a:rPr lang="ru-RU" dirty="0" smtClean="0"/>
              <a:t>5) Строго-типизированный </a:t>
            </a:r>
            <a:r>
              <a:rPr lang="en-US" dirty="0" err="1" smtClean="0"/>
              <a:t>enum</a:t>
            </a:r>
            <a:endParaRPr lang="ru-RU" dirty="0" smtClean="0"/>
          </a:p>
          <a:p>
            <a:pPr marL="0" indent="342900" algn="just">
              <a:spcBef>
                <a:spcPts val="0"/>
              </a:spcBef>
              <a:buNone/>
            </a:pPr>
            <a:r>
              <a:rPr lang="ru-RU" dirty="0" smtClean="0"/>
              <a:t>У «традиционных» перечислений в С++ есть некоторые недостатки: они экспортируют свои значения в окружающую область видимости (что может привести к конфликту имен), они неявно преобразовываются в целый тип и не могут иметь определенный пользователем тип.</a:t>
            </a:r>
            <a:br>
              <a:rPr lang="ru-RU" dirty="0" smtClean="0"/>
            </a:br>
            <a:r>
              <a:rPr lang="ru-RU" dirty="0" smtClean="0"/>
              <a:t>Эти проблемы устранены в С++11 с введением новой категории перечислений, названных </a:t>
            </a:r>
            <a:r>
              <a:rPr lang="ru-RU" i="1" dirty="0" err="1" smtClean="0"/>
              <a:t>strongly-typed</a:t>
            </a:r>
            <a:r>
              <a:rPr lang="ru-RU" i="1" dirty="0" smtClean="0"/>
              <a:t> </a:t>
            </a:r>
            <a:r>
              <a:rPr lang="ru-RU" i="1" dirty="0" err="1" smtClean="0"/>
              <a:t>enums</a:t>
            </a:r>
            <a:r>
              <a:rPr lang="ru-RU" dirty="0" smtClean="0"/>
              <a:t>. Они определяются ключевым словом </a:t>
            </a:r>
            <a:r>
              <a:rPr lang="ru-RU" dirty="0" err="1" smtClean="0"/>
              <a:t>enum</a:t>
            </a:r>
            <a:r>
              <a:rPr lang="ru-RU" dirty="0" smtClean="0"/>
              <a:t> </a:t>
            </a:r>
            <a:r>
              <a:rPr lang="ru-RU" dirty="0" err="1" smtClean="0"/>
              <a:t>class</a:t>
            </a:r>
            <a:r>
              <a:rPr lang="ru-RU" dirty="0" smtClean="0"/>
              <a:t>. Они больше не экспортируют свои перечисляемые значения в окружающую область видимости, больше не преобразуются неявно в целый тип и могут иметь определенный пользователем тип (эта опция так же добавлена и для «традиционных» перечислений").</a:t>
            </a:r>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ru-RU" dirty="0" smtClean="0"/>
              <a:t>Пример использования:</a:t>
            </a:r>
          </a:p>
          <a:p>
            <a:pPr>
              <a:buNone/>
            </a:pPr>
            <a:r>
              <a:rPr lang="en-US" dirty="0" err="1" smtClean="0"/>
              <a:t>enum</a:t>
            </a:r>
            <a:r>
              <a:rPr lang="en-US" dirty="0" smtClean="0"/>
              <a:t> </a:t>
            </a:r>
            <a:r>
              <a:rPr lang="en-US" dirty="0" err="1" smtClean="0"/>
              <a:t>struct</a:t>
            </a:r>
            <a:r>
              <a:rPr lang="en-US" dirty="0" smtClean="0"/>
              <a:t> </a:t>
            </a:r>
            <a:r>
              <a:rPr lang="en-US" dirty="0" err="1" smtClean="0"/>
              <a:t>NewEnum</a:t>
            </a:r>
            <a:endParaRPr lang="en-US" dirty="0" smtClean="0"/>
          </a:p>
          <a:p>
            <a:pPr>
              <a:buNone/>
            </a:pPr>
            <a:r>
              <a:rPr lang="ru-RU" dirty="0" smtClean="0"/>
              <a:t>{</a:t>
            </a:r>
          </a:p>
          <a:p>
            <a:pPr>
              <a:buNone/>
            </a:pPr>
            <a:r>
              <a:rPr lang="ru-RU" dirty="0" smtClean="0"/>
              <a:t>	</a:t>
            </a:r>
            <a:r>
              <a:rPr lang="en-US" dirty="0" smtClean="0"/>
              <a:t>  one= 1,</a:t>
            </a:r>
          </a:p>
          <a:p>
            <a:pPr>
              <a:buNone/>
            </a:pPr>
            <a:r>
              <a:rPr lang="ru-RU" dirty="0" smtClean="0"/>
              <a:t>	</a:t>
            </a:r>
            <a:r>
              <a:rPr lang="en-US" dirty="0" smtClean="0"/>
              <a:t>  ten=10,</a:t>
            </a:r>
          </a:p>
          <a:p>
            <a:pPr>
              <a:buNone/>
            </a:pPr>
            <a:r>
              <a:rPr lang="ru-RU" dirty="0" smtClean="0"/>
              <a:t>};</a:t>
            </a:r>
          </a:p>
          <a:p>
            <a:endParaRPr lang="ru-RU" dirty="0" smtClean="0"/>
          </a:p>
          <a:p>
            <a:pPr>
              <a:buNone/>
            </a:pPr>
            <a:r>
              <a:rPr lang="en-US" dirty="0" err="1" smtClean="0"/>
              <a:t>int</a:t>
            </a:r>
            <a:r>
              <a:rPr lang="en-US" dirty="0" smtClean="0"/>
              <a:t> main()</a:t>
            </a:r>
          </a:p>
          <a:p>
            <a:pPr>
              <a:buNone/>
            </a:pPr>
            <a:r>
              <a:rPr lang="ru-RU" dirty="0" smtClean="0"/>
              <a:t>{</a:t>
            </a:r>
          </a:p>
          <a:p>
            <a:pPr>
              <a:buNone/>
            </a:pPr>
            <a:r>
              <a:rPr lang="ru-RU" dirty="0" smtClean="0"/>
              <a:t>	</a:t>
            </a:r>
            <a:r>
              <a:rPr lang="en-US" dirty="0" smtClean="0"/>
              <a:t>//</a:t>
            </a:r>
            <a:r>
              <a:rPr lang="en-US" dirty="0" err="1" smtClean="0"/>
              <a:t>cout</a:t>
            </a:r>
            <a:r>
              <a:rPr lang="en-US" dirty="0" smtClean="0"/>
              <a:t> &lt;&lt; "C++11= " &lt;&lt; 1* </a:t>
            </a:r>
            <a:r>
              <a:rPr lang="en-US" dirty="0" err="1" smtClean="0"/>
              <a:t>NewEnum</a:t>
            </a:r>
            <a:r>
              <a:rPr lang="en-US" dirty="0" smtClean="0"/>
              <a:t>::ten + 1* </a:t>
            </a:r>
            <a:r>
              <a:rPr lang="en-US" dirty="0" err="1" smtClean="0"/>
              <a:t>NewEnum</a:t>
            </a:r>
            <a:r>
              <a:rPr lang="en-US" dirty="0" smtClean="0"/>
              <a:t>::one &lt;&lt; </a:t>
            </a:r>
            <a:r>
              <a:rPr lang="en-US" dirty="0" err="1" smtClean="0"/>
              <a:t>endl</a:t>
            </a:r>
            <a:r>
              <a:rPr lang="en-US" dirty="0" smtClean="0"/>
              <a:t>;</a:t>
            </a:r>
          </a:p>
          <a:p>
            <a:pPr>
              <a:buNone/>
            </a:pPr>
            <a:r>
              <a:rPr lang="ru-RU" dirty="0" smtClean="0"/>
              <a:t>	</a:t>
            </a:r>
            <a:r>
              <a:rPr lang="en-US" dirty="0" err="1" smtClean="0"/>
              <a:t>cout</a:t>
            </a:r>
            <a:r>
              <a:rPr lang="en-US" dirty="0" smtClean="0"/>
              <a:t> &lt;&lt; "C++11= " &lt;&lt; 1*</a:t>
            </a:r>
            <a:r>
              <a:rPr lang="en-US" dirty="0" err="1" smtClean="0"/>
              <a:t>static_cast</a:t>
            </a:r>
            <a:r>
              <a:rPr lang="en-US" dirty="0" smtClean="0"/>
              <a:t>&lt;</a:t>
            </a:r>
            <a:r>
              <a:rPr lang="en-US" dirty="0" err="1" smtClean="0"/>
              <a:t>int</a:t>
            </a:r>
            <a:r>
              <a:rPr lang="en-US" dirty="0" smtClean="0"/>
              <a:t>&gt;(</a:t>
            </a:r>
            <a:r>
              <a:rPr lang="en-US" dirty="0" err="1" smtClean="0"/>
              <a:t>NewEnum</a:t>
            </a:r>
            <a:r>
              <a:rPr lang="en-US" dirty="0" smtClean="0"/>
              <a:t>::ten) + </a:t>
            </a:r>
          </a:p>
          <a:p>
            <a:pPr>
              <a:buNone/>
            </a:pPr>
            <a:r>
              <a:rPr lang="en-US" dirty="0" smtClean="0"/>
              <a:t>                    1*</a:t>
            </a:r>
            <a:r>
              <a:rPr lang="en-US" dirty="0" err="1" smtClean="0"/>
              <a:t>static_cast</a:t>
            </a:r>
            <a:r>
              <a:rPr lang="en-US" dirty="0" smtClean="0"/>
              <a:t>&lt;</a:t>
            </a:r>
            <a:r>
              <a:rPr lang="en-US" dirty="0" err="1" smtClean="0"/>
              <a:t>int</a:t>
            </a:r>
            <a:r>
              <a:rPr lang="en-US" dirty="0" smtClean="0"/>
              <a:t>&gt;(</a:t>
            </a:r>
            <a:r>
              <a:rPr lang="en-US" dirty="0" err="1" smtClean="0"/>
              <a:t>NewEnum</a:t>
            </a:r>
            <a:r>
              <a:rPr lang="en-US" dirty="0" smtClean="0"/>
              <a:t>::one) &lt;&lt; </a:t>
            </a:r>
            <a:r>
              <a:rPr lang="en-US" dirty="0" err="1" smtClean="0"/>
              <a:t>endl</a:t>
            </a:r>
            <a:r>
              <a:rPr lang="en-US" dirty="0" smtClean="0"/>
              <a:t>;</a:t>
            </a:r>
          </a:p>
          <a:p>
            <a:pPr>
              <a:buNone/>
            </a:pPr>
            <a:r>
              <a:rPr lang="ru-RU" dirty="0" smtClean="0"/>
              <a:t>	</a:t>
            </a:r>
            <a:r>
              <a:rPr lang="en-US" dirty="0" smtClean="0"/>
              <a:t>return 0;</a:t>
            </a:r>
          </a:p>
          <a:p>
            <a:pPr>
              <a:buNone/>
            </a:pPr>
            <a:r>
              <a:rPr lang="ru-RU" dirty="0" smtClean="0"/>
              <a:t>}</a:t>
            </a: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normAutofit fontScale="77500" lnSpcReduction="20000"/>
          </a:bodyPr>
          <a:lstStyle/>
          <a:p>
            <a:pPr marL="514350" indent="-514350">
              <a:buAutoNum type="arabicParenR" startAt="6"/>
            </a:pPr>
            <a:r>
              <a:rPr lang="ru-RU" dirty="0" smtClean="0"/>
              <a:t>Интеллектуальные указатели</a:t>
            </a:r>
          </a:p>
          <a:p>
            <a:pPr marL="0" indent="342900" algn="just">
              <a:spcBef>
                <a:spcPts val="0"/>
              </a:spcBef>
              <a:buNone/>
            </a:pPr>
            <a:r>
              <a:rPr lang="ru-RU" dirty="0" smtClean="0">
                <a:hlinkClick r:id="rId2"/>
              </a:rPr>
              <a:t>- </a:t>
            </a:r>
            <a:r>
              <a:rPr lang="ru-RU" dirty="0" err="1" smtClean="0">
                <a:solidFill>
                  <a:schemeClr val="bg1"/>
                </a:solidFill>
                <a:hlinkClick r:id="rId2"/>
              </a:rPr>
              <a:t>unique_ptr</a:t>
            </a:r>
            <a:r>
              <a:rPr lang="ru-RU" dirty="0" smtClean="0"/>
              <a:t>: должен использоваться, когда ресурс памяти не должен был разделяемым (у него нет конструктора копирования), но он может быть передан другому </a:t>
            </a:r>
            <a:r>
              <a:rPr lang="ru-RU" dirty="0" err="1" smtClean="0"/>
              <a:t>unique_ptr</a:t>
            </a:r>
            <a:endParaRPr lang="ru-RU" dirty="0" smtClean="0"/>
          </a:p>
          <a:p>
            <a:pPr marL="0" indent="342900" algn="just">
              <a:spcBef>
                <a:spcPts val="0"/>
              </a:spcBef>
              <a:buNone/>
            </a:pPr>
            <a:r>
              <a:rPr lang="ru-RU" u="sng" dirty="0" smtClean="0">
                <a:hlinkClick r:id="rId3"/>
              </a:rPr>
              <a:t> - </a:t>
            </a:r>
            <a:r>
              <a:rPr lang="ru-RU" u="sng" dirty="0" err="1" smtClean="0">
                <a:hlinkClick r:id="rId3"/>
              </a:rPr>
              <a:t>shared_ptr</a:t>
            </a:r>
            <a:r>
              <a:rPr lang="ru-RU" dirty="0" smtClean="0"/>
              <a:t>: должен использоваться, когда ресурс памяти должен быть разделяемым</a:t>
            </a:r>
          </a:p>
          <a:p>
            <a:pPr marL="0" indent="342900" algn="just">
              <a:spcBef>
                <a:spcPts val="0"/>
              </a:spcBef>
              <a:buNone/>
            </a:pPr>
            <a:r>
              <a:rPr lang="ru-RU" dirty="0" smtClean="0">
                <a:hlinkClick r:id="rId4"/>
              </a:rPr>
              <a:t> - </a:t>
            </a:r>
            <a:r>
              <a:rPr lang="ru-RU" dirty="0" err="1" smtClean="0">
                <a:hlinkClick r:id="rId4"/>
              </a:rPr>
              <a:t>weak_ptr</a:t>
            </a:r>
            <a:r>
              <a:rPr lang="ru-RU" dirty="0" smtClean="0"/>
              <a:t>: содержит ссылку на объект, которым управляет </a:t>
            </a:r>
            <a:r>
              <a:rPr lang="ru-RU" dirty="0" err="1" smtClean="0"/>
              <a:t>shared_ptr</a:t>
            </a:r>
            <a:r>
              <a:rPr lang="ru-RU" dirty="0" smtClean="0"/>
              <a:t>, но не осуществляет подсчет ссылок; позволяет избавиться от циклической зависимости</a:t>
            </a:r>
          </a:p>
          <a:p>
            <a:pPr marL="514350" indent="-514350">
              <a:buAutoNum type="arabicParenR" startAt="6"/>
            </a:pPr>
            <a:endParaRPr lang="ru-RU" dirty="0" smtClean="0"/>
          </a:p>
          <a:p>
            <a:pPr>
              <a:buNone/>
            </a:pPr>
            <a:r>
              <a:rPr lang="ru-RU" dirty="0" smtClean="0"/>
              <a:t>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Итераторы часто называют интерфейсом между контейнерами и алгоритмами. Они позволяют алгоритмам связываться с контейнером определенного вида, обеспечивая корректную работу при обработке элементов контейнера. </a:t>
            </a: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Новые возможности С++</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lstStyle/>
          <a:p>
            <a:pPr marL="0" indent="342900" algn="just">
              <a:spcBef>
                <a:spcPts val="0"/>
              </a:spcBef>
              <a:buNone/>
            </a:pPr>
            <a:r>
              <a:rPr lang="ru-RU" dirty="0" smtClean="0"/>
              <a:t>Различают следующие категории итераторов</a:t>
            </a:r>
          </a:p>
          <a:p>
            <a:pPr marL="0" indent="342900" algn="just">
              <a:spcBef>
                <a:spcPts val="0"/>
              </a:spcBef>
              <a:buNone/>
            </a:pPr>
            <a:endParaRPr lang="ru-RU" dirty="0"/>
          </a:p>
        </p:txBody>
      </p:sp>
      <p:sp>
        <p:nvSpPr>
          <p:cNvPr id="5" name="Прямоугольник 4"/>
          <p:cNvSpPr/>
          <p:nvPr/>
        </p:nvSpPr>
        <p:spPr>
          <a:xfrm>
            <a:off x="3059832" y="2636912"/>
            <a:ext cx="230425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Случайного доступа</a:t>
            </a:r>
            <a:endParaRPr lang="ru-RU" dirty="0"/>
          </a:p>
        </p:txBody>
      </p:sp>
      <p:sp>
        <p:nvSpPr>
          <p:cNvPr id="6" name="Прямоугольник 5"/>
          <p:cNvSpPr/>
          <p:nvPr/>
        </p:nvSpPr>
        <p:spPr>
          <a:xfrm>
            <a:off x="3059832" y="3501008"/>
            <a:ext cx="230425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Двунаправленные</a:t>
            </a:r>
            <a:endParaRPr lang="ru-RU" dirty="0"/>
          </a:p>
        </p:txBody>
      </p:sp>
      <p:sp>
        <p:nvSpPr>
          <p:cNvPr id="8" name="Прямоугольник 7"/>
          <p:cNvSpPr/>
          <p:nvPr/>
        </p:nvSpPr>
        <p:spPr>
          <a:xfrm>
            <a:off x="3059832" y="4437112"/>
            <a:ext cx="230425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Прямые</a:t>
            </a:r>
            <a:endParaRPr lang="ru-RU" dirty="0"/>
          </a:p>
        </p:txBody>
      </p:sp>
      <p:sp>
        <p:nvSpPr>
          <p:cNvPr id="9" name="Прямоугольник 8"/>
          <p:cNvSpPr/>
          <p:nvPr/>
        </p:nvSpPr>
        <p:spPr>
          <a:xfrm>
            <a:off x="1547664" y="5445224"/>
            <a:ext cx="230425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Входные</a:t>
            </a:r>
            <a:endParaRPr lang="ru-RU" dirty="0"/>
          </a:p>
        </p:txBody>
      </p:sp>
      <p:sp>
        <p:nvSpPr>
          <p:cNvPr id="10" name="Прямоугольник 9"/>
          <p:cNvSpPr/>
          <p:nvPr/>
        </p:nvSpPr>
        <p:spPr>
          <a:xfrm>
            <a:off x="4644008" y="5445224"/>
            <a:ext cx="230425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Выходные</a:t>
            </a:r>
            <a:endParaRPr lang="ru-RU" dirty="0"/>
          </a:p>
        </p:txBody>
      </p:sp>
      <p:cxnSp>
        <p:nvCxnSpPr>
          <p:cNvPr id="12" name="Прямая со стрелкой 11"/>
          <p:cNvCxnSpPr>
            <a:stCxn id="5" idx="2"/>
            <a:endCxn id="6" idx="0"/>
          </p:cNvCxnSpPr>
          <p:nvPr/>
        </p:nvCxnSpPr>
        <p:spPr>
          <a:xfrm>
            <a:off x="4211960" y="3212976"/>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6" idx="2"/>
            <a:endCxn id="8" idx="0"/>
          </p:cNvCxnSpPr>
          <p:nvPr/>
        </p:nvCxnSpPr>
        <p:spPr>
          <a:xfrm>
            <a:off x="4211960" y="407707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8" idx="2"/>
            <a:endCxn id="9" idx="0"/>
          </p:cNvCxnSpPr>
          <p:nvPr/>
        </p:nvCxnSpPr>
        <p:spPr>
          <a:xfrm flipH="1">
            <a:off x="2699792" y="5013176"/>
            <a:ext cx="1512168"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8" idx="2"/>
            <a:endCxn id="10" idx="0"/>
          </p:cNvCxnSpPr>
          <p:nvPr/>
        </p:nvCxnSpPr>
        <p:spPr>
          <a:xfrm>
            <a:off x="4211960" y="5013176"/>
            <a:ext cx="1584176"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342900">
              <a:spcBef>
                <a:spcPts val="0"/>
              </a:spcBef>
              <a:buNone/>
            </a:pPr>
            <a:r>
              <a:rPr lang="ru-RU" dirty="0" smtClean="0"/>
              <a:t>Если алгоритму требуется всего лишь продвинуться на один шаг по контейнеру при осуществлении чтения (не записи), вполне достаточно использования «входного» итератора.  Их можно использовать для чтения информации из файлов. Если же необходима запись в контейнер, можно воспользоваться «выходным» итератором. Выходные контейнеры часто используются для записи в файл.</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Шаблоны </a:t>
            </a:r>
            <a:r>
              <a:rPr lang="en-US" dirty="0" smtClean="0"/>
              <a:t>STL</a:t>
            </a:r>
            <a:endParaRPr lang="ru-RU" dirty="0"/>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a:t>
            </a:r>
            <a:r>
              <a:rPr lang="ru-RU" dirty="0"/>
              <a:t>П</a:t>
            </a:r>
            <a:r>
              <a:rPr lang="ru-RU" dirty="0" smtClean="0"/>
              <a:t>рямые» итераторы позволяют продвигаться вперед по контейнеру, при этом позволяют как считывать так и записывать информацию.</a:t>
            </a:r>
          </a:p>
          <a:p>
            <a:pPr marL="0" indent="342900" algn="just">
              <a:spcBef>
                <a:spcPts val="0"/>
              </a:spcBef>
              <a:buNone/>
            </a:pPr>
            <a:r>
              <a:rPr lang="ru-RU" dirty="0" smtClean="0"/>
              <a:t>«Двунаправленные» итераторы позволяют перемещаться по контейнеру в любом направлении.</a:t>
            </a:r>
          </a:p>
          <a:p>
            <a:pPr marL="0" indent="342900" algn="just">
              <a:spcBef>
                <a:spcPts val="0"/>
              </a:spcBef>
              <a:buNone/>
            </a:pPr>
            <a:r>
              <a:rPr lang="ru-RU" dirty="0" smtClean="0"/>
              <a:t>И наконец, итераторы с «произвольным» доступам могут обеспечить доступ к любому элементу контейнера.</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1352</TotalTime>
  <Words>1697</Words>
  <Application>Microsoft Office PowerPoint</Application>
  <PresentationFormat>Экран (4:3)</PresentationFormat>
  <Paragraphs>440</Paragraphs>
  <Slides>60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60</vt:i4>
      </vt:variant>
    </vt:vector>
  </HeadingPairs>
  <TitlesOfParts>
    <vt:vector size="61" baseType="lpstr">
      <vt:lpstr>Тема Office</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Шаблоны STL</vt:lpstr>
      <vt:lpstr>Слайд 42</vt:lpstr>
      <vt:lpstr>Шаблоны STL</vt:lpstr>
      <vt:lpstr>Шаблоны STL</vt:lpstr>
      <vt:lpstr>Шаблоны STL</vt:lpstr>
      <vt:lpstr>Шаблоны STL</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lpstr>Новые возможности С++</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Игорь</dc:creator>
  <cp:lastModifiedBy>Игорь</cp:lastModifiedBy>
  <cp:revision>144</cp:revision>
  <dcterms:created xsi:type="dcterms:W3CDTF">2020-05-24T16:06:02Z</dcterms:created>
  <dcterms:modified xsi:type="dcterms:W3CDTF">2020-05-27T10:28:25Z</dcterms:modified>
</cp:coreProperties>
</file>