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2" r:id="rId9"/>
    <p:sldId id="261" r:id="rId10"/>
    <p:sldId id="282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8C471-3B6B-47ED-A262-01A35B296BB1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D266D-D8A5-4C7A-B03B-7E599B1465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D266D-D8A5-4C7A-B03B-7E599B14655C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485C9-2EC1-4711-84F0-8E170A1354B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2A4A6-1CCD-4CCA-A753-D59967864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Некоторые параметры шаблона могут иметь значения по умолчанию, например,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/>
              <a:t>template &lt;class T1, class T2=</a:t>
            </a:r>
            <a:r>
              <a:rPr lang="en-US" dirty="0" err="1"/>
              <a:t>int</a:t>
            </a:r>
            <a:r>
              <a:rPr lang="en-US" dirty="0" smtClean="0"/>
              <a:t>&gt; </a:t>
            </a:r>
            <a:r>
              <a:rPr lang="en-US" dirty="0"/>
              <a:t>class </a:t>
            </a:r>
            <a:r>
              <a:rPr lang="en-US" dirty="0" smtClean="0"/>
              <a:t>Name {};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 объявлении объекта типа </a:t>
            </a:r>
            <a:r>
              <a:rPr lang="en-US" dirty="0" smtClean="0"/>
              <a:t>Name</a:t>
            </a:r>
            <a:r>
              <a:rPr lang="ru-RU" dirty="0" smtClean="0"/>
              <a:t> можно указывать один или два параметра шаблона: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Name&lt;</a:t>
            </a:r>
            <a:r>
              <a:rPr lang="en-US" dirty="0" err="1" smtClean="0"/>
              <a:t>int</a:t>
            </a:r>
            <a:r>
              <a:rPr lang="en-US" dirty="0" smtClean="0"/>
              <a:t>&gt; c(2,3);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Name&lt;</a:t>
            </a:r>
            <a:r>
              <a:rPr lang="en-US" dirty="0" err="1" smtClean="0"/>
              <a:t>int,double</a:t>
            </a:r>
            <a:r>
              <a:rPr lang="en-US" dirty="0"/>
              <a:t>&gt; c(2,3.5);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Несколько слов о ключевых словах </a:t>
            </a:r>
            <a:r>
              <a:rPr lang="en-US" dirty="0" err="1" smtClean="0"/>
              <a:t>typename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class</a:t>
            </a:r>
            <a:r>
              <a:rPr lang="ru-RU" dirty="0" smtClean="0"/>
              <a:t>. Ключевое </a:t>
            </a:r>
            <a:r>
              <a:rPr lang="ru-RU" dirty="0"/>
              <a:t>слово </a:t>
            </a:r>
            <a:r>
              <a:rPr lang="en-US" dirty="0" smtClean="0"/>
              <a:t> </a:t>
            </a:r>
            <a:r>
              <a:rPr lang="en-US" dirty="0" err="1" smtClean="0"/>
              <a:t>typename</a:t>
            </a:r>
            <a:r>
              <a:rPr lang="en-US" dirty="0" smtClean="0"/>
              <a:t> </a:t>
            </a:r>
            <a:r>
              <a:rPr lang="ru-RU" dirty="0"/>
              <a:t> можно также использовать вместо </a:t>
            </a:r>
            <a:r>
              <a:rPr lang="en-US" dirty="0" smtClean="0"/>
              <a:t> class </a:t>
            </a:r>
            <a:r>
              <a:rPr lang="ru-RU" dirty="0"/>
              <a:t> в списках параметров шаблона. Например, следующие операторы семантически </a:t>
            </a:r>
            <a:r>
              <a:rPr lang="ru-RU" dirty="0" smtClean="0"/>
              <a:t>эквивалентны:</a:t>
            </a:r>
            <a:endParaRPr lang="en-US" dirty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template&lt;class </a:t>
            </a:r>
            <a:r>
              <a:rPr lang="en-US" dirty="0"/>
              <a:t>T1, class T2&gt;... </a:t>
            </a:r>
            <a:r>
              <a:rPr lang="en-US" dirty="0" smtClean="0"/>
              <a:t>          template&lt;</a:t>
            </a:r>
            <a:r>
              <a:rPr lang="en-US" dirty="0" err="1" smtClean="0"/>
              <a:t>typename</a:t>
            </a:r>
            <a:r>
              <a:rPr lang="en-US" dirty="0" smtClean="0"/>
              <a:t> </a:t>
            </a:r>
            <a:r>
              <a:rPr lang="en-US" dirty="0"/>
              <a:t>T1, </a:t>
            </a:r>
            <a:r>
              <a:rPr lang="en-US" dirty="0" err="1"/>
              <a:t>typename</a:t>
            </a:r>
            <a:r>
              <a:rPr lang="en-US" dirty="0"/>
              <a:t> T2&gt;...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качестве параметров шаблонов могут выступать нетипичные параметры: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/>
              <a:t>template&lt;class T,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&gt; </a:t>
            </a:r>
            <a:r>
              <a:rPr lang="en-US" dirty="0" smtClean="0"/>
              <a:t>class</a:t>
            </a:r>
            <a:r>
              <a:rPr lang="ru-RU" dirty="0" smtClean="0"/>
              <a:t> </a:t>
            </a:r>
            <a:r>
              <a:rPr lang="en-US" dirty="0" smtClean="0"/>
              <a:t>Stack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	</a:t>
            </a:r>
            <a:r>
              <a:rPr lang="en-US" dirty="0" smtClean="0"/>
              <a:t>T</a:t>
            </a:r>
            <a:r>
              <a:rPr lang="en-US" dirty="0"/>
              <a:t>* </a:t>
            </a:r>
            <a:r>
              <a:rPr lang="en-US" dirty="0" err="1"/>
              <a:t>pStack</a:t>
            </a:r>
            <a:r>
              <a:rPr lang="en-US" dirty="0"/>
              <a:t>;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	</a:t>
            </a:r>
            <a:r>
              <a:rPr lang="en-US" dirty="0" smtClean="0"/>
              <a:t>T </a:t>
            </a:r>
            <a:r>
              <a:rPr lang="en-US" dirty="0" err="1"/>
              <a:t>StackBuffer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];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static </a:t>
            </a:r>
            <a:r>
              <a:rPr lang="en-US" dirty="0"/>
              <a:t>const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cItems</a:t>
            </a:r>
            <a:r>
              <a:rPr lang="en-US" dirty="0"/>
              <a:t> = </a:t>
            </a:r>
            <a:r>
              <a:rPr lang="en-US" dirty="0" err="1"/>
              <a:t>i</a:t>
            </a:r>
            <a:r>
              <a:rPr lang="en-US" dirty="0"/>
              <a:t> * </a:t>
            </a:r>
            <a:r>
              <a:rPr lang="en-US" dirty="0" err="1"/>
              <a:t>sizeof</a:t>
            </a:r>
            <a:r>
              <a:rPr lang="en-US" dirty="0"/>
              <a:t>(T</a:t>
            </a:r>
            <a:r>
              <a:rPr lang="en-US" dirty="0" smtClean="0"/>
              <a:t>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public: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 err="1"/>
              <a:t>MyStack</a:t>
            </a:r>
            <a:r>
              <a:rPr lang="en-US" dirty="0"/>
              <a:t>( void );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push( const T item );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T</a:t>
            </a:r>
            <a:r>
              <a:rPr lang="en-US" dirty="0"/>
              <a:t>&amp; pop( void </a:t>
            </a:r>
            <a:r>
              <a:rPr lang="en-US" dirty="0" smtClean="0"/>
              <a:t>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en-US" dirty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Одним из параметров шаблона выступает объявление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ru-RU" dirty="0" smtClean="0"/>
              <a:t>, который в данном случае определяет размер стека. Пример объявления объекта типа </a:t>
            </a:r>
            <a:r>
              <a:rPr lang="en-US" dirty="0" smtClean="0"/>
              <a:t>Stack</a:t>
            </a:r>
            <a:r>
              <a:rPr lang="ru-RU" dirty="0" smtClean="0"/>
              <a:t>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Stack </a:t>
            </a:r>
            <a:r>
              <a:rPr lang="en-US" dirty="0"/>
              <a:t>&lt;char,10&gt; </a:t>
            </a:r>
            <a:r>
              <a:rPr lang="en-US" dirty="0" err="1" smtClean="0"/>
              <a:t>char_Stack</a:t>
            </a:r>
            <a:r>
              <a:rPr lang="en-US" dirty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Повторное использование параметров   Параметры </a:t>
            </a:r>
            <a:r>
              <a:rPr lang="ru-RU" dirty="0"/>
              <a:t>шаблона могут повторно использования в списке параметров шаблона. Например, приведенный ниже </a:t>
            </a:r>
            <a:r>
              <a:rPr lang="ru-RU" dirty="0" smtClean="0"/>
              <a:t>код, </a:t>
            </a:r>
            <a:r>
              <a:rPr lang="ru-RU" dirty="0"/>
              <a:t>допустим</a:t>
            </a:r>
            <a:r>
              <a:rPr lang="ru-RU" dirty="0" smtClean="0"/>
              <a:t>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/>
              <a:t>class Y { </a:t>
            </a:r>
            <a:r>
              <a:rPr lang="en-US" dirty="0" smtClean="0"/>
              <a:t>};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template&lt;class </a:t>
            </a:r>
            <a:r>
              <a:rPr lang="en-US" dirty="0"/>
              <a:t>T, T* </a:t>
            </a:r>
            <a:r>
              <a:rPr lang="en-US" dirty="0" err="1"/>
              <a:t>pT</a:t>
            </a:r>
            <a:r>
              <a:rPr lang="en-US" dirty="0"/>
              <a:t>&gt; class X1 { </a:t>
            </a:r>
            <a:r>
              <a:rPr lang="en-US" dirty="0" smtClean="0"/>
              <a:t>}</a:t>
            </a:r>
            <a:r>
              <a:rPr lang="ru-RU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template&lt;class </a:t>
            </a:r>
            <a:r>
              <a:rPr lang="en-US" dirty="0"/>
              <a:t>T1, class T2 = T1&gt; class X2 { };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Y </a:t>
            </a:r>
            <a:r>
              <a:rPr lang="en-US" dirty="0" err="1"/>
              <a:t>aY</a:t>
            </a:r>
            <a:r>
              <a:rPr lang="en-US" dirty="0"/>
              <a:t>;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X1&lt;Y</a:t>
            </a:r>
            <a:r>
              <a:rPr lang="en-US" dirty="0"/>
              <a:t>, &amp;</a:t>
            </a:r>
            <a:r>
              <a:rPr lang="en-US" dirty="0" err="1"/>
              <a:t>aY</a:t>
            </a:r>
            <a:r>
              <a:rPr lang="en-US" dirty="0"/>
              <a:t>&gt; x1</a:t>
            </a:r>
            <a:r>
              <a:rPr lang="en-US" dirty="0" smtClean="0"/>
              <a:t>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 </a:t>
            </a:r>
            <a:r>
              <a:rPr lang="en-US" dirty="0"/>
              <a:t>X2&lt;</a:t>
            </a:r>
            <a:r>
              <a:rPr lang="en-US" dirty="0" err="1"/>
              <a:t>int</a:t>
            </a:r>
            <a:r>
              <a:rPr lang="en-US" dirty="0"/>
              <a:t>&gt; x2;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Типы Т и Т1 используются повторно для определения других параметров списка шаблона. Особенностью такого использования является объявления </a:t>
            </a:r>
            <a:r>
              <a:rPr lang="ru-RU" dirty="0" smtClean="0"/>
              <a:t>объектов вне </a:t>
            </a:r>
            <a:r>
              <a:rPr lang="ru-RU" dirty="0" smtClean="0"/>
              <a:t>тела какого-либо </a:t>
            </a:r>
            <a:r>
              <a:rPr lang="ru-RU" dirty="0"/>
              <a:t>б</a:t>
            </a:r>
            <a:r>
              <a:rPr lang="ru-RU" dirty="0" smtClean="0"/>
              <a:t>лока. В частности, помещение объявления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X1&lt;</a:t>
            </a:r>
            <a:r>
              <a:rPr lang="en-US" dirty="0" err="1" smtClean="0"/>
              <a:t>Y,&amp;aY</a:t>
            </a:r>
            <a:r>
              <a:rPr lang="en-US" dirty="0" smtClean="0"/>
              <a:t>&gt;x1</a:t>
            </a:r>
            <a:r>
              <a:rPr lang="en-US" dirty="0"/>
              <a:t>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 тело функции </a:t>
            </a:r>
            <a:r>
              <a:rPr lang="en-US" dirty="0" smtClean="0"/>
              <a:t>main() </a:t>
            </a:r>
            <a:r>
              <a:rPr lang="ru-RU" dirty="0" smtClean="0"/>
              <a:t>приведет к ошибке.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Шаблонные классы могут быть вложенными друг в друга, то есть один шаблонный тип может выступать в качестве локального класса как обычный локальный класс.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Шаблоны классов могут иметь </a:t>
            </a:r>
            <a:r>
              <a:rPr lang="ru-RU" dirty="0" smtClean="0"/>
              <a:t>друзей.</a:t>
            </a:r>
            <a:r>
              <a:rPr lang="ru-RU" dirty="0"/>
              <a:t> Дружественными объектами класса-шаблона могут быть классы или шаблоны классов, функции или шаблоны функций.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Специализация шаблона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Если необходимо определить другую реализацию для шаблона, когда в качестве параметра шаблона передается определенный тип, можно объявить специализацию этого шаблона.  Предположим, что есть очень простой класс </a:t>
            </a:r>
            <a:r>
              <a:rPr lang="ru-RU" dirty="0" err="1" smtClean="0"/>
              <a:t>mycontainer</a:t>
            </a:r>
            <a:r>
              <a:rPr lang="ru-RU" dirty="0" smtClean="0"/>
              <a:t>, который может хранить один элемент любого типа, и что у него есть только одна составная функция с именем </a:t>
            </a:r>
            <a:r>
              <a:rPr lang="en-US" dirty="0" smtClean="0"/>
              <a:t>increase</a:t>
            </a:r>
            <a:r>
              <a:rPr lang="ru-RU" dirty="0" smtClean="0"/>
              <a:t>, которая увеличивает его значение. 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 Но обнаруживается, что когда контейнер хранит элемент типа </a:t>
            </a:r>
            <a:r>
              <a:rPr lang="ru-RU" dirty="0" err="1" smtClean="0"/>
              <a:t>char</a:t>
            </a:r>
            <a:r>
              <a:rPr lang="ru-RU" dirty="0" smtClean="0"/>
              <a:t>, было бы удобнее иметь совершенно другую реализацию  функции, переводящую любой символ в заглавный , поэтому имеет смысл объявить специализацию шаблона класса для типа </a:t>
            </a:r>
            <a:r>
              <a:rPr lang="ru-RU" dirty="0" err="1" smtClean="0"/>
              <a:t>char</a:t>
            </a:r>
            <a:r>
              <a:rPr lang="ru-RU" dirty="0" smtClean="0"/>
              <a:t> :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Объявление простого шаблона</a:t>
            </a:r>
          </a:p>
          <a:p>
            <a:pPr>
              <a:buNone/>
            </a:pPr>
            <a:r>
              <a:rPr lang="en-US" dirty="0" smtClean="0"/>
              <a:t>template &lt;class T&gt; class </a:t>
            </a:r>
            <a:r>
              <a:rPr lang="en-US" dirty="0" err="1" smtClean="0"/>
              <a:t>mycontainer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T element;</a:t>
            </a:r>
          </a:p>
          <a:p>
            <a:pPr>
              <a:buNone/>
            </a:pPr>
            <a:r>
              <a:rPr lang="en-US" dirty="0" smtClean="0"/>
              <a:t> 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mycontainer</a:t>
            </a:r>
            <a:r>
              <a:rPr lang="en-US" dirty="0" smtClean="0"/>
              <a:t> (T </a:t>
            </a:r>
            <a:r>
              <a:rPr lang="en-US" dirty="0" err="1" smtClean="0"/>
              <a:t>arg</a:t>
            </a:r>
            <a:r>
              <a:rPr lang="en-US" dirty="0" smtClean="0"/>
              <a:t>) {element=</a:t>
            </a:r>
            <a:r>
              <a:rPr lang="en-US" dirty="0" err="1" smtClean="0"/>
              <a:t>arg</a:t>
            </a:r>
            <a:r>
              <a:rPr lang="en-US" dirty="0" smtClean="0"/>
              <a:t>;}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increase () {return ++element;}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Шаблоны классов - параметризированные классы. Параметризированный класс создает семейство родственных классов, применимое к любому типу данных. Часто шаблонные классы используют для создания контейнерных классов.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Стандартная библиотека С++ содержит множество контейнерных классов </a:t>
            </a:r>
            <a:r>
              <a:rPr lang="en-US" dirty="0" smtClean="0"/>
              <a:t>STL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Его специализация</a:t>
            </a:r>
          </a:p>
          <a:p>
            <a:pPr>
              <a:buNone/>
            </a:pPr>
            <a:r>
              <a:rPr lang="en-US" dirty="0" smtClean="0"/>
              <a:t>template &lt;&gt; class </a:t>
            </a:r>
            <a:r>
              <a:rPr lang="en-US" dirty="0" err="1" smtClean="0"/>
              <a:t>mycontainer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&lt;char&gt;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char element;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mycontainer</a:t>
            </a:r>
            <a:r>
              <a:rPr lang="en-US" dirty="0" smtClean="0"/>
              <a:t> (char </a:t>
            </a:r>
            <a:r>
              <a:rPr lang="en-US" dirty="0" err="1" smtClean="0"/>
              <a:t>arg</a:t>
            </a:r>
            <a:r>
              <a:rPr lang="en-US" dirty="0" smtClean="0"/>
              <a:t>) {element=</a:t>
            </a:r>
            <a:r>
              <a:rPr lang="en-US" dirty="0" err="1" smtClean="0"/>
              <a:t>arg</a:t>
            </a:r>
            <a:r>
              <a:rPr lang="en-US" dirty="0" smtClean="0"/>
              <a:t>;}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char uppercase ()</a:t>
            </a:r>
          </a:p>
          <a:p>
            <a:pPr>
              <a:buNone/>
            </a:pPr>
            <a:r>
              <a:rPr lang="ru-RU" dirty="0" smtClean="0"/>
              <a:t>	 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   if ((element&gt;='a')&amp;&amp;(element&lt;='z'))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   element += '</a:t>
            </a:r>
            <a:r>
              <a:rPr lang="en-US" dirty="0" err="1" smtClean="0"/>
              <a:t>A'-'a</a:t>
            </a:r>
            <a:r>
              <a:rPr lang="en-US" dirty="0" smtClean="0"/>
              <a:t>';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   return element;</a:t>
            </a:r>
          </a:p>
          <a:p>
            <a:pPr>
              <a:buNone/>
            </a:pPr>
            <a:r>
              <a:rPr lang="ru-RU" dirty="0" smtClean="0"/>
              <a:t>   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Синтаксис, используемый в специализации шаблона класса: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&lt;&gt; class </a:t>
            </a:r>
            <a:r>
              <a:rPr lang="en-US" dirty="0" err="1" smtClean="0"/>
              <a:t>mycontainer</a:t>
            </a:r>
            <a:r>
              <a:rPr lang="en-US" dirty="0" smtClean="0"/>
              <a:t> &lt;char&gt; { ... };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Обратите внимание, что перед именем шаблона класса стоит пустой список параметров шаблона &lt;&gt; . Это явно объявляет его именно как специализацию шаблона.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Но более важным, чем этот префикс, является параметр специализации &lt;</a:t>
            </a:r>
            <a:r>
              <a:rPr lang="ru-RU" dirty="0" err="1" smtClean="0"/>
              <a:t>char</a:t>
            </a:r>
            <a:r>
              <a:rPr lang="ru-RU" dirty="0" smtClean="0"/>
              <a:t>&gt; после имени шаблона класса. Этот параметр специализации сам определяет тип, для которого необходимо объявить специализацию класса шаблона ( </a:t>
            </a:r>
            <a:r>
              <a:rPr lang="ru-RU" dirty="0" err="1" smtClean="0"/>
              <a:t>char</a:t>
            </a:r>
            <a:r>
              <a:rPr lang="ru-RU" dirty="0" smtClean="0"/>
              <a:t> ). 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Различия между общим шаблоном класса и специализацией: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template &lt;class T&gt; class </a:t>
            </a:r>
            <a:r>
              <a:rPr lang="en-US" dirty="0" err="1" smtClean="0"/>
              <a:t>mycontainer</a:t>
            </a:r>
            <a:r>
              <a:rPr lang="en-US" dirty="0" smtClean="0"/>
              <a:t> { ... }; template &lt;&gt; class </a:t>
            </a:r>
            <a:r>
              <a:rPr lang="en-US" dirty="0" err="1" smtClean="0"/>
              <a:t>mycontainer</a:t>
            </a:r>
            <a:r>
              <a:rPr lang="en-US" dirty="0" smtClean="0"/>
              <a:t> &lt;char&gt; { ... 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Параметры шаблона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рассмотрения параметров шаблона класса разберем простой пример шаблона класса стек по аналогии со стандартной библиотекой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class Cont&gt;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class Stack{ }</a:t>
            </a:r>
            <a:r>
              <a:rPr lang="ru-RU" dirty="0" smtClean="0"/>
              <a:t> </a:t>
            </a:r>
            <a:r>
              <a:rPr lang="en-US" dirty="0" smtClean="0"/>
              <a:t>;</a:t>
            </a:r>
            <a:endParaRPr lang="ru-RU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Кроме того, можно положить, что имеются шаблоны контейнеров: </a:t>
            </a:r>
            <a:r>
              <a:rPr lang="ru-RU" dirty="0" err="1" smtClean="0"/>
              <a:t>List</a:t>
            </a:r>
            <a:r>
              <a:rPr lang="ru-RU" dirty="0" smtClean="0"/>
              <a:t>, </a:t>
            </a:r>
            <a:r>
              <a:rPr lang="ru-RU" dirty="0" err="1" smtClean="0"/>
              <a:t>Vector</a:t>
            </a:r>
            <a:r>
              <a:rPr lang="ru-RU" dirty="0" smtClean="0"/>
              <a:t>, </a:t>
            </a:r>
            <a:r>
              <a:rPr lang="ru-RU" dirty="0" err="1" smtClean="0"/>
              <a:t>Deque</a:t>
            </a:r>
            <a:r>
              <a:rPr lang="ru-RU" dirty="0" smtClean="0"/>
              <a:t> и, возможно, другие. Предположим также, что эти контейнеры похожи на стандартные контейнеры, но имеют только один параметр шаблона для типа элемента контейнера.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Стандартные </a:t>
            </a:r>
            <a:r>
              <a:rPr lang="ru-RU" dirty="0" smtClean="0"/>
              <a:t>контейнеры, </a:t>
            </a:r>
            <a:r>
              <a:rPr lang="ru-RU" dirty="0" smtClean="0"/>
              <a:t>на самом </a:t>
            </a:r>
            <a:r>
              <a:rPr lang="ru-RU" dirty="0" smtClean="0"/>
              <a:t>деле, </a:t>
            </a:r>
            <a:r>
              <a:rPr lang="ru-RU" dirty="0" smtClean="0"/>
              <a:t>имеют как минимум два параметра: тип элемента и тип </a:t>
            </a:r>
            <a:r>
              <a:rPr lang="ru-RU" dirty="0" smtClean="0"/>
              <a:t>распределителя. </a:t>
            </a:r>
            <a:r>
              <a:rPr lang="ru-RU" dirty="0" smtClean="0"/>
              <a:t>Распределитель определяет политику управления памятью для контейнера.  Распределитель имеет значение по умолчанию, поэтому его легко забыть. 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Фактически объявление выглядит следующим образом: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 vector&lt; </a:t>
            </a:r>
            <a:r>
              <a:rPr lang="en-US" dirty="0" err="1" smtClean="0"/>
              <a:t>int</a:t>
            </a:r>
            <a:r>
              <a:rPr lang="en-US" dirty="0" smtClean="0"/>
              <a:t>, std::allocator&lt;</a:t>
            </a:r>
            <a:r>
              <a:rPr lang="en-US" dirty="0" err="1" smtClean="0"/>
              <a:t>int</a:t>
            </a:r>
            <a:r>
              <a:rPr lang="en-US" dirty="0" smtClean="0"/>
              <a:t>&gt; &gt;.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Шаблон стека может быть, например таким: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class Cont&gt; class Stack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 {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private: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 Cont s_;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public: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 ~Stack();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void push( const T &amp; 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//...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Пользователь </a:t>
            </a:r>
            <a:r>
              <a:rPr lang="ru-RU" dirty="0" err="1" smtClean="0"/>
              <a:t>Stack</a:t>
            </a:r>
            <a:r>
              <a:rPr lang="ru-RU" dirty="0" smtClean="0"/>
              <a:t> теперь должен предоставить два аргумента шаблона, тип элемента и тип контейнера, и контейнер должен иметь возможность хранить объекты типа элемента.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Объявление 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sv-SE" dirty="0" smtClean="0"/>
              <a:t>Stack &lt;int, List &lt;int&gt;&gt; Stack1; </a:t>
            </a:r>
            <a:r>
              <a:rPr lang="ru-RU" dirty="0" smtClean="0"/>
              <a:t> корректно, а 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en-US" dirty="0" smtClean="0"/>
              <a:t>Stack &lt;double, List &lt;</a:t>
            </a:r>
            <a:r>
              <a:rPr lang="en-US" dirty="0" err="1" smtClean="0"/>
              <a:t>int</a:t>
            </a:r>
            <a:r>
              <a:rPr lang="en-US" dirty="0" smtClean="0"/>
              <a:t>&gt;&gt; aStack2;</a:t>
            </a:r>
            <a:r>
              <a:rPr lang="ru-RU" dirty="0" smtClean="0"/>
              <a:t> вызовет ошибку компиляции из-за потери точности при копировании </a:t>
            </a:r>
            <a:r>
              <a:rPr lang="ru-RU" dirty="0" err="1" smtClean="0"/>
              <a:t>double</a:t>
            </a:r>
            <a:r>
              <a:rPr lang="ru-RU" dirty="0" smtClean="0"/>
              <a:t> в </a:t>
            </a:r>
            <a:r>
              <a:rPr lang="ru-RU" dirty="0" err="1" smtClean="0"/>
              <a:t>int</a:t>
            </a:r>
            <a:r>
              <a:rPr lang="ru-RU" dirty="0" smtClean="0"/>
              <a:t> . 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Можно улучшить ситуацию, предоставив значение по умолчанию для второго параметра шаблона.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class Cont = List&lt;T&gt; &gt; class Stack { //... }</a:t>
            </a:r>
            <a:r>
              <a:rPr lang="ru-RU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Это помогает в тех случаях, когда пользователь стека</a:t>
            </a:r>
            <a:r>
              <a:rPr lang="ru-RU" smtClean="0"/>
              <a:t> </a:t>
            </a:r>
            <a:r>
              <a:rPr lang="ru-RU" smtClean="0"/>
              <a:t>не </a:t>
            </a:r>
            <a:r>
              <a:rPr lang="ru-RU" dirty="0" smtClean="0"/>
              <a:t>особенно заботится о реализации.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Формат объявления шаблонов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template&lt;parameter-list&gt; class declaration;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Stack &lt;</a:t>
            </a:r>
            <a:r>
              <a:rPr lang="en-US" dirty="0" err="1" smtClean="0"/>
              <a:t>int</a:t>
            </a:r>
            <a:r>
              <a:rPr lang="en-US" dirty="0" smtClean="0"/>
              <a:t>&gt; aStack1;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// </a:t>
            </a:r>
            <a:r>
              <a:rPr lang="ru-RU" dirty="0" smtClean="0"/>
              <a:t>контейнером является </a:t>
            </a:r>
            <a:r>
              <a:rPr lang="en-US" dirty="0" smtClean="0"/>
              <a:t>List &lt;</a:t>
            </a:r>
            <a:r>
              <a:rPr lang="en-US" dirty="0" err="1" smtClean="0"/>
              <a:t>int</a:t>
            </a:r>
            <a:r>
              <a:rPr lang="en-US" dirty="0" smtClean="0"/>
              <a:t>&gt; </a:t>
            </a:r>
            <a:br>
              <a:rPr lang="en-US" dirty="0" smtClean="0"/>
            </a:br>
            <a:r>
              <a:rPr lang="ru-RU" dirty="0" smtClean="0"/>
              <a:t> </a:t>
            </a:r>
            <a:r>
              <a:rPr lang="ru-RU" dirty="0" err="1" smtClean="0"/>
              <a:t>Stack</a:t>
            </a:r>
            <a:r>
              <a:rPr lang="ru-RU" dirty="0" smtClean="0"/>
              <a:t> &lt;</a:t>
            </a:r>
            <a:r>
              <a:rPr lang="ru-RU" dirty="0" err="1" smtClean="0"/>
              <a:t>double</a:t>
            </a:r>
            <a:r>
              <a:rPr lang="ru-RU" dirty="0" smtClean="0"/>
              <a:t>&gt; aStack2;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// </a:t>
            </a:r>
            <a:r>
              <a:rPr lang="en-US" dirty="0" smtClean="0"/>
              <a:t> </a:t>
            </a:r>
            <a:r>
              <a:rPr lang="ru-RU" dirty="0" smtClean="0"/>
              <a:t>контейнер </a:t>
            </a:r>
            <a:r>
              <a:rPr lang="en-US" dirty="0" smtClean="0"/>
              <a:t>List &lt;</a:t>
            </a:r>
            <a:r>
              <a:rPr lang="ru-RU" dirty="0" err="1" smtClean="0"/>
              <a:t>double</a:t>
            </a:r>
            <a:r>
              <a:rPr lang="ru-RU" dirty="0" smtClean="0"/>
              <a:t>&gt;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Этот подход является хорошим компромиссом удобства для обычного пользователя  и гибкости для опытного пользователя в использовании любого типа контейнера для хранения элементов стека 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Однако подобная гибкость может повлиять на безопасность программы, например,           	</a:t>
            </a:r>
            <a:r>
              <a:rPr lang="en-US" dirty="0" smtClean="0"/>
              <a:t>Stack&lt;</a:t>
            </a:r>
            <a:r>
              <a:rPr lang="en-US" dirty="0" err="1" smtClean="0"/>
              <a:t>int</a:t>
            </a:r>
            <a:r>
              <a:rPr lang="en-US" dirty="0" smtClean="0"/>
              <a:t>, List&lt;</a:t>
            </a:r>
            <a:r>
              <a:rPr lang="en-US" dirty="0" err="1" smtClean="0"/>
              <a:t>int</a:t>
            </a:r>
            <a:r>
              <a:rPr lang="en-US" dirty="0" smtClean="0"/>
              <a:t>&gt; &gt; aStack3;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Stack&lt;</a:t>
            </a:r>
            <a:r>
              <a:rPr lang="en-US" dirty="0" err="1" smtClean="0"/>
              <a:t>int</a:t>
            </a:r>
            <a:r>
              <a:rPr lang="en-US" dirty="0" smtClean="0"/>
              <a:t>, </a:t>
            </a:r>
            <a:r>
              <a:rPr lang="en-US" dirty="0" smtClean="0"/>
              <a:t>List&lt;unsigned</a:t>
            </a:r>
            <a:r>
              <a:rPr lang="ru-RU" dirty="0" smtClean="0"/>
              <a:t> </a:t>
            </a:r>
            <a:r>
              <a:rPr lang="en-US" dirty="0" smtClean="0"/>
              <a:t>&gt; </a:t>
            </a:r>
            <a:r>
              <a:rPr lang="en-US" dirty="0" smtClean="0"/>
              <a:t>&gt; aStack4; // </a:t>
            </a:r>
            <a:r>
              <a:rPr lang="ru-RU" dirty="0" smtClean="0"/>
              <a:t>не хорошо</a:t>
            </a:r>
            <a:r>
              <a:rPr lang="en-US" dirty="0" smtClean="0"/>
              <a:t>! 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Можно ли повысить безопасность и при этом иметь разумную гибкость. Шаблон может принимать параметр, который сам является именем шаблона. Эти параметры имеют повторяющееся имя параметров шаблона.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template &lt;</a:t>
            </a:r>
            <a:r>
              <a:rPr lang="en-US" dirty="0" err="1" smtClean="0"/>
              <a:t>typename</a:t>
            </a:r>
            <a:r>
              <a:rPr lang="en-US" dirty="0" smtClean="0"/>
              <a:t>&gt; class Cont&gt; class Stack</a:t>
            </a:r>
            <a:r>
              <a:rPr lang="ru-RU" dirty="0" smtClean="0"/>
              <a:t> </a:t>
            </a:r>
            <a:r>
              <a:rPr lang="en-US" dirty="0" smtClean="0"/>
              <a:t>{};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Этот новый список параметров шаблона для стека выглядит сложным, но он не так плох, как кажется. Первый параметр, T , это обычный параметр. Это название типа. Второй параметр, </a:t>
            </a:r>
            <a:r>
              <a:rPr lang="ru-RU" dirty="0" err="1" smtClean="0"/>
              <a:t>Cont</a:t>
            </a:r>
            <a:r>
              <a:rPr lang="ru-RU" dirty="0" smtClean="0"/>
              <a:t> , является параметром шаблона </a:t>
            </a:r>
            <a:r>
              <a:rPr lang="ru-RU" dirty="0" err="1" smtClean="0"/>
              <a:t>шаблона</a:t>
            </a:r>
            <a:r>
              <a:rPr lang="ru-RU" dirty="0" smtClean="0"/>
              <a:t>. Это имя шаблона класса, который имеет один параметр имени типа. Обратите внимание, что нет имени параметра типа </a:t>
            </a:r>
            <a:r>
              <a:rPr lang="ru-RU" dirty="0" err="1" smtClean="0"/>
              <a:t>Cont</a:t>
            </a:r>
            <a:r>
              <a:rPr lang="ru-RU" dirty="0" smtClean="0"/>
              <a:t> , хотя  можно было определить: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template &lt;</a:t>
            </a:r>
            <a:r>
              <a:rPr lang="en-US" dirty="0" err="1" smtClean="0"/>
              <a:t>typename</a:t>
            </a:r>
            <a:r>
              <a:rPr lang="en-US" dirty="0" smtClean="0"/>
              <a:t> </a:t>
            </a:r>
            <a:r>
              <a:rPr lang="en-US" dirty="0" err="1" smtClean="0"/>
              <a:t>ElementType</a:t>
            </a:r>
            <a:r>
              <a:rPr lang="en-US" dirty="0" smtClean="0"/>
              <a:t>&gt; class Cont&gt; class Stack;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Имя </a:t>
            </a:r>
            <a:r>
              <a:rPr lang="ru-RU" dirty="0" err="1" smtClean="0"/>
              <a:t>ElementType</a:t>
            </a:r>
            <a:r>
              <a:rPr lang="ru-RU" dirty="0" smtClean="0"/>
              <a:t>  может служить только для повышения читаемости программного кода, аналогично формальному имени аргумента в объявлении функции. 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Теперь шаблон класса стек примет следующий вид: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template &lt;</a:t>
            </a:r>
            <a:r>
              <a:rPr lang="en-US" dirty="0" err="1" smtClean="0"/>
              <a:t>typename</a:t>
            </a:r>
            <a:r>
              <a:rPr lang="en-US" dirty="0" smtClean="0"/>
              <a:t>&gt; class Cont&gt; class Stack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private: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en-US" dirty="0" smtClean="0"/>
              <a:t> Cont&lt;T&gt; s_;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public: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~Stack();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 void push( const T &amp; 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Эта единая специализация уменьшает вероятность неправильной координации между типом элемента и контейнером, используемым для хранения элементов.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Следующие объявления абсолютно правильные: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Stack&lt;</a:t>
            </a:r>
            <a:r>
              <a:rPr lang="en-US" dirty="0" err="1" smtClean="0"/>
              <a:t>int,List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en-US" dirty="0" smtClean="0"/>
              <a:t>aStack1; </a:t>
            </a:r>
            <a:r>
              <a:rPr lang="ru-RU" dirty="0" smtClean="0"/>
              <a:t>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Stack&lt;std::</a:t>
            </a:r>
            <a:r>
              <a:rPr lang="en-US" dirty="0" err="1" smtClean="0"/>
              <a:t>string,Deque</a:t>
            </a:r>
            <a:r>
              <a:rPr lang="en-US" dirty="0" smtClean="0"/>
              <a:t>&gt; aStack2;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дополнительного удобства мы можем использовать значение по умолчанию для аргумента шаблона </a:t>
            </a:r>
            <a:r>
              <a:rPr lang="ru-RU" dirty="0" err="1" smtClean="0"/>
              <a:t>шаблона</a:t>
            </a:r>
            <a:r>
              <a:rPr lang="ru-RU" dirty="0" smtClean="0"/>
              <a:t>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template &lt;</a:t>
            </a:r>
            <a:r>
              <a:rPr lang="en-US" dirty="0" err="1" smtClean="0"/>
              <a:t>typename</a:t>
            </a:r>
            <a:r>
              <a:rPr lang="en-US" dirty="0" smtClean="0"/>
              <a:t>&gt; class Cont = </a:t>
            </a:r>
            <a:r>
              <a:rPr lang="en-US" dirty="0" err="1" smtClean="0"/>
              <a:t>Deque</a:t>
            </a:r>
            <a:r>
              <a:rPr lang="en-US" dirty="0" smtClean="0"/>
              <a:t>&gt; class Stack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 // ... };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Stack &lt;</a:t>
            </a:r>
            <a:r>
              <a:rPr lang="en-US" dirty="0" err="1" smtClean="0"/>
              <a:t>int</a:t>
            </a:r>
            <a:r>
              <a:rPr lang="en-US" dirty="0" smtClean="0"/>
              <a:t>&gt; aStack1; 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sv-SE" dirty="0" smtClean="0"/>
              <a:t>Stack &lt;std :: string, List&gt; aStack2;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завершение еще раз о различии ключевых слов </a:t>
            </a:r>
            <a:r>
              <a:rPr lang="en-US" dirty="0" smtClean="0"/>
              <a:t>class </a:t>
            </a:r>
            <a:r>
              <a:rPr lang="en-US" dirty="0" err="1" smtClean="0"/>
              <a:t>typename</a:t>
            </a:r>
            <a:r>
              <a:rPr lang="ru-RU" dirty="0" smtClean="0"/>
              <a:t>. Рассмотрим два варианта: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template &lt;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/>
              <a:t>&gt; </a:t>
            </a:r>
            <a:r>
              <a:rPr lang="en-US" dirty="0" smtClean="0">
                <a:solidFill>
                  <a:srgbClr val="FF0000"/>
                </a:solidFill>
              </a:rPr>
              <a:t>class</a:t>
            </a:r>
            <a:r>
              <a:rPr lang="en-US" dirty="0" smtClean="0"/>
              <a:t> Cont&gt;</a:t>
            </a:r>
            <a:r>
              <a:rPr lang="ru-RU" dirty="0" smtClean="0"/>
              <a:t>  </a:t>
            </a:r>
            <a:r>
              <a:rPr lang="en-US" dirty="0" smtClean="0"/>
              <a:t>//  </a:t>
            </a:r>
            <a:r>
              <a:rPr lang="ru-RU" dirty="0" smtClean="0"/>
              <a:t>верно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template &lt;</a:t>
            </a:r>
            <a:r>
              <a:rPr lang="en-US" dirty="0" err="1" smtClean="0"/>
              <a:t>typename</a:t>
            </a:r>
            <a:r>
              <a:rPr lang="en-US" dirty="0" smtClean="0"/>
              <a:t> T, template </a:t>
            </a:r>
            <a:r>
              <a:rPr lang="en-US" dirty="0" smtClean="0"/>
              <a:t>&lt;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/>
              <a:t>&gt; </a:t>
            </a:r>
            <a:r>
              <a:rPr lang="en-US" dirty="0" err="1" smtClean="0">
                <a:solidFill>
                  <a:srgbClr val="FF0000"/>
                </a:solidFill>
              </a:rPr>
              <a:t>typename</a:t>
            </a:r>
            <a:r>
              <a:rPr lang="en-US" dirty="0" smtClean="0"/>
              <a:t> Cont&gt;  // </a:t>
            </a:r>
            <a:r>
              <a:rPr lang="ru-RU" dirty="0" smtClean="0"/>
              <a:t>не верно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b="1" dirty="0" smtClean="0"/>
              <a:t>Библиотека стандартных шаблонов (STL)</a:t>
            </a:r>
            <a:r>
              <a:rPr lang="ru-RU" dirty="0" smtClean="0"/>
              <a:t> </a:t>
            </a:r>
            <a:r>
              <a:rPr lang="ru-RU" dirty="0" smtClean="0"/>
              <a:t>(</a:t>
            </a:r>
            <a:r>
              <a:rPr lang="ru-RU" i="1" dirty="0" err="1" smtClean="0"/>
              <a:t>Standard</a:t>
            </a:r>
            <a:r>
              <a:rPr lang="ru-RU" i="1" dirty="0" smtClean="0"/>
              <a:t> </a:t>
            </a:r>
            <a:r>
              <a:rPr lang="ru-RU" i="1" dirty="0" err="1" smtClean="0"/>
              <a:t>Template</a:t>
            </a:r>
            <a:r>
              <a:rPr lang="ru-RU" i="1" dirty="0" smtClean="0"/>
              <a:t> </a:t>
            </a:r>
            <a:r>
              <a:rPr lang="ru-RU" i="1" dirty="0" err="1" smtClean="0"/>
              <a:t>Library</a:t>
            </a:r>
            <a:r>
              <a:rPr lang="ru-RU" dirty="0" smtClean="0"/>
              <a:t>) — набор согласованных обобщенных алгоритмов, контейнеров, средств доступа к их содержимому и различных вспомогательных функции в С++.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 smtClean="0"/>
              <a:t>STL </a:t>
            </a:r>
            <a:r>
              <a:rPr lang="ru-RU" dirty="0" smtClean="0"/>
              <a:t>библиотека стала неотъемлемой частью языка.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Архитектура STL была разработана  Александром Степановым и </a:t>
            </a:r>
            <a:r>
              <a:rPr lang="ru-RU" dirty="0" err="1" smtClean="0"/>
              <a:t>Менг</a:t>
            </a:r>
            <a:r>
              <a:rPr lang="ru-RU" dirty="0" smtClean="0"/>
              <a:t> Ли.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Пример простого шаблонного класса</a:t>
            </a:r>
          </a:p>
          <a:p>
            <a:pPr>
              <a:buNone/>
            </a:pPr>
            <a:r>
              <a:rPr lang="en-US" dirty="0" smtClean="0"/>
              <a:t>template&lt;class Type&gt; 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long 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 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Test(Type 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set(Type);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 &lt;</a:t>
            </a:r>
            <a:r>
              <a:rPr lang="en-US" dirty="0" smtClean="0">
                <a:solidFill>
                  <a:srgbClr val="FF0000"/>
                </a:solidFill>
              </a:rPr>
              <a:t>Type</a:t>
            </a:r>
            <a:r>
              <a:rPr lang="en-US" dirty="0" smtClean="0"/>
              <a:t>&gt;(</a:t>
            </a:r>
            <a:r>
              <a:rPr lang="en-US" dirty="0" err="1" smtClean="0"/>
              <a:t>ostream</a:t>
            </a:r>
            <a:r>
              <a:rPr lang="en-US" dirty="0" smtClean="0"/>
              <a:t> &amp;, const Test&lt;Type&gt; &amp;);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библиотеке выделяют пять основных компонентов: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1. Контейнер (</a:t>
            </a:r>
            <a:r>
              <a:rPr lang="ru-RU" i="1" dirty="0" err="1" smtClean="0"/>
              <a:t>container</a:t>
            </a:r>
            <a:r>
              <a:rPr lang="ru-RU" dirty="0" smtClean="0"/>
              <a:t>) — хранение набора объектов в памяти.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2. Итератор (</a:t>
            </a:r>
            <a:r>
              <a:rPr lang="ru-RU" i="1" dirty="0" err="1" smtClean="0"/>
              <a:t>iterator</a:t>
            </a:r>
            <a:r>
              <a:rPr lang="ru-RU" dirty="0" smtClean="0"/>
              <a:t>) — обеспечение средств доступа к содержимому контейнера.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3. Алгоритм (</a:t>
            </a:r>
            <a:r>
              <a:rPr lang="ru-RU" i="1" dirty="0" err="1" smtClean="0"/>
              <a:t>algorithm</a:t>
            </a:r>
            <a:r>
              <a:rPr lang="ru-RU" dirty="0" smtClean="0"/>
              <a:t>) — определение вычислительной процедуры.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4. Адаптер (</a:t>
            </a:r>
            <a:r>
              <a:rPr lang="ru-RU" i="1" dirty="0" err="1" smtClean="0"/>
              <a:t>adaptor</a:t>
            </a:r>
            <a:r>
              <a:rPr lang="ru-RU" dirty="0" smtClean="0"/>
              <a:t>) — адаптация компонентов для обеспечения различного интерфейса.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5. Функциональный объект (</a:t>
            </a:r>
            <a:r>
              <a:rPr lang="ru-RU" i="1" dirty="0" err="1" smtClean="0"/>
              <a:t>functor</a:t>
            </a:r>
            <a:r>
              <a:rPr lang="ru-RU" dirty="0" smtClean="0"/>
              <a:t>) — сокрытие функции в объекте для использования другими компонентами.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Контейнеры библиотеки STL можно разделить на четыре категории: последовательные, ассоциативные, контейнеры-адаптеры и </a:t>
            </a:r>
            <a:r>
              <a:rPr lang="ru-RU" dirty="0" err="1" smtClean="0"/>
              <a:t>псевдоконтейнеры</a:t>
            </a:r>
            <a:r>
              <a:rPr lang="ru-RU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Последовательные контейнеры – вектор, список , двусторонняя очередь.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Ассоциативные контейнеры – множество, мультимножество, отображение, </a:t>
            </a:r>
            <a:r>
              <a:rPr lang="ru-RU" dirty="0" err="1" smtClean="0"/>
              <a:t>мультиотображение</a:t>
            </a:r>
            <a:r>
              <a:rPr lang="ru-RU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Контейнеры адаптеры – стек, очередь, очередь с приоритетами.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err="1" smtClean="0"/>
              <a:t>Псевдоконтейнеры</a:t>
            </a:r>
            <a:r>
              <a:rPr lang="ru-RU" dirty="0" smtClean="0"/>
              <a:t> – </a:t>
            </a:r>
            <a:r>
              <a:rPr lang="en-US" dirty="0" err="1" smtClean="0"/>
              <a:t>bitset</a:t>
            </a:r>
            <a:r>
              <a:rPr lang="ru-RU" dirty="0" smtClean="0"/>
              <a:t>- битовые маски, </a:t>
            </a:r>
            <a:r>
              <a:rPr lang="en-US" dirty="0" err="1" smtClean="0"/>
              <a:t>basic_string</a:t>
            </a:r>
            <a:r>
              <a:rPr lang="ru-RU" dirty="0" smtClean="0"/>
              <a:t> - контейнер, предназначенный для хранения и обработки строк, </a:t>
            </a:r>
            <a:r>
              <a:rPr lang="en-US" dirty="0" err="1" smtClean="0"/>
              <a:t>valarray</a:t>
            </a:r>
            <a:r>
              <a:rPr lang="ru-RU" b="1" dirty="0" smtClean="0"/>
              <a:t> - </a:t>
            </a:r>
            <a:r>
              <a:rPr lang="ru-RU" dirty="0" smtClean="0"/>
              <a:t>шаблон служит для хранения числовых массивов и оптимизирован для достижения повышенной вычислительной производительности.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STL для доступа к элементам в качестве посредника используется обобщённая абстракция, именуемая итератором. Каждый контейнер поддерживает «свой» вид итератора, который представляет собой «модернизированный» интеллектуальный указатель, «знающий» как получить доступ к элементам конкретного контейнера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Стандарт C++ определяет пять категорий итераторов:  входные, выходные, однонаправленные, двунаправленные, произвольного доступа.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Алгоритмы </a:t>
            </a:r>
            <a:r>
              <a:rPr lang="en-US" dirty="0" smtClean="0"/>
              <a:t>STL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STL - алгоритмы представляют набор готовых функций, которые могут быть применены к STL коллекциям и могут быть подразделены на три основных группы: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- Функции для перебора всех членов коллекции и выполнения определенных действий над каждым из них: </a:t>
            </a:r>
            <a:r>
              <a:rPr lang="en-US" dirty="0" smtClean="0"/>
              <a:t>count, </a:t>
            </a:r>
            <a:r>
              <a:rPr lang="en-US" dirty="0" err="1" smtClean="0"/>
              <a:t>count_if</a:t>
            </a:r>
            <a:r>
              <a:rPr lang="en-US" dirty="0" smtClean="0"/>
              <a:t>, find, </a:t>
            </a:r>
            <a:r>
              <a:rPr lang="en-US" dirty="0" err="1" smtClean="0"/>
              <a:t>find_if</a:t>
            </a:r>
            <a:r>
              <a:rPr lang="en-US" dirty="0" smtClean="0"/>
              <a:t>, </a:t>
            </a:r>
            <a:r>
              <a:rPr lang="en-US" dirty="0" err="1" smtClean="0"/>
              <a:t>adjacent_find</a:t>
            </a:r>
            <a:r>
              <a:rPr lang="en-US" dirty="0" smtClean="0"/>
              <a:t>, </a:t>
            </a:r>
            <a:r>
              <a:rPr lang="en-US" dirty="0" err="1" smtClean="0"/>
              <a:t>for_each</a:t>
            </a:r>
            <a:r>
              <a:rPr lang="en-US" dirty="0" smtClean="0"/>
              <a:t>, mismatch, equal, search copy, </a:t>
            </a:r>
            <a:r>
              <a:rPr lang="en-US" dirty="0" err="1" smtClean="0"/>
              <a:t>copy_backward</a:t>
            </a:r>
            <a:r>
              <a:rPr lang="en-US" dirty="0" smtClean="0"/>
              <a:t>, swap</a:t>
            </a:r>
            <a:r>
              <a:rPr lang="ru-RU" dirty="0" smtClean="0"/>
              <a:t> и другие.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Функции для сортировки членов коллекции:</a:t>
            </a:r>
            <a:r>
              <a:rPr lang="en-US" dirty="0" smtClean="0"/>
              <a:t> sort, </a:t>
            </a:r>
            <a:r>
              <a:rPr lang="en-US" dirty="0" err="1" smtClean="0"/>
              <a:t>stable_sort</a:t>
            </a:r>
            <a:r>
              <a:rPr lang="en-US" dirty="0" smtClean="0"/>
              <a:t>, </a:t>
            </a:r>
            <a:r>
              <a:rPr lang="en-US" dirty="0" err="1" smtClean="0"/>
              <a:t>partial_sort</a:t>
            </a:r>
            <a:r>
              <a:rPr lang="en-US" dirty="0" smtClean="0"/>
              <a:t>, </a:t>
            </a:r>
            <a:r>
              <a:rPr lang="en-US" dirty="0" err="1" smtClean="0"/>
              <a:t>partial_sort_copy</a:t>
            </a:r>
            <a:r>
              <a:rPr lang="en-US" dirty="0" smtClean="0"/>
              <a:t>, </a:t>
            </a:r>
            <a:r>
              <a:rPr lang="en-US" dirty="0" err="1" smtClean="0"/>
              <a:t>nth_element</a:t>
            </a:r>
            <a:r>
              <a:rPr lang="en-US" dirty="0" smtClean="0"/>
              <a:t>, </a:t>
            </a:r>
            <a:r>
              <a:rPr lang="en-US" dirty="0" err="1" smtClean="0"/>
              <a:t>binary_search</a:t>
            </a:r>
            <a:r>
              <a:rPr lang="en-US" dirty="0" smtClean="0"/>
              <a:t>, </a:t>
            </a:r>
            <a:r>
              <a:rPr lang="en-US" dirty="0" err="1" smtClean="0"/>
              <a:t>lower_bound</a:t>
            </a:r>
            <a:r>
              <a:rPr lang="en-US" dirty="0" smtClean="0"/>
              <a:t>, </a:t>
            </a:r>
            <a:r>
              <a:rPr lang="en-US" dirty="0" err="1" smtClean="0"/>
              <a:t>upper_bound</a:t>
            </a:r>
            <a:r>
              <a:rPr lang="en-US" dirty="0" smtClean="0"/>
              <a:t>, </a:t>
            </a:r>
            <a:r>
              <a:rPr lang="en-US" dirty="0" err="1" smtClean="0"/>
              <a:t>equal_range</a:t>
            </a:r>
            <a:r>
              <a:rPr lang="en-US" dirty="0" smtClean="0"/>
              <a:t>, merge </a:t>
            </a:r>
            <a:r>
              <a:rPr lang="ru-RU" dirty="0" smtClean="0"/>
              <a:t>и другие.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- </a:t>
            </a:r>
            <a:r>
              <a:rPr lang="ru-RU" dirty="0" smtClean="0"/>
              <a:t>Функции для выполнения определенных арифметических действий над членами коллекции:</a:t>
            </a:r>
            <a:r>
              <a:rPr lang="en-US" dirty="0" smtClean="0"/>
              <a:t> a</a:t>
            </a:r>
            <a:r>
              <a:rPr lang="ru-RU" dirty="0" err="1" smtClean="0"/>
              <a:t>ccumulate</a:t>
            </a:r>
            <a:r>
              <a:rPr lang="ru-RU" dirty="0" smtClean="0"/>
              <a:t>, </a:t>
            </a:r>
            <a:r>
              <a:rPr lang="ru-RU" dirty="0" err="1" smtClean="0"/>
              <a:t>inner_product</a:t>
            </a:r>
            <a:r>
              <a:rPr lang="ru-RU" dirty="0" smtClean="0"/>
              <a:t>, </a:t>
            </a:r>
            <a:r>
              <a:rPr lang="ru-RU" dirty="0" err="1" smtClean="0"/>
              <a:t>partial_sum</a:t>
            </a:r>
            <a:r>
              <a:rPr lang="ru-RU" dirty="0" smtClean="0"/>
              <a:t>, </a:t>
            </a:r>
            <a:r>
              <a:rPr lang="ru-RU" dirty="0" err="1" smtClean="0"/>
              <a:t>adjacent_difference</a:t>
            </a:r>
            <a:r>
              <a:rPr lang="ru-RU" dirty="0" smtClean="0"/>
              <a:t>.</a:t>
            </a:r>
          </a:p>
          <a:p>
            <a:pPr marL="0" indent="252000" algn="just">
              <a:spcBef>
                <a:spcPts val="0"/>
              </a:spcBef>
              <a:buFontTx/>
              <a:buChar char="-"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Важная особенность методов состоит в том, что они не являются составляющими функциями какого-либо шаблонного класса.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некоторых случаях их можно использовать для работы с некоторыми обычными программными объектами, например, с массивами.</a:t>
            </a: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Первый пример использования алгоритма </a:t>
            </a:r>
            <a:r>
              <a:rPr lang="en-US" dirty="0" smtClean="0"/>
              <a:t>find() </a:t>
            </a:r>
            <a:r>
              <a:rPr lang="ru-RU" dirty="0" smtClean="0"/>
              <a:t>для поиска некоторого значения в массиве:</a:t>
            </a:r>
          </a:p>
          <a:p>
            <a:pPr>
              <a:buNone/>
            </a:pPr>
            <a:r>
              <a:rPr lang="en-US" dirty="0" smtClean="0"/>
              <a:t>#include&lt;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#include&lt;algorithm&gt;</a:t>
            </a:r>
          </a:p>
          <a:p>
            <a:pPr>
              <a:buNone/>
            </a:pPr>
            <a:r>
              <a:rPr lang="en-US" dirty="0" smtClean="0"/>
              <a:t>using namespace std;</a:t>
            </a:r>
          </a:p>
          <a:p>
            <a:pPr>
              <a:buNone/>
            </a:pPr>
            <a:r>
              <a:rPr lang="en-US" dirty="0" smtClean="0"/>
              <a:t>long </a:t>
            </a:r>
            <a:r>
              <a:rPr lang="en-US" dirty="0" err="1" smtClean="0"/>
              <a:t>arr</a:t>
            </a:r>
            <a:r>
              <a:rPr lang="en-US" dirty="0" smtClean="0"/>
              <a:t>[] = {11L, 22L, 33L, 44L, 55L, 66L, 77L, 88L};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long *</a:t>
            </a:r>
            <a:r>
              <a:rPr lang="en-US" dirty="0" err="1" smtClean="0"/>
              <a:t>ptr_long</a:t>
            </a:r>
            <a:r>
              <a:rPr lang="en-US" dirty="0" smtClean="0"/>
              <a:t> = </a:t>
            </a:r>
            <a:r>
              <a:rPr lang="en-US" dirty="0" err="1" smtClean="0"/>
              <a:t>nullptr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ptr_long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find(</a:t>
            </a:r>
            <a:r>
              <a:rPr lang="en-US" dirty="0" err="1" smtClean="0">
                <a:solidFill>
                  <a:srgbClr val="FF0000"/>
                </a:solidFill>
              </a:rPr>
              <a:t>arr</a:t>
            </a:r>
            <a:r>
              <a:rPr lang="en-US" dirty="0" smtClean="0">
                <a:solidFill>
                  <a:srgbClr val="FF0000"/>
                </a:solidFill>
              </a:rPr>
              <a:t>, arr+8, 55);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” </a:t>
            </a:r>
            <a:r>
              <a:rPr lang="ru-RU" dirty="0" smtClean="0"/>
              <a:t> позиция искомого элемента</a:t>
            </a:r>
            <a:r>
              <a:rPr lang="en-US" dirty="0" smtClean="0"/>
              <a:t> " &lt;&lt; </a:t>
            </a:r>
            <a:r>
              <a:rPr lang="en-US" dirty="0" err="1" smtClean="0"/>
              <a:t>ptr_long</a:t>
            </a:r>
            <a:r>
              <a:rPr lang="ru-RU" dirty="0" smtClean="0"/>
              <a:t> </a:t>
            </a:r>
            <a:r>
              <a:rPr lang="en-US" dirty="0" smtClean="0"/>
              <a:t>-</a:t>
            </a:r>
            <a:r>
              <a:rPr lang="ru-RU" dirty="0" smtClean="0"/>
              <a:t> </a:t>
            </a:r>
            <a:r>
              <a:rPr lang="en-US" dirty="0" err="1" smtClean="0"/>
              <a:t>arr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Та же программа , но использующая стандартный контейнер типа </a:t>
            </a:r>
            <a:r>
              <a:rPr lang="en-US" dirty="0" smtClean="0"/>
              <a:t>vector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smtClean="0"/>
              <a:t>long  </a:t>
            </a:r>
            <a:r>
              <a:rPr lang="en-US" dirty="0" err="1" smtClean="0"/>
              <a:t>arr</a:t>
            </a:r>
            <a:r>
              <a:rPr lang="en-US" dirty="0" smtClean="0"/>
              <a:t>[] = {11L, 22L, 33L, 44L, 55L, 66L, </a:t>
            </a:r>
            <a:r>
              <a:rPr lang="ru-RU" dirty="0" smtClean="0"/>
              <a:t>77</a:t>
            </a:r>
            <a:r>
              <a:rPr lang="en-US" dirty="0" smtClean="0"/>
              <a:t>L};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vector&lt;long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allocator&lt;long&gt;&gt; </a:t>
            </a:r>
            <a:r>
              <a:rPr lang="en-US" dirty="0" err="1" smtClean="0">
                <a:solidFill>
                  <a:srgbClr val="FF0000"/>
                </a:solidFill>
              </a:rPr>
              <a:t>v_long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arr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arr</a:t>
            </a:r>
            <a:r>
              <a:rPr lang="en-US" dirty="0" smtClean="0">
                <a:solidFill>
                  <a:srgbClr val="FF0000"/>
                </a:solidFill>
              </a:rPr>
              <a:t>+</a:t>
            </a:r>
            <a:r>
              <a:rPr lang="ru-RU" dirty="0" smtClean="0">
                <a:solidFill>
                  <a:srgbClr val="FF0000"/>
                </a:solidFill>
              </a:rPr>
              <a:t>7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//</a:t>
            </a:r>
            <a:endParaRPr lang="ru-RU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vector&lt;long&gt; ::</a:t>
            </a:r>
            <a:r>
              <a:rPr lang="en-US" dirty="0" err="1" smtClean="0">
                <a:solidFill>
                  <a:srgbClr val="FF0000"/>
                </a:solidFill>
              </a:rPr>
              <a:t>iterator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iter_vector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dirty="0" err="1" smtClean="0"/>
              <a:t>iter_vector</a:t>
            </a:r>
            <a:r>
              <a:rPr lang="en-US" dirty="0" smtClean="0"/>
              <a:t> = find(</a:t>
            </a:r>
            <a:r>
              <a:rPr lang="en-US" dirty="0" err="1" smtClean="0"/>
              <a:t>v_long.begin</a:t>
            </a:r>
            <a:r>
              <a:rPr lang="en-US" dirty="0" smtClean="0"/>
              <a:t>(), v_long.end(), 66);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 " &lt;&lt; </a:t>
            </a:r>
            <a:r>
              <a:rPr lang="en-US" dirty="0" err="1" smtClean="0"/>
              <a:t>iter_vector</a:t>
            </a:r>
            <a:r>
              <a:rPr lang="en-US" dirty="0" smtClean="0"/>
              <a:t> - </a:t>
            </a:r>
            <a:r>
              <a:rPr lang="en-US" dirty="0" err="1" smtClean="0"/>
              <a:t>v_long.begin</a:t>
            </a:r>
            <a:r>
              <a:rPr lang="en-US" dirty="0" smtClean="0"/>
              <a:t>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Type&gt; void Test&lt;Type&gt;::set(Type t)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test = 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template&lt;class Type&gt; </a:t>
            </a:r>
            <a:r>
              <a:rPr lang="en-US" dirty="0" err="1" smtClean="0"/>
              <a:t>ostream</a:t>
            </a:r>
            <a:r>
              <a:rPr lang="en-US" dirty="0" smtClean="0"/>
              <a:t> &amp;operator &lt;&lt;</a:t>
            </a:r>
            <a:r>
              <a:rPr lang="ru-RU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ostream</a:t>
            </a:r>
            <a:r>
              <a:rPr lang="en-US" dirty="0" smtClean="0"/>
              <a:t> &amp;out, const Test&lt;Type&gt; &amp;t)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t.test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return out;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Среди простых алгоритмов следует отметить: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sort() – </a:t>
            </a:r>
            <a:r>
              <a:rPr lang="ru-RU" dirty="0" smtClean="0"/>
              <a:t>сортировка контейнера;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count()</a:t>
            </a:r>
            <a:r>
              <a:rPr lang="ru-RU" dirty="0" smtClean="0"/>
              <a:t> – подсчет количества элементов, имеющих данное значение;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search()</a:t>
            </a:r>
            <a:r>
              <a:rPr lang="ru-RU" dirty="0" smtClean="0"/>
              <a:t> – отыскивает совпадения в двух контейнерах;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merge()</a:t>
            </a:r>
            <a:r>
              <a:rPr lang="ru-RU" dirty="0" smtClean="0"/>
              <a:t> – объединение двух контейнеров в третий;</a:t>
            </a: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/>
              <a:t>Функциональные объекты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Функциональный объект – это объект функционального класса. Функциональный класс, это класс в котором имеется единственный метод – перегруженная операция вызова функции. Наличие других методов не обязательно.</a:t>
            </a:r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начала воспользуемся стандартным функциональным объектом </a:t>
            </a:r>
            <a:r>
              <a:rPr lang="en-US" dirty="0" smtClean="0"/>
              <a:t>greater&lt;&gt;.</a:t>
            </a:r>
            <a:r>
              <a:rPr lang="ru-RU" dirty="0" smtClean="0"/>
              <a:t>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программе используется алгоритм </a:t>
            </a:r>
            <a:r>
              <a:rPr lang="en-US" dirty="0" smtClean="0"/>
              <a:t>sort</a:t>
            </a:r>
            <a:r>
              <a:rPr lang="ru-RU" dirty="0" smtClean="0"/>
              <a:t>(), который по умолчанию сортирует последовательность по возрастанию. Использование функционального объекта позволит отсортировать последовательность по убыванию.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#include&lt;algorithm&gt;</a:t>
            </a:r>
          </a:p>
          <a:p>
            <a:pPr>
              <a:buNone/>
            </a:pPr>
            <a:r>
              <a:rPr lang="en-US" dirty="0" smtClean="0"/>
              <a:t>#include&lt;functional&gt;</a:t>
            </a:r>
            <a:r>
              <a:rPr lang="ru-RU" dirty="0" smtClean="0"/>
              <a:t>		</a:t>
            </a:r>
            <a:r>
              <a:rPr lang="en-US" dirty="0" smtClean="0"/>
              <a:t>// </a:t>
            </a:r>
            <a:r>
              <a:rPr lang="ru-RU" dirty="0" smtClean="0"/>
              <a:t>для </a:t>
            </a:r>
            <a:r>
              <a:rPr lang="en-US" dirty="0" smtClean="0"/>
              <a:t>greater&lt;&gt;</a:t>
            </a:r>
          </a:p>
          <a:p>
            <a:pPr>
              <a:buNone/>
            </a:pPr>
            <a:r>
              <a:rPr lang="en-US" dirty="0" smtClean="0"/>
              <a:t>using namespace std;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fr-FR" dirty="0" smtClean="0"/>
              <a:t>double arr_double[] = {33.5, 55.0, -456.78, 3.248, 0.567};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sort(</a:t>
            </a:r>
            <a:r>
              <a:rPr lang="en-US" dirty="0" err="1" smtClean="0"/>
              <a:t>arr_double</a:t>
            </a:r>
            <a:r>
              <a:rPr lang="en-US" dirty="0" smtClean="0"/>
              <a:t>, arr_double+5, </a:t>
            </a:r>
            <a:r>
              <a:rPr lang="en-US" dirty="0" smtClean="0">
                <a:solidFill>
                  <a:srgbClr val="FF0000"/>
                </a:solidFill>
              </a:rPr>
              <a:t>greater&lt;double&gt;()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nn-NO" dirty="0" smtClean="0"/>
              <a:t>for(int i=0; i&lt;=4; i++)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*(</a:t>
            </a:r>
            <a:r>
              <a:rPr lang="en-US" dirty="0" err="1" smtClean="0"/>
              <a:t>arr_double</a:t>
            </a:r>
            <a:r>
              <a:rPr lang="en-US" dirty="0" smtClean="0"/>
              <a:t> +</a:t>
            </a:r>
            <a:r>
              <a:rPr lang="en-US" dirty="0" err="1" smtClean="0"/>
              <a:t>i</a:t>
            </a:r>
            <a:r>
              <a:rPr lang="en-US" dirty="0" smtClean="0"/>
              <a:t>) &lt;&lt; ' ' ;</a:t>
            </a:r>
            <a:r>
              <a:rPr lang="ru-RU" dirty="0" smtClean="0"/>
              <a:t>   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252000" algn="ctr">
              <a:spcBef>
                <a:spcPts val="0"/>
              </a:spcBef>
              <a:buNone/>
            </a:pPr>
            <a:r>
              <a:rPr lang="ru-RU" dirty="0" smtClean="0"/>
              <a:t>Создание собственных функциональных объектов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создания функционального объекта определим класс, содержащий перегрузку операции вызова функции:</a:t>
            </a:r>
          </a:p>
          <a:p>
            <a:pPr>
              <a:buNone/>
            </a:pPr>
            <a:r>
              <a:rPr lang="en-US" dirty="0" smtClean="0"/>
              <a:t>class decrease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double operator ()(double a, double b)</a:t>
            </a:r>
          </a:p>
          <a:p>
            <a:pPr>
              <a:buNone/>
            </a:pPr>
            <a:r>
              <a:rPr lang="ru-RU" dirty="0" smtClean="0"/>
              <a:t>	{  </a:t>
            </a:r>
            <a:r>
              <a:rPr lang="en-US" dirty="0" smtClean="0"/>
              <a:t>return a&gt;b;</a:t>
            </a:r>
            <a:r>
              <a:rPr lang="ru-RU" dirty="0" smtClean="0"/>
              <a:t>  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en-US" dirty="0" smtClean="0"/>
          </a:p>
          <a:p>
            <a:pPr marL="0" indent="252000" algn="ctr">
              <a:spcBef>
                <a:spcPts val="0"/>
              </a:spcBef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Объект класса </a:t>
            </a:r>
            <a:r>
              <a:rPr lang="en-US" dirty="0" smtClean="0"/>
              <a:t>decrease</a:t>
            </a:r>
            <a:r>
              <a:rPr lang="ru-RU" dirty="0" smtClean="0"/>
              <a:t> можно использовать в качестве функционального объекта:</a:t>
            </a:r>
          </a:p>
          <a:p>
            <a:pPr>
              <a:buNone/>
            </a:pPr>
            <a:r>
              <a:rPr lang="en-US" dirty="0" smtClean="0"/>
              <a:t>sort(</a:t>
            </a:r>
            <a:r>
              <a:rPr lang="en-US" dirty="0" err="1" smtClean="0"/>
              <a:t>arr_double</a:t>
            </a:r>
            <a:r>
              <a:rPr lang="en-US" dirty="0" smtClean="0"/>
              <a:t>, arr_double+5, decrease());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Объявленный функциональный класс ориентирован на работу с типом </a:t>
            </a:r>
            <a:r>
              <a:rPr lang="en-US" dirty="0" smtClean="0"/>
              <a:t>double</a:t>
            </a:r>
            <a:r>
              <a:rPr lang="ru-RU" dirty="0" smtClean="0"/>
              <a:t> и решение вопроса напрашивается само собой – создание шаблонного класса, не зависящего от конкретного типа.</a:t>
            </a:r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T&gt; class decrease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 operator ()(T a, T b)</a:t>
            </a:r>
          </a:p>
          <a:p>
            <a:pPr>
              <a:buNone/>
            </a:pPr>
            <a:r>
              <a:rPr lang="ru-RU" dirty="0" smtClean="0"/>
              <a:t>	{  </a:t>
            </a:r>
            <a:r>
              <a:rPr lang="en-US" dirty="0" smtClean="0"/>
              <a:t>return a&gt;b;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Этот шаблонный функциональный класс можно использовать для числовых последовательностей любого типа: </a:t>
            </a:r>
            <a:r>
              <a:rPr lang="en-US" sz="2800" dirty="0" smtClean="0"/>
              <a:t>sort(</a:t>
            </a:r>
            <a:r>
              <a:rPr lang="en-US" sz="2800" dirty="0" err="1" smtClean="0"/>
              <a:t>arr_double</a:t>
            </a:r>
            <a:r>
              <a:rPr lang="en-US" sz="2800" dirty="0" smtClean="0"/>
              <a:t>, arr_double+5, decrease&lt;double&gt;());</a:t>
            </a:r>
            <a:endParaRPr lang="ru-RU" sz="2800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Наследование, множественное наследование, преобразования в иерархии шаблонных классов, полиморфизм в шаблонах – разобрать самостоятельно</a:t>
            </a:r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Как вы заметили</a:t>
            </a:r>
            <a:r>
              <a:rPr lang="ru-RU" dirty="0" smtClean="0"/>
              <a:t>, </a:t>
            </a:r>
            <a:r>
              <a:rPr lang="ru-RU" dirty="0" smtClean="0"/>
              <a:t>все составные функции (методы, перегруженные операции) шаблонного класса по умолчанию считаются шаблонными функциями</a:t>
            </a:r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Стандартная библиотека шаблонов </a:t>
            </a:r>
            <a:r>
              <a:rPr lang="en-US" dirty="0" smtClean="0"/>
              <a:t>(STL)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Объявление объекта шаблонного класса </a:t>
            </a:r>
          </a:p>
          <a:p>
            <a:pPr>
              <a:buNone/>
            </a:pPr>
            <a:r>
              <a:rPr lang="ru-RU" dirty="0" err="1" smtClean="0"/>
              <a:t>Имя_шаблонного_класса</a:t>
            </a:r>
            <a:r>
              <a:rPr lang="ru-RU" dirty="0" smtClean="0"/>
              <a:t> </a:t>
            </a:r>
            <a:r>
              <a:rPr lang="en-US" dirty="0" smtClean="0"/>
              <a:t>&lt;</a:t>
            </a:r>
            <a:r>
              <a:rPr lang="ru-RU" dirty="0" smtClean="0">
                <a:solidFill>
                  <a:srgbClr val="FF0000"/>
                </a:solidFill>
              </a:rPr>
              <a:t>Тип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ru-RU" dirty="0" err="1" smtClean="0"/>
              <a:t>имя_объекта</a:t>
            </a:r>
            <a:r>
              <a:rPr lang="ru-RU" dirty="0" smtClean="0"/>
              <a:t>;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&lt;</a:t>
            </a:r>
            <a:r>
              <a:rPr lang="ru-RU" dirty="0" smtClean="0"/>
              <a:t>Тип</a:t>
            </a:r>
            <a:r>
              <a:rPr lang="en-US" dirty="0" smtClean="0"/>
              <a:t>&gt;</a:t>
            </a:r>
            <a:r>
              <a:rPr lang="ru-RU" dirty="0" smtClean="0"/>
              <a:t>- спецификатор шаблона, обязательный элемент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Пример использования шаблонного класса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Test&lt;</a:t>
            </a:r>
            <a:r>
              <a:rPr lang="en-US" dirty="0" err="1" smtClean="0"/>
              <a:t>int</a:t>
            </a:r>
            <a:r>
              <a:rPr lang="en-US" dirty="0" smtClean="0"/>
              <a:t>&gt; </a:t>
            </a:r>
            <a:r>
              <a:rPr lang="en-US" dirty="0" err="1" smtClean="0"/>
              <a:t>tst_int</a:t>
            </a:r>
            <a:r>
              <a:rPr lang="en-US" dirty="0" smtClean="0"/>
              <a:t>(100);</a:t>
            </a:r>
            <a:r>
              <a:rPr lang="ru-RU" dirty="0" smtClean="0"/>
              <a:t>		</a:t>
            </a:r>
            <a:r>
              <a:rPr lang="en-US" dirty="0" smtClean="0"/>
              <a:t>// </a:t>
            </a:r>
            <a:r>
              <a:rPr lang="ru-RU" dirty="0" smtClean="0"/>
              <a:t>тип </a:t>
            </a:r>
            <a:r>
              <a:rPr lang="en-US" dirty="0" err="1" smtClean="0"/>
              <a:t>int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Test&lt;char&gt; </a:t>
            </a:r>
            <a:r>
              <a:rPr lang="en-US" dirty="0" err="1" smtClean="0"/>
              <a:t>tst_char</a:t>
            </a:r>
            <a:r>
              <a:rPr lang="en-US" dirty="0" smtClean="0"/>
              <a:t>('A');	// </a:t>
            </a:r>
            <a:r>
              <a:rPr lang="ru-RU" dirty="0" smtClean="0"/>
              <a:t>тип </a:t>
            </a:r>
            <a:r>
              <a:rPr lang="en-US" dirty="0" smtClean="0"/>
              <a:t>char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tst_int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tst_int.set(200);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tst_int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 template&lt;parameter-list&gt; class declaration;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&lt;parameter-list&gt; = &lt;class T1, class T2, … class N&gt;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качестве параметров шаблона может выступать любой стандартный тип, а также тип, определенный пользователем. В этом типе (классе, структуре) необходимо перегрузить все действия (операции), которые предполагается выполнять в шаблонном классе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1620</Words>
  <Application>Microsoft Office PowerPoint</Application>
  <PresentationFormat>Экран (4:3)</PresentationFormat>
  <Paragraphs>307</Paragraphs>
  <Slides>68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68</vt:i4>
      </vt:variant>
    </vt:vector>
  </HeadingPairs>
  <TitlesOfParts>
    <vt:vector size="69" baseType="lpstr">
      <vt:lpstr>Тема Office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Слайд 31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Шаблоны классов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Стандартная библиотека шаблонов (STL)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137</cp:revision>
  <dcterms:created xsi:type="dcterms:W3CDTF">2020-05-18T11:19:11Z</dcterms:created>
  <dcterms:modified xsi:type="dcterms:W3CDTF">2020-05-20T08:08:17Z</dcterms:modified>
</cp:coreProperties>
</file>