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6" r:id="rId2"/>
    <p:sldId id="265" r:id="rId3"/>
    <p:sldId id="266" r:id="rId4"/>
    <p:sldId id="263" r:id="rId5"/>
    <p:sldId id="264" r:id="rId6"/>
    <p:sldId id="257" r:id="rId7"/>
    <p:sldId id="258" r:id="rId8"/>
    <p:sldId id="259" r:id="rId9"/>
    <p:sldId id="260" r:id="rId10"/>
    <p:sldId id="261" r:id="rId11"/>
    <p:sldId id="262" r:id="rId12"/>
    <p:sldId id="267" r:id="rId13"/>
    <p:sldId id="273" r:id="rId14"/>
    <p:sldId id="274" r:id="rId15"/>
    <p:sldId id="269" r:id="rId16"/>
    <p:sldId id="270" r:id="rId17"/>
    <p:sldId id="271" r:id="rId18"/>
    <p:sldId id="272" r:id="rId19"/>
    <p:sldId id="275" r:id="rId20"/>
    <p:sldId id="276" r:id="rId21"/>
    <p:sldId id="277" r:id="rId22"/>
    <p:sldId id="278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12" r:id="rId48"/>
    <p:sldId id="304" r:id="rId49"/>
    <p:sldId id="305" r:id="rId50"/>
    <p:sldId id="306" r:id="rId51"/>
    <p:sldId id="307" r:id="rId5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Игорь" initials="И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46D771-78A9-4D01-AFA3-18F5B0BDCC66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6025B-C3F5-48B7-A624-4A3E9958073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6025B-C3F5-48B7-A624-4A3E9958073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F63B4-CD22-492A-8C55-1952D3F15D2D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D32C-E4CE-4231-89DA-225F03FBD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F63B4-CD22-492A-8C55-1952D3F15D2D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D32C-E4CE-4231-89DA-225F03FBD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F63B4-CD22-492A-8C55-1952D3F15D2D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D32C-E4CE-4231-89DA-225F03FBD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F63B4-CD22-492A-8C55-1952D3F15D2D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D32C-E4CE-4231-89DA-225F03FBD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F63B4-CD22-492A-8C55-1952D3F15D2D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D32C-E4CE-4231-89DA-225F03FBD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F63B4-CD22-492A-8C55-1952D3F15D2D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D32C-E4CE-4231-89DA-225F03FBD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F63B4-CD22-492A-8C55-1952D3F15D2D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D32C-E4CE-4231-89DA-225F03FBD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F63B4-CD22-492A-8C55-1952D3F15D2D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D32C-E4CE-4231-89DA-225F03FBD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F63B4-CD22-492A-8C55-1952D3F15D2D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D32C-E4CE-4231-89DA-225F03FBD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F63B4-CD22-492A-8C55-1952D3F15D2D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D32C-E4CE-4231-89DA-225F03FBD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F63B4-CD22-492A-8C55-1952D3F15D2D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D32C-E4CE-4231-89DA-225F03FBD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F63B4-CD22-492A-8C55-1952D3F15D2D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5D32C-E4CE-4231-89DA-225F03FBD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s://en.cppreference.com/w/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Виртуальные функции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 этом случае преобразования будут происходить с использованием </a:t>
            </a:r>
            <a:r>
              <a:rPr lang="en-US" dirty="0" smtClean="0"/>
              <a:t>RTTI (run-time type-information) – </a:t>
            </a:r>
            <a:r>
              <a:rPr lang="ru-RU" dirty="0" smtClean="0"/>
              <a:t>информация о типе во время выполнения. Как известно, преобразование вниз осуществляется с помощью оператора </a:t>
            </a:r>
            <a:r>
              <a:rPr lang="en-US" dirty="0" err="1" smtClean="0"/>
              <a:t>dynamic_cast</a:t>
            </a:r>
            <a:r>
              <a:rPr lang="ru-RU" dirty="0" smtClean="0"/>
              <a:t>, при чем, его операнд  должен относиться к полиморфному типу.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Вернемся к виртуальным функциям, рассмотрим действия компилятора при их объявлении в классах иерархии. 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Для каждого класса (не объекта !), содержащего хотя бы один виртуальный метод, компилятор создает таблицу виртуальных методов (</a:t>
            </a:r>
            <a:r>
              <a:rPr lang="en-US" dirty="0" err="1" smtClean="0"/>
              <a:t>vtbl</a:t>
            </a:r>
            <a:r>
              <a:rPr lang="en-US" dirty="0" smtClean="0"/>
              <a:t>)</a:t>
            </a:r>
            <a:r>
              <a:rPr lang="ru-RU" dirty="0" smtClean="0"/>
              <a:t>, в которой для каждого виртуального метода заносится его адрес в памяти.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Рассмотри пример простой иерархии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class A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{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public: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	virtual void f1();	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	virtual void f2();	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};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class B :public A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{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public: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	void f1();		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};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class C :public B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{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public: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	void f1();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	void f2();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			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};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228184" y="2132856"/>
            <a:ext cx="165618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228184" y="3501008"/>
            <a:ext cx="165618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228184" y="4941168"/>
            <a:ext cx="165618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4" idx="2"/>
            <a:endCxn id="5" idx="0"/>
          </p:cNvCxnSpPr>
          <p:nvPr/>
        </p:nvCxnSpPr>
        <p:spPr>
          <a:xfrm>
            <a:off x="7056276" y="306896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5" idx="2"/>
            <a:endCxn id="6" idx="0"/>
          </p:cNvCxnSpPr>
          <p:nvPr/>
        </p:nvCxnSpPr>
        <p:spPr>
          <a:xfrm>
            <a:off x="7056276" y="4437112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060848"/>
            <a:ext cx="165618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3429000"/>
            <a:ext cx="165618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4869160"/>
            <a:ext cx="165618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cxnSp>
        <p:nvCxnSpPr>
          <p:cNvPr id="7" name="Прямая со стрелкой 6"/>
          <p:cNvCxnSpPr>
            <a:stCxn id="4" idx="2"/>
            <a:endCxn id="5" idx="0"/>
          </p:cNvCxnSpPr>
          <p:nvPr/>
        </p:nvCxnSpPr>
        <p:spPr>
          <a:xfrm>
            <a:off x="1223628" y="299695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5" idx="2"/>
            <a:endCxn id="6" idx="0"/>
          </p:cNvCxnSpPr>
          <p:nvPr/>
        </p:nvCxnSpPr>
        <p:spPr>
          <a:xfrm>
            <a:off x="1223628" y="436510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3923928" y="1340768"/>
            <a:ext cx="1440160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vtbl_A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28184" y="2996952"/>
            <a:ext cx="1440160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vtbl_B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923928" y="4509120"/>
            <a:ext cx="1440160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vtbl_C</a:t>
            </a:r>
            <a:endParaRPr lang="ru-RU" dirty="0"/>
          </a:p>
        </p:txBody>
      </p:sp>
      <p:cxnSp>
        <p:nvCxnSpPr>
          <p:cNvPr id="13" name="Скругленная соединительная линия 12"/>
          <p:cNvCxnSpPr>
            <a:stCxn id="4" idx="3"/>
          </p:cNvCxnSpPr>
          <p:nvPr/>
        </p:nvCxnSpPr>
        <p:spPr>
          <a:xfrm flipV="1">
            <a:off x="2051720" y="1340768"/>
            <a:ext cx="1800200" cy="118813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Скругленная соединительная линия 14"/>
          <p:cNvCxnSpPr>
            <a:stCxn id="5" idx="3"/>
            <a:endCxn id="10" idx="1"/>
          </p:cNvCxnSpPr>
          <p:nvPr/>
        </p:nvCxnSpPr>
        <p:spPr>
          <a:xfrm>
            <a:off x="2051720" y="3897052"/>
            <a:ext cx="4176464" cy="14401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Скругленная соединительная линия 16"/>
          <p:cNvCxnSpPr>
            <a:stCxn id="6" idx="3"/>
          </p:cNvCxnSpPr>
          <p:nvPr/>
        </p:nvCxnSpPr>
        <p:spPr>
          <a:xfrm flipV="1">
            <a:off x="2051720" y="4509120"/>
            <a:ext cx="1872208" cy="82809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marL="0" indent="252000">
              <a:spcBef>
                <a:spcPts val="0"/>
              </a:spcBef>
              <a:buNone/>
            </a:pPr>
            <a:r>
              <a:rPr lang="ru-RU" dirty="0" smtClean="0"/>
              <a:t>Общий вид таблицы</a:t>
            </a:r>
          </a:p>
          <a:p>
            <a:pPr marL="0" indent="252000">
              <a:spcBef>
                <a:spcPts val="0"/>
              </a:spcBef>
              <a:buNone/>
            </a:pPr>
            <a:r>
              <a:rPr lang="ru-RU" dirty="0" smtClean="0"/>
              <a:t>виртуальных методов</a:t>
            </a:r>
          </a:p>
          <a:p>
            <a:pPr marL="0" indent="252000">
              <a:spcBef>
                <a:spcPts val="0"/>
              </a:spcBef>
              <a:buNone/>
            </a:pPr>
            <a:r>
              <a:rPr lang="ru-RU" dirty="0" smtClean="0"/>
              <a:t>базового класса</a:t>
            </a:r>
            <a:endParaRPr lang="en-US" dirty="0" smtClean="0"/>
          </a:p>
          <a:p>
            <a:pPr marL="0" indent="252000">
              <a:spcBef>
                <a:spcPts val="0"/>
              </a:spcBef>
              <a:buNone/>
            </a:pPr>
            <a:endParaRPr lang="en-US" dirty="0" smtClean="0"/>
          </a:p>
          <a:p>
            <a:pPr marL="0" indent="252000">
              <a:spcBef>
                <a:spcPts val="0"/>
              </a:spcBef>
              <a:buNone/>
            </a:pPr>
            <a:r>
              <a:rPr lang="ru-RU" dirty="0" smtClean="0"/>
              <a:t>Адрес виртуальной таблицы</a:t>
            </a:r>
          </a:p>
          <a:p>
            <a:pPr marL="0" indent="252000">
              <a:spcBef>
                <a:spcPts val="0"/>
              </a:spcBef>
              <a:buNone/>
            </a:pPr>
            <a:r>
              <a:rPr lang="ru-RU" dirty="0" smtClean="0"/>
              <a:t>формирует конструктор </a:t>
            </a:r>
          </a:p>
          <a:p>
            <a:pPr marL="0" indent="252000">
              <a:spcBef>
                <a:spcPts val="0"/>
              </a:spcBef>
              <a:buNone/>
            </a:pPr>
            <a:r>
              <a:rPr lang="ru-RU" dirty="0" smtClean="0"/>
              <a:t>класса и связывает его с </a:t>
            </a:r>
          </a:p>
          <a:p>
            <a:pPr marL="0" indent="252000">
              <a:spcBef>
                <a:spcPts val="0"/>
              </a:spcBef>
              <a:buNone/>
            </a:pPr>
            <a:r>
              <a:rPr lang="ru-RU" dirty="0" smtClean="0"/>
              <a:t>каждым объектом данного типа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868144" y="1772816"/>
            <a:ext cx="1440160" cy="33123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vtbl_A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ptr_f1</a:t>
            </a:r>
          </a:p>
          <a:p>
            <a:pPr algn="ctr"/>
            <a:r>
              <a:rPr lang="en-US" dirty="0" smtClean="0"/>
              <a:t>ptr_f2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Пример: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A </a:t>
            </a:r>
            <a:r>
              <a:rPr lang="en-US" dirty="0" err="1" smtClean="0"/>
              <a:t>obj_A</a:t>
            </a:r>
            <a:r>
              <a:rPr lang="en-US" dirty="0" smtClean="0"/>
              <a:t>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A *</a:t>
            </a:r>
            <a:r>
              <a:rPr lang="en-US" dirty="0" err="1" smtClean="0"/>
              <a:t>ptr_A</a:t>
            </a:r>
            <a:r>
              <a:rPr lang="en-US" dirty="0" smtClean="0"/>
              <a:t> = &amp;</a:t>
            </a:r>
            <a:r>
              <a:rPr lang="en-US" dirty="0" err="1" smtClean="0"/>
              <a:t>obj_A</a:t>
            </a:r>
            <a:r>
              <a:rPr lang="en-US" dirty="0" smtClean="0"/>
              <a:t>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err="1" smtClean="0"/>
              <a:t>ptr_A</a:t>
            </a:r>
            <a:r>
              <a:rPr lang="en-US" dirty="0" smtClean="0"/>
              <a:t>-&gt;f</a:t>
            </a:r>
            <a:r>
              <a:rPr lang="ru-RU" dirty="0" smtClean="0"/>
              <a:t>1</a:t>
            </a:r>
            <a:r>
              <a:rPr lang="en-US" dirty="0" smtClean="0"/>
              <a:t>();	// </a:t>
            </a:r>
            <a:r>
              <a:rPr lang="ru-RU" dirty="0" smtClean="0"/>
              <a:t>работает функция класса А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B </a:t>
            </a:r>
            <a:r>
              <a:rPr lang="en-US" dirty="0" err="1" smtClean="0"/>
              <a:t>obj_B</a:t>
            </a:r>
            <a:r>
              <a:rPr lang="en-US" dirty="0" smtClean="0"/>
              <a:t>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err="1" smtClean="0"/>
              <a:t>ptr_A</a:t>
            </a:r>
            <a:r>
              <a:rPr lang="en-US" dirty="0" smtClean="0"/>
              <a:t>  = &amp;</a:t>
            </a:r>
            <a:r>
              <a:rPr lang="en-US" dirty="0" err="1" smtClean="0"/>
              <a:t>obj_B</a:t>
            </a:r>
            <a:r>
              <a:rPr lang="en-US" dirty="0" smtClean="0"/>
              <a:t>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err="1" smtClean="0"/>
              <a:t>ptr_A</a:t>
            </a:r>
            <a:r>
              <a:rPr lang="en-US" dirty="0" smtClean="0"/>
              <a:t>-&gt;f</a:t>
            </a:r>
            <a:r>
              <a:rPr lang="ru-RU" dirty="0" smtClean="0"/>
              <a:t>1</a:t>
            </a:r>
            <a:r>
              <a:rPr lang="en-US" dirty="0" smtClean="0"/>
              <a:t>(); 	// </a:t>
            </a:r>
            <a:r>
              <a:rPr lang="ru-RU" dirty="0" smtClean="0"/>
              <a:t>работает функция класса В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C </a:t>
            </a:r>
            <a:r>
              <a:rPr lang="en-US" dirty="0" err="1" smtClean="0"/>
              <a:t>obj_C</a:t>
            </a:r>
            <a:r>
              <a:rPr lang="en-US" dirty="0" smtClean="0"/>
              <a:t>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err="1" smtClean="0"/>
              <a:t>ptr_A</a:t>
            </a:r>
            <a:r>
              <a:rPr lang="en-US" dirty="0" smtClean="0"/>
              <a:t> = &amp;</a:t>
            </a:r>
            <a:r>
              <a:rPr lang="en-US" dirty="0" err="1" smtClean="0"/>
              <a:t>obj_C</a:t>
            </a:r>
            <a:r>
              <a:rPr lang="en-US" dirty="0" smtClean="0"/>
              <a:t>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err="1" smtClean="0"/>
              <a:t>ptr_A</a:t>
            </a:r>
            <a:r>
              <a:rPr lang="en-US" dirty="0" smtClean="0"/>
              <a:t>-&gt;f</a:t>
            </a:r>
            <a:r>
              <a:rPr lang="ru-RU" dirty="0" smtClean="0"/>
              <a:t>1</a:t>
            </a:r>
            <a:r>
              <a:rPr lang="en-US" dirty="0" smtClean="0"/>
              <a:t>();		//</a:t>
            </a:r>
            <a:r>
              <a:rPr lang="ru-RU" dirty="0" smtClean="0"/>
              <a:t> функция класса С</a:t>
            </a:r>
          </a:p>
          <a:p>
            <a:pPr marL="0" indent="2520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Обратите внимание, действие одно и то же - </a:t>
            </a:r>
            <a:r>
              <a:rPr lang="en-US" dirty="0" err="1" smtClean="0"/>
              <a:t>ptr_A</a:t>
            </a:r>
            <a:r>
              <a:rPr lang="en-US" dirty="0" smtClean="0"/>
              <a:t>-&gt;f</a:t>
            </a:r>
            <a:r>
              <a:rPr lang="ru-RU" dirty="0" smtClean="0"/>
              <a:t>1</a:t>
            </a:r>
            <a:r>
              <a:rPr lang="en-US" dirty="0" smtClean="0"/>
              <a:t>();</a:t>
            </a:r>
            <a:r>
              <a:rPr lang="ru-RU" dirty="0" smtClean="0"/>
              <a:t>, а результат будет различный. В этом и есть суть полиморфизма – много форм одного и того же.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Содержимое виртуальной таблицы можно посмотреть программным способом. Рассмотрим следующий пример:</a:t>
            </a:r>
          </a:p>
          <a:p>
            <a:pPr>
              <a:buNone/>
            </a:pPr>
            <a:r>
              <a:rPr lang="en-US" dirty="0" smtClean="0"/>
              <a:t>class A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void f1(){};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void f2(){};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~A(){};</a:t>
            </a:r>
          </a:p>
          <a:p>
            <a:pPr>
              <a:buNone/>
            </a:pPr>
            <a:r>
              <a:rPr lang="ru-RU" dirty="0" smtClean="0"/>
              <a:t>};  </a:t>
            </a:r>
          </a:p>
          <a:p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void (A:: *</a:t>
            </a:r>
            <a:r>
              <a:rPr lang="en-US" dirty="0" err="1" smtClean="0"/>
              <a:t>vtable_A</a:t>
            </a:r>
            <a:r>
              <a:rPr lang="en-US" dirty="0" smtClean="0"/>
              <a:t>[])();</a:t>
            </a:r>
          </a:p>
          <a:p>
            <a:pPr>
              <a:buNone/>
            </a:pPr>
            <a:r>
              <a:rPr lang="en-US" dirty="0" err="1" smtClean="0"/>
              <a:t>vtable_A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en-US" dirty="0" smtClean="0"/>
              <a:t>PF_A = {&amp;A::f1, &amp;A::f2};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A::A()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Function class A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&amp;PF_A[0]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&amp;PF_A[1]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class B :public A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f1(){};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f3(){};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B();</a:t>
            </a:r>
          </a:p>
          <a:p>
            <a:pPr>
              <a:buNone/>
            </a:pPr>
            <a:r>
              <a:rPr lang="en-US" dirty="0" smtClean="0"/>
              <a:t>	virtual ~B(){};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Перегрузка функций – слабая форма полиморфизма. Пример: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err="1" smtClean="0"/>
              <a:t>int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{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“ </a:t>
            </a:r>
            <a:r>
              <a:rPr lang="ru-RU" dirty="0" smtClean="0"/>
              <a:t>Тип </a:t>
            </a:r>
            <a:r>
              <a:rPr lang="en-US" dirty="0" err="1" smtClean="0"/>
              <a:t>int</a:t>
            </a:r>
            <a:r>
              <a:rPr lang="en-US" dirty="0" smtClean="0"/>
              <a:t> “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}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double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func</a:t>
            </a:r>
            <a:r>
              <a:rPr lang="en-US" dirty="0" smtClean="0"/>
              <a:t>(double)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{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“ </a:t>
            </a:r>
            <a:r>
              <a:rPr lang="ru-RU" dirty="0" smtClean="0"/>
              <a:t>Тип </a:t>
            </a:r>
            <a:r>
              <a:rPr lang="en-US" dirty="0" smtClean="0"/>
              <a:t>double “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void (B:: *</a:t>
            </a:r>
            <a:r>
              <a:rPr lang="en-US" dirty="0" err="1" smtClean="0"/>
              <a:t>vtable_B</a:t>
            </a:r>
            <a:r>
              <a:rPr lang="en-US" dirty="0" smtClean="0"/>
              <a:t>[])();</a:t>
            </a:r>
          </a:p>
          <a:p>
            <a:pPr>
              <a:buNone/>
            </a:pPr>
            <a:r>
              <a:rPr lang="en-US" dirty="0" err="1" smtClean="0"/>
              <a:t>vtable_B</a:t>
            </a:r>
            <a:r>
              <a:rPr lang="en-US" dirty="0" smtClean="0"/>
              <a:t> PF_B = {&amp;B::f1, &amp;B::f2,  &amp;B::f3};</a:t>
            </a:r>
          </a:p>
          <a:p>
            <a:pPr>
              <a:buNone/>
            </a:pPr>
            <a:r>
              <a:rPr lang="en-US" dirty="0" smtClean="0"/>
              <a:t>B::B()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Function class B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&amp;PF_B[0]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&amp;PF_B[1]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&amp;PF_B[2]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Объявление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void (A:: *</a:t>
            </a:r>
            <a:r>
              <a:rPr lang="en-US" dirty="0" err="1" smtClean="0"/>
              <a:t>vtable_A</a:t>
            </a:r>
            <a:r>
              <a:rPr lang="en-US" dirty="0" smtClean="0"/>
              <a:t>[])();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представляет собой объявление типа указателя на массив составляющих функций класса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Следующее выражение – объявление переменной данного типа и инициализация его адресами на функции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err="1" smtClean="0"/>
              <a:t>vtable_A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en-US" dirty="0" smtClean="0"/>
              <a:t>PF = {&amp;A::f1, &amp;A::f2};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Конструктор класса А </a:t>
            </a:r>
          </a:p>
          <a:p>
            <a:pPr>
              <a:buNone/>
            </a:pPr>
            <a:r>
              <a:rPr lang="en-US" dirty="0" smtClean="0"/>
              <a:t>A::A()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	//  </a:t>
            </a:r>
            <a:r>
              <a:rPr lang="ru-RU" dirty="0" smtClean="0"/>
              <a:t>действия по созданию виртуальной таблицы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формирование скрытой переменной </a:t>
            </a:r>
            <a:r>
              <a:rPr lang="en-US" dirty="0" smtClean="0"/>
              <a:t>this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Function class A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&amp;PF[0]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&amp;PF[1]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Выводит адреса функций на экран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Для класса В подобные действия уже описаны, а для класса С попробуйте реализовать самостоятельно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Чисто виртуальная функция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Функция называется чисто виртуальной если вместо тела функции стоит признак = 0. Например, </a:t>
            </a:r>
          </a:p>
          <a:p>
            <a:pPr>
              <a:buNone/>
            </a:pPr>
            <a:r>
              <a:rPr lang="en-US" dirty="0" smtClean="0"/>
              <a:t>class A</a:t>
            </a:r>
          </a:p>
          <a:p>
            <a:pPr>
              <a:buNone/>
            </a:pPr>
            <a:r>
              <a:rPr lang="en-US" dirty="0" smtClean="0"/>
              <a:t>{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public: </a:t>
            </a:r>
          </a:p>
          <a:p>
            <a:pPr>
              <a:buNone/>
            </a:pPr>
            <a:r>
              <a:rPr lang="en-US" dirty="0" smtClean="0"/>
              <a:t>	A(){};</a:t>
            </a:r>
          </a:p>
          <a:p>
            <a:pPr>
              <a:buNone/>
            </a:pPr>
            <a:r>
              <a:rPr lang="en-US" dirty="0" smtClean="0"/>
              <a:t>	virtual void f()=0;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252000" algn="just">
              <a:spcBef>
                <a:spcPts val="0"/>
              </a:spcBef>
              <a:buNone/>
            </a:pPr>
            <a:r>
              <a:rPr lang="ru-RU" dirty="0" smtClean="0"/>
              <a:t>Функция </a:t>
            </a:r>
            <a:r>
              <a:rPr lang="en-US" dirty="0" smtClean="0"/>
              <a:t>virtual void f()=0;</a:t>
            </a:r>
            <a:r>
              <a:rPr lang="ru-RU" dirty="0" smtClean="0"/>
              <a:t> является чисто виртуальной, а класс, содержащий чисто виртуальную функцию, – абстрактным.</a:t>
            </a:r>
          </a:p>
          <a:p>
            <a:pPr indent="252000" algn="just">
              <a:spcBef>
                <a:spcPts val="0"/>
              </a:spcBef>
              <a:buNone/>
            </a:pPr>
            <a:r>
              <a:rPr lang="ru-RU" dirty="0" smtClean="0"/>
              <a:t>Характерной особенностью абстрактного класса является то, что объявлять объекты такого типа </a:t>
            </a:r>
            <a:r>
              <a:rPr lang="ru-RU" dirty="0" smtClean="0">
                <a:solidFill>
                  <a:srgbClr val="FF0000"/>
                </a:solidFill>
              </a:rPr>
              <a:t>нельзя</a:t>
            </a:r>
            <a:r>
              <a:rPr lang="ru-RU" dirty="0" smtClean="0"/>
              <a:t>! Указатели и ссылки можно.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Сущность абстрактного класса состоит в том, что он предназначен быть «родоначальником» иерархии классов, в котором содержаться наиболее общие свойства, характерные для всей иерархии. Примером такого класса может служить базовый класс потоковых классов </a:t>
            </a:r>
            <a:r>
              <a:rPr lang="en-US" dirty="0" smtClean="0"/>
              <a:t>&lt;</a:t>
            </a:r>
            <a:r>
              <a:rPr lang="en-US" dirty="0" err="1" smtClean="0"/>
              <a:t>io</a:t>
            </a:r>
            <a:r>
              <a:rPr lang="en-US" dirty="0" smtClean="0"/>
              <a:t>&gt;</a:t>
            </a:r>
            <a:r>
              <a:rPr lang="ru-RU" dirty="0" smtClean="0"/>
              <a:t>. Например, для иерархии животных такими свойствами могут быть способы перемещения, среда обитания, способность животных дышать и так далее.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Общие принципы объявления виртуальных функций:</a:t>
            </a:r>
          </a:p>
          <a:p>
            <a:pPr marL="0" indent="252000" algn="just">
              <a:spcBef>
                <a:spcPts val="0"/>
              </a:spcBef>
              <a:buAutoNum type="arabicPeriod"/>
            </a:pPr>
            <a:r>
              <a:rPr lang="ru-RU" dirty="0" smtClean="0"/>
              <a:t>Если в базовом классе метод определен как виртуальный, в производном классе метод с тем же именем и с тем же набором параметров  становится виртуальным, с отличным набором параметров – обычным;</a:t>
            </a:r>
          </a:p>
          <a:p>
            <a:pPr marL="0" indent="252000" algn="just">
              <a:spcBef>
                <a:spcPts val="0"/>
              </a:spcBef>
              <a:buAutoNum type="arabicPeriod"/>
            </a:pPr>
            <a:r>
              <a:rPr lang="ru-RU" dirty="0" smtClean="0"/>
              <a:t> Виртуальные методы наследуются, переопределять их нужно только  при необходимости;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3. Если виртуальный метод переопределен в производном классе,  объекты этого класса имеют доступ и к методу базового класса;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4. Виртуальный метод не может объявляться с модификатором </a:t>
            </a:r>
            <a:r>
              <a:rPr lang="en-US" dirty="0" smtClean="0"/>
              <a:t>static</a:t>
            </a:r>
            <a:r>
              <a:rPr lang="ru-RU" dirty="0" smtClean="0"/>
              <a:t>, но </a:t>
            </a:r>
            <a:r>
              <a:rPr lang="ru-RU" dirty="0" smtClean="0">
                <a:solidFill>
                  <a:srgbClr val="0070C0"/>
                </a:solidFill>
              </a:rPr>
              <a:t>может объявляться как дружественный (?)</a:t>
            </a:r>
            <a:r>
              <a:rPr lang="ru-RU" dirty="0" smtClean="0"/>
              <a:t>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5. Виртуальный метод может быть объявлен как чисто виртуальный.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Виртуальными не могут быть объявлены конструкторы класса, деструкторы - могут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Пример выбора устройства ввода</a:t>
            </a:r>
          </a:p>
          <a:p>
            <a:pPr>
              <a:buNone/>
            </a:pPr>
            <a:r>
              <a:rPr lang="ru-RU" dirty="0" smtClean="0"/>
              <a:t>Класс устройства</a:t>
            </a:r>
          </a:p>
          <a:p>
            <a:pPr>
              <a:buNone/>
            </a:pPr>
            <a:r>
              <a:rPr lang="en-US" dirty="0" smtClean="0"/>
              <a:t>class Device</a:t>
            </a: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ru-RU" dirty="0" smtClean="0"/>
              <a:t> абстрактный базовый класс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Device(){};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void f()=0;</a:t>
            </a:r>
          </a:p>
          <a:p>
            <a:pPr>
              <a:buNone/>
            </a:pPr>
            <a:r>
              <a:rPr lang="ru-RU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Вызов: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err="1" smtClean="0"/>
              <a:t>func</a:t>
            </a:r>
            <a:r>
              <a:rPr lang="en-US" dirty="0" smtClean="0"/>
              <a:t>(10);	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функция для типа </a:t>
            </a:r>
            <a:r>
              <a:rPr lang="en-US" dirty="0" err="1" smtClean="0"/>
              <a:t>int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err="1" smtClean="0"/>
              <a:t>func</a:t>
            </a:r>
            <a:r>
              <a:rPr lang="en-US" dirty="0" smtClean="0"/>
              <a:t> (5.2);	//</a:t>
            </a:r>
            <a:r>
              <a:rPr lang="ru-RU" dirty="0" smtClean="0"/>
              <a:t> функция для типа </a:t>
            </a:r>
            <a:r>
              <a:rPr lang="en-US" dirty="0" smtClean="0"/>
              <a:t>double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 процессе трансляции программы компилятор определяет тип фактического аргумента и подготавливает вызов соответствующей функции</a:t>
            </a:r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Класс клавиатура</a:t>
            </a:r>
          </a:p>
          <a:p>
            <a:pPr>
              <a:buNone/>
            </a:pPr>
            <a:r>
              <a:rPr lang="en-US" dirty="0" smtClean="0"/>
              <a:t>class Keyboard :public Device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f(){ </a:t>
            </a:r>
            <a:r>
              <a:rPr lang="en-US" dirty="0" err="1" smtClean="0"/>
              <a:t>cout</a:t>
            </a:r>
            <a:r>
              <a:rPr lang="en-US" dirty="0" smtClean="0"/>
              <a:t> &lt;&lt; " Keyboard " &lt;&lt; </a:t>
            </a:r>
            <a:r>
              <a:rPr lang="en-US" dirty="0" err="1" smtClean="0"/>
              <a:t>endl</a:t>
            </a:r>
            <a:r>
              <a:rPr lang="en-US" dirty="0" smtClean="0"/>
              <a:t>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ru-RU" dirty="0" smtClean="0"/>
              <a:t>Функция </a:t>
            </a:r>
            <a:r>
              <a:rPr lang="en-US" dirty="0" smtClean="0"/>
              <a:t>void f()</a:t>
            </a:r>
            <a:r>
              <a:rPr lang="ru-RU" dirty="0" smtClean="0"/>
              <a:t> здесь также виртуальная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Класс «мышь»</a:t>
            </a:r>
          </a:p>
          <a:p>
            <a:pPr>
              <a:buNone/>
            </a:pPr>
            <a:r>
              <a:rPr lang="en-US" dirty="0" smtClean="0"/>
              <a:t>class Mouse :public Device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f(){ </a:t>
            </a:r>
            <a:r>
              <a:rPr lang="en-US" dirty="0" err="1" smtClean="0"/>
              <a:t>cout</a:t>
            </a:r>
            <a:r>
              <a:rPr lang="en-US" dirty="0" smtClean="0"/>
              <a:t> &lt;&lt; " Mouse " &lt;&lt; </a:t>
            </a:r>
            <a:r>
              <a:rPr lang="en-US" dirty="0" err="1" smtClean="0"/>
              <a:t>endl</a:t>
            </a:r>
            <a:r>
              <a:rPr lang="en-US" dirty="0" smtClean="0"/>
              <a:t>; }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unsigned in;</a:t>
            </a:r>
          </a:p>
          <a:p>
            <a:pPr>
              <a:buNone/>
            </a:pPr>
            <a:r>
              <a:rPr lang="en-US" dirty="0" smtClean="0"/>
              <a:t>Device *</a:t>
            </a:r>
            <a:r>
              <a:rPr lang="en-US" dirty="0" err="1" smtClean="0"/>
              <a:t>ptr_Device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Keyboard *</a:t>
            </a:r>
            <a:r>
              <a:rPr lang="en-US" dirty="0" err="1" smtClean="0"/>
              <a:t>ptr_Keyboard</a:t>
            </a:r>
            <a:r>
              <a:rPr lang="en-US" dirty="0" smtClean="0"/>
              <a:t> = new Keyboard;</a:t>
            </a:r>
          </a:p>
          <a:p>
            <a:pPr>
              <a:buNone/>
            </a:pPr>
            <a:r>
              <a:rPr lang="en-US" dirty="0" smtClean="0"/>
              <a:t>Mouse *</a:t>
            </a:r>
            <a:r>
              <a:rPr lang="en-US" dirty="0" err="1" smtClean="0"/>
              <a:t>ptr_Mouse</a:t>
            </a:r>
            <a:r>
              <a:rPr lang="en-US" dirty="0" smtClean="0"/>
              <a:t> = new Mouse;</a:t>
            </a:r>
          </a:p>
          <a:p>
            <a:pPr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" Enter device: 0-keyboard, 1-mouse " &lt;&lt; </a:t>
            </a:r>
            <a:r>
              <a:rPr lang="en-US" dirty="0" err="1" smtClean="0"/>
              <a:t>endl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dirty="0" err="1" smtClean="0"/>
              <a:t>cin</a:t>
            </a:r>
            <a:r>
              <a:rPr lang="en-US" dirty="0" smtClean="0"/>
              <a:t> &gt;&gt; in;</a:t>
            </a:r>
          </a:p>
          <a:p>
            <a:pPr>
              <a:buNone/>
            </a:pPr>
            <a:r>
              <a:rPr lang="en-US" dirty="0" smtClean="0"/>
              <a:t>if(in == 0)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ptr_Device</a:t>
            </a:r>
            <a:r>
              <a:rPr lang="en-US" dirty="0" smtClean="0"/>
              <a:t> = </a:t>
            </a:r>
            <a:r>
              <a:rPr lang="en-US" dirty="0" err="1" smtClean="0"/>
              <a:t>ptr_Keyboard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ptr_Device</a:t>
            </a:r>
            <a:r>
              <a:rPr lang="en-US" dirty="0" smtClean="0"/>
              <a:t>-&gt;f();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en-US" dirty="0" smtClean="0"/>
              <a:t>else if(in == 1)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ptr_Device</a:t>
            </a:r>
            <a:r>
              <a:rPr lang="en-US" dirty="0" smtClean="0"/>
              <a:t> = </a:t>
            </a:r>
            <a:r>
              <a:rPr lang="en-US" dirty="0" err="1" smtClean="0"/>
              <a:t>ptr_Mouse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ptr_Device</a:t>
            </a:r>
            <a:r>
              <a:rPr lang="en-US" dirty="0" smtClean="0"/>
              <a:t>-&gt;f();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Суть полиморфизма состоит в том, что при написании программы заранее может быть не известен тип  фактического объекта, он определяется только на этапе выполнения программы. Программа должна в соответствие с типом реального объекта выбрать действие свойственное для данного типа.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Слова </a:t>
            </a:r>
            <a:r>
              <a:rPr lang="en-US" dirty="0" smtClean="0"/>
              <a:t>final </a:t>
            </a:r>
            <a:r>
              <a:rPr lang="ru-RU" dirty="0" smtClean="0"/>
              <a:t>и   </a:t>
            </a:r>
            <a:r>
              <a:rPr lang="en-US" dirty="0" smtClean="0"/>
              <a:t>override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err="1" smtClean="0"/>
              <a:t>final</a:t>
            </a:r>
            <a:r>
              <a:rPr lang="ru-RU" dirty="0" smtClean="0"/>
              <a:t> - это идентификатор со специальным значением, он используется в объявлении составной функции класса или заголовке класса. В других контекстах он не зарезервирован и может использоваться для именования объектов и функций.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При использовании в объявлении или определении виртуальной функции </a:t>
            </a:r>
            <a:r>
              <a:rPr lang="ru-RU" dirty="0" err="1" smtClean="0"/>
              <a:t>final</a:t>
            </a:r>
            <a:r>
              <a:rPr lang="ru-RU" dirty="0" smtClean="0"/>
              <a:t> гарантирует, что функция является виртуальной, и указывает, что она не может быть переопределена производными классами. В противном случае программа некорректна (генерируется ошибка времени компиляции).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Пример использования:</a:t>
            </a:r>
          </a:p>
          <a:p>
            <a:pPr>
              <a:buNone/>
            </a:pPr>
            <a:r>
              <a:rPr lang="en-US" dirty="0" smtClean="0"/>
              <a:t>class A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void f() final {};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endParaRPr lang="ru-RU" dirty="0" smtClean="0"/>
          </a:p>
          <a:p>
            <a:pPr>
              <a:buNone/>
            </a:pPr>
            <a:r>
              <a:rPr lang="en-US" dirty="0" smtClean="0"/>
              <a:t>class B :public A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B():A(){};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f(){};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Ошибка на момент объявления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Ошибка	1	</a:t>
            </a:r>
            <a:r>
              <a:rPr lang="en-US" dirty="0" smtClean="0"/>
              <a:t>error C3248: A::f: </a:t>
            </a:r>
            <a:r>
              <a:rPr lang="ru-RU" dirty="0" smtClean="0"/>
              <a:t>функцию, объявленную как "</a:t>
            </a:r>
            <a:r>
              <a:rPr lang="en-US" dirty="0" smtClean="0"/>
              <a:t>final", </a:t>
            </a:r>
            <a:r>
              <a:rPr lang="ru-RU" dirty="0" smtClean="0"/>
              <a:t>нельзя переопределить с помощью "</a:t>
            </a:r>
            <a:r>
              <a:rPr lang="en-US" dirty="0" smtClean="0"/>
              <a:t>B::f«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Подобное ограничение связано с тем случаем, когда переопределение виртуальной функции производного класс не желательно по тем или иным причинам.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Если наличие функции в производном классе все-таки необходимо,  ее можно определить с другой сигнатурой: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void f(</a:t>
            </a:r>
            <a:r>
              <a:rPr lang="en-US" dirty="0" err="1" smtClean="0"/>
              <a:t>int</a:t>
            </a:r>
            <a:r>
              <a:rPr lang="en-US" dirty="0" smtClean="0"/>
              <a:t>){}; 	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При использовании в определении класса </a:t>
            </a:r>
            <a:r>
              <a:rPr lang="ru-RU" dirty="0" err="1" smtClean="0"/>
              <a:t>final</a:t>
            </a:r>
            <a:r>
              <a:rPr lang="ru-RU" dirty="0" smtClean="0"/>
              <a:t> указывает, что этот класс может не отображаться в </a:t>
            </a:r>
            <a:r>
              <a:rPr lang="ru-RU" i="1" dirty="0" smtClean="0"/>
              <a:t>списке базовых спецификаторов определения</a:t>
            </a:r>
            <a:r>
              <a:rPr lang="ru-RU" dirty="0" smtClean="0"/>
              <a:t> другого класса (другими словами, не может быть получен из). В противном случае программа работает некорректно (генерируется ошибка времени компиляции). 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 </a:t>
            </a:r>
            <a:r>
              <a:rPr lang="ru-RU" dirty="0" err="1" smtClean="0"/>
              <a:t>override</a:t>
            </a:r>
            <a:r>
              <a:rPr lang="ru-RU" dirty="0" smtClean="0"/>
              <a:t> - это идентификатор со специальным значением, когда он используется после объявления составной функций класса.   К зарезервированным стандартным словам языка не относится.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 объявлении или определении составной функции </a:t>
            </a:r>
            <a:r>
              <a:rPr lang="ru-RU" dirty="0" err="1" smtClean="0"/>
              <a:t>overrid</a:t>
            </a:r>
            <a:r>
              <a:rPr lang="en-US" dirty="0" smtClean="0"/>
              <a:t>e</a:t>
            </a:r>
            <a:r>
              <a:rPr lang="ru-RU" dirty="0" smtClean="0"/>
              <a:t> гарантирует, что функция является виртуальной и переопределяет виртуальную функцию из базового класса. 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Суть полиморфизма состоит в том, что объект любого типа (класса) должен реагировать на любое событие сообразно своему типу. Пример – способ перемещения у разных видов животных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/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A</a:t>
            </a:r>
            <a:endParaRPr lang="ru-RU" dirty="0" smtClean="0"/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 {</a:t>
            </a:r>
            <a:endParaRPr lang="ru-RU" dirty="0" smtClean="0"/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en-US" dirty="0" smtClean="0"/>
              <a:t>virtual void f(); </a:t>
            </a:r>
            <a:endParaRPr lang="ru-RU" dirty="0" smtClean="0"/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en-US" dirty="0" smtClean="0"/>
              <a:t>void b(); </a:t>
            </a:r>
            <a:endParaRPr lang="ru-RU" dirty="0" smtClean="0"/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}; </a:t>
            </a:r>
            <a:endParaRPr lang="ru-RU" dirty="0" smtClean="0"/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 </a:t>
            </a:r>
            <a:r>
              <a:rPr lang="en-US" dirty="0" err="1" smtClean="0"/>
              <a:t>struct</a:t>
            </a:r>
            <a:r>
              <a:rPr lang="en-US" dirty="0" smtClean="0"/>
              <a:t> B : A </a:t>
            </a:r>
            <a:endParaRPr lang="ru-RU" dirty="0" smtClean="0"/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{ </a:t>
            </a:r>
            <a:endParaRPr lang="ru-RU" dirty="0" smtClean="0"/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en-US" dirty="0" smtClean="0"/>
              <a:t>void f() const override; // </a:t>
            </a:r>
            <a:r>
              <a:rPr lang="ru-RU" dirty="0" smtClean="0"/>
              <a:t>Ошибка – несовпадение сигнатуры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en-US" dirty="0" smtClean="0"/>
              <a:t>void f() override; // </a:t>
            </a:r>
            <a:r>
              <a:rPr lang="ru-RU" dirty="0" smtClean="0"/>
              <a:t>Все в порядке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en-US" dirty="0" smtClean="0"/>
              <a:t>void b() override; // </a:t>
            </a:r>
            <a:r>
              <a:rPr lang="ru-RU" dirty="0" smtClean="0"/>
              <a:t>Ошибка -</a:t>
            </a:r>
            <a:r>
              <a:rPr lang="en-US" dirty="0" smtClean="0"/>
              <a:t> A::b </a:t>
            </a:r>
            <a:r>
              <a:rPr lang="ru-RU" dirty="0" smtClean="0"/>
              <a:t>не виртуальная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Идентификаторы </a:t>
            </a:r>
            <a:r>
              <a:rPr lang="en-US" dirty="0" smtClean="0"/>
              <a:t>final </a:t>
            </a:r>
            <a:r>
              <a:rPr lang="ru-RU" dirty="0" smtClean="0"/>
              <a:t>и </a:t>
            </a:r>
            <a:r>
              <a:rPr lang="en-US" dirty="0" smtClean="0"/>
              <a:t>override</a:t>
            </a:r>
            <a:r>
              <a:rPr lang="ru-RU" dirty="0" smtClean="0"/>
              <a:t> носят рекомендательный характер. Их использование возможно с версии языка С++ 2011.</a:t>
            </a:r>
          </a:p>
          <a:p>
            <a:pPr marL="0" indent="252000" algn="dist">
              <a:spcBef>
                <a:spcPts val="0"/>
              </a:spcBef>
              <a:buNone/>
            </a:pPr>
            <a:r>
              <a:rPr lang="ru-RU" dirty="0" smtClean="0"/>
              <a:t>Полезная ссылка: </a:t>
            </a:r>
            <a:r>
              <a:rPr lang="en-US" dirty="0" smtClean="0">
                <a:hlinkClick r:id="rId2"/>
              </a:rPr>
              <a:t>https://en.cppreference.com/w/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/>
              <a:t>Шаблоны классов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Шаблоны классов - параметризированные классы. Параметризированный класс создает семейство родственных классов, применимое к любому типу данных. Часто шаблонные классы используют для создания контейнерных классов. 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Стандартная библиотека С++ содержит множество контейнерных классов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	Формат объявления шаблонов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template&lt;parameter-list&gt; class declaration;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252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Шаблон класса сам по себе не является ни типом, ни объектом, ни какой-либо другой сущностью. Из исходного файла, который содержит только определения шаблонов, не генерируется код. Чтобы появился любой код, необходимо создать экземпляр шаблона и необходимо указать аргументы шаблона, чтобы компилятор мог сгенерировать фактический класс (или функцию из шаблона функции).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Пример простого шаблонного класса</a:t>
            </a:r>
          </a:p>
          <a:p>
            <a:pPr>
              <a:buNone/>
            </a:pPr>
            <a:r>
              <a:rPr lang="en-US" dirty="0" smtClean="0"/>
              <a:t>template&lt;class Type&gt; class Test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Type test;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Test(Type t):test(t){};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set(Type);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 &lt;Type&gt;(</a:t>
            </a:r>
            <a:r>
              <a:rPr lang="en-US" dirty="0" err="1" smtClean="0"/>
              <a:t>ostream</a:t>
            </a:r>
            <a:r>
              <a:rPr lang="en-US" dirty="0" smtClean="0"/>
              <a:t> &amp;, const Test&lt;Type&gt;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endParaRPr lang="ru-RU" dirty="0" smtClean="0"/>
          </a:p>
          <a:p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template&lt;</a:t>
            </a:r>
            <a:r>
              <a:rPr lang="en-US" dirty="0" err="1" smtClean="0"/>
              <a:t>typename</a:t>
            </a:r>
            <a:r>
              <a:rPr lang="en-US" dirty="0" smtClean="0"/>
              <a:t> Type&gt; void Test&lt;Type&gt;::set(Type t)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	test = t;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en-US" dirty="0" smtClean="0"/>
              <a:t>template&lt;</a:t>
            </a:r>
            <a:r>
              <a:rPr lang="en-US" dirty="0" err="1" smtClean="0"/>
              <a:t>typename</a:t>
            </a:r>
            <a:r>
              <a:rPr lang="en-US" dirty="0" smtClean="0"/>
              <a:t> Type&gt;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</a:t>
            </a:r>
            <a:r>
              <a:rPr lang="ru-RU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ostream</a:t>
            </a:r>
            <a:r>
              <a:rPr lang="en-US" dirty="0" smtClean="0"/>
              <a:t> &amp;out, const Test&lt;Type&gt; &amp;t)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t.test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return out;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	Test&lt;</a:t>
            </a:r>
            <a:r>
              <a:rPr lang="en-US" dirty="0" err="1" smtClean="0"/>
              <a:t>int</a:t>
            </a:r>
            <a:r>
              <a:rPr lang="en-US" dirty="0" smtClean="0"/>
              <a:t>&gt; </a:t>
            </a:r>
            <a:r>
              <a:rPr lang="en-US" dirty="0" err="1" smtClean="0"/>
              <a:t>tst_int</a:t>
            </a:r>
            <a:r>
              <a:rPr lang="en-US" dirty="0" smtClean="0"/>
              <a:t>(100);</a:t>
            </a:r>
          </a:p>
          <a:p>
            <a:pPr>
              <a:buNone/>
            </a:pPr>
            <a:r>
              <a:rPr lang="en-US" dirty="0" smtClean="0"/>
              <a:t>	Test&lt;char&gt; </a:t>
            </a:r>
            <a:r>
              <a:rPr lang="en-US" dirty="0" err="1" smtClean="0"/>
              <a:t>tst_char</a:t>
            </a:r>
            <a:r>
              <a:rPr lang="en-US" dirty="0" smtClean="0"/>
              <a:t>('A');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tst_int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tst_int.set(200);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tst_int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Test&lt;</a:t>
            </a:r>
            <a:r>
              <a:rPr lang="en-US" dirty="0" err="1" smtClean="0"/>
              <a:t>int</a:t>
            </a:r>
            <a:r>
              <a:rPr lang="en-US" dirty="0" smtClean="0"/>
              <a:t>&gt; </a:t>
            </a:r>
            <a:r>
              <a:rPr lang="en-US" dirty="0" err="1" smtClean="0"/>
              <a:t>tst_int</a:t>
            </a:r>
            <a:r>
              <a:rPr lang="en-US" dirty="0" smtClean="0"/>
              <a:t>(100);	//</a:t>
            </a:r>
          </a:p>
          <a:p>
            <a:pPr>
              <a:buNone/>
            </a:pPr>
            <a:r>
              <a:rPr lang="en-US" dirty="0" smtClean="0"/>
              <a:t> class Test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test;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</a:t>
            </a:r>
            <a:r>
              <a:rPr lang="en-US" dirty="0" err="1" smtClean="0"/>
              <a:t>int</a:t>
            </a:r>
            <a:r>
              <a:rPr lang="en-US" dirty="0" smtClean="0"/>
              <a:t> t):test(t){};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set(</a:t>
            </a:r>
            <a:r>
              <a:rPr lang="en-US" dirty="0" err="1" smtClean="0"/>
              <a:t>int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 &lt;</a:t>
            </a:r>
            <a:r>
              <a:rPr lang="en-US" dirty="0" err="1" smtClean="0"/>
              <a:t>int</a:t>
            </a:r>
            <a:r>
              <a:rPr lang="en-US" dirty="0" smtClean="0"/>
              <a:t>&gt;(</a:t>
            </a:r>
            <a:r>
              <a:rPr lang="en-US" dirty="0" err="1" smtClean="0"/>
              <a:t>ostream</a:t>
            </a:r>
            <a:r>
              <a:rPr lang="en-US" dirty="0" smtClean="0"/>
              <a:t> &amp;, const Test&lt;</a:t>
            </a:r>
            <a:r>
              <a:rPr lang="en-US" dirty="0" err="1" smtClean="0"/>
              <a:t>int</a:t>
            </a:r>
            <a:r>
              <a:rPr lang="en-US" dirty="0" smtClean="0"/>
              <a:t>&gt;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Полиморфизм в С++ реализуется посредством виртуальных функций. 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Любая составляющая функция базового класса, объявленная с модификатором </a:t>
            </a:r>
            <a:r>
              <a:rPr lang="en-US" dirty="0" smtClean="0"/>
              <a:t>virtual</a:t>
            </a:r>
            <a:r>
              <a:rPr lang="ru-RU" dirty="0" smtClean="0"/>
              <a:t>, называется виртуальной или полиморфной. В производных классах, переопределенная функция с тем же именем и набором параметров, автоматически становится виртуальной.</a:t>
            </a: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	Test&lt;char&gt; </a:t>
            </a:r>
            <a:r>
              <a:rPr lang="en-US" dirty="0" err="1" smtClean="0"/>
              <a:t>tst_char</a:t>
            </a:r>
            <a:r>
              <a:rPr lang="en-US" dirty="0" smtClean="0"/>
              <a:t>('A');</a:t>
            </a:r>
          </a:p>
          <a:p>
            <a:pPr>
              <a:buNone/>
            </a:pPr>
            <a:r>
              <a:rPr lang="en-US" dirty="0" smtClean="0"/>
              <a:t>class Test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char test;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Test(char t):test(t){};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set(char);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 &lt;char&gt;(</a:t>
            </a:r>
            <a:r>
              <a:rPr lang="en-US" dirty="0" err="1" smtClean="0"/>
              <a:t>ostream</a:t>
            </a:r>
            <a:r>
              <a:rPr lang="en-US" dirty="0" smtClean="0"/>
              <a:t> &amp;, const Test&lt;char&gt;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i="1" dirty="0" smtClean="0"/>
              <a:t>По поводу слов </a:t>
            </a:r>
            <a:r>
              <a:rPr lang="en-US" b="1" dirty="0" err="1" smtClean="0"/>
              <a:t>typename</a:t>
            </a:r>
            <a:r>
              <a:rPr lang="ru-RU" b="1" dirty="0" smtClean="0"/>
              <a:t> и </a:t>
            </a:r>
            <a:r>
              <a:rPr lang="en-US" b="1" dirty="0" smtClean="0"/>
              <a:t>class</a:t>
            </a:r>
            <a:endParaRPr lang="ru-RU" i="1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i="1" dirty="0" smtClean="0"/>
              <a:t>type-parameter-key</a:t>
            </a:r>
            <a:r>
              <a:rPr lang="en-US" dirty="0" smtClean="0"/>
              <a:t> is either </a:t>
            </a:r>
            <a:r>
              <a:rPr lang="en-US" b="1" dirty="0" err="1" smtClean="0"/>
              <a:t>typename</a:t>
            </a:r>
            <a:r>
              <a:rPr lang="en-US" dirty="0" smtClean="0"/>
              <a:t> or </a:t>
            </a:r>
            <a:r>
              <a:rPr lang="en-US" b="1" dirty="0" smtClean="0"/>
              <a:t>class</a:t>
            </a:r>
            <a:r>
              <a:rPr lang="en-US" dirty="0" smtClean="0"/>
              <a:t>. There is no difference between these keywords in a type template parameter declaration.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i="1" dirty="0" smtClean="0"/>
              <a:t>Тип-параметр-ключ</a:t>
            </a:r>
            <a:r>
              <a:rPr lang="ru-RU" dirty="0" smtClean="0"/>
              <a:t> либо, </a:t>
            </a:r>
            <a:r>
              <a:rPr lang="ru-RU" b="1" dirty="0" err="1" smtClean="0"/>
              <a:t>typename</a:t>
            </a:r>
            <a:r>
              <a:rPr lang="ru-RU" b="1" dirty="0" smtClean="0"/>
              <a:t> </a:t>
            </a:r>
            <a:r>
              <a:rPr lang="ru-RU" dirty="0" smtClean="0"/>
              <a:t>либо </a:t>
            </a:r>
            <a:r>
              <a:rPr lang="ru-RU" b="1" dirty="0" err="1" smtClean="0"/>
              <a:t>class</a:t>
            </a:r>
            <a:r>
              <a:rPr lang="ru-RU" dirty="0" smtClean="0"/>
              <a:t>. Нет разницы между этими ключевыми словами в объявлении параметра шаблона типа.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Общий формат объявления виртуальной функции: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virtual </a:t>
            </a:r>
            <a:r>
              <a:rPr lang="ru-RU" dirty="0" err="1" smtClean="0"/>
              <a:t>тип_р_та</a:t>
            </a:r>
            <a:r>
              <a:rPr lang="ru-RU" dirty="0" smtClean="0"/>
              <a:t> имя(список параметров)</a:t>
            </a:r>
            <a:r>
              <a:rPr lang="en-US" dirty="0" smtClean="0"/>
              <a:t>{ //}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 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Были добавлены два новых идентификатора (не ключевые слова): </a:t>
            </a:r>
            <a:r>
              <a:rPr lang="ru-RU" dirty="0" err="1" smtClean="0"/>
              <a:t>override</a:t>
            </a:r>
            <a:r>
              <a:rPr lang="ru-RU" dirty="0" smtClean="0"/>
              <a:t>, для указания того, что метод является переопределением виртуального метода в базовом классе и </a:t>
            </a:r>
            <a:r>
              <a:rPr lang="ru-RU" dirty="0" err="1" smtClean="0"/>
              <a:t>final</a:t>
            </a:r>
            <a:r>
              <a:rPr lang="ru-RU" dirty="0" smtClean="0"/>
              <a:t>, указывающий что производный класс не должен переопределять виртуальный метод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en-US" sz="2600" dirty="0" smtClean="0"/>
              <a:t>virtual </a:t>
            </a:r>
            <a:r>
              <a:rPr lang="ru-RU" sz="2600" dirty="0" err="1" smtClean="0"/>
              <a:t>тип_р_та</a:t>
            </a:r>
            <a:r>
              <a:rPr lang="ru-RU" sz="2600" dirty="0" smtClean="0"/>
              <a:t> имя(список параметров) </a:t>
            </a:r>
            <a:r>
              <a:rPr lang="ru-RU" sz="2600" dirty="0" err="1" smtClean="0"/>
              <a:t>override</a:t>
            </a:r>
            <a:r>
              <a:rPr lang="en-US" sz="2600" dirty="0" smtClean="0"/>
              <a:t> { // }</a:t>
            </a:r>
            <a:endParaRPr lang="ru-RU" sz="2600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2600" dirty="0" err="1" smtClean="0"/>
              <a:t>тип_р_та</a:t>
            </a:r>
            <a:r>
              <a:rPr lang="ru-RU" sz="2600" dirty="0" smtClean="0"/>
              <a:t>  </a:t>
            </a:r>
            <a:r>
              <a:rPr lang="en-US" sz="2600" dirty="0" smtClean="0"/>
              <a:t>virtual </a:t>
            </a:r>
            <a:r>
              <a:rPr lang="ru-RU" sz="2600" dirty="0" smtClean="0"/>
              <a:t>имя(список параметров) </a:t>
            </a:r>
            <a:r>
              <a:rPr lang="ru-RU" sz="2600" dirty="0" err="1" smtClean="0"/>
              <a:t>final</a:t>
            </a:r>
            <a:r>
              <a:rPr lang="en-US" sz="2600" dirty="0" smtClean="0"/>
              <a:t>{ // }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2600" dirty="0" smtClean="0"/>
              <a:t>Важное замечание: виртуальной может быть только составляющая функция какого-либо класса.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Для дальнейших рассуждений необходимо ввести определение раннего и позднего связывания.  Речь идет о связывании точки вызова функции в теле главной функции с физическим адресом расположения кода функции в оперативной памяти. 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Если процесс идет в момент компиляции, то связывание называется ранним или статическим. Адрес расположения кода функции в этом случае относительный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Если процесс связывания происходит в момент исполнения программы, то связывание называется поздним или динамическим. Динамическое связывание необходимо в случае, если на момент написания программы нет информации о типе фактического объекта.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</TotalTime>
  <Words>1101</Words>
  <Application>Microsoft Office PowerPoint</Application>
  <PresentationFormat>Экран (4:3)</PresentationFormat>
  <Paragraphs>347</Paragraphs>
  <Slides>51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51</vt:i4>
      </vt:variant>
    </vt:vector>
  </HeadingPairs>
  <TitlesOfParts>
    <vt:vector size="52" baseType="lpstr">
      <vt:lpstr>Тема Office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Слайд 42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Полиморфизм</dc:title>
  <dc:creator>Игорь</dc:creator>
  <cp:lastModifiedBy>Игорь</cp:lastModifiedBy>
  <cp:revision>117</cp:revision>
  <dcterms:created xsi:type="dcterms:W3CDTF">2020-05-08T11:38:29Z</dcterms:created>
  <dcterms:modified xsi:type="dcterms:W3CDTF">2020-05-14T21:50:24Z</dcterms:modified>
</cp:coreProperties>
</file>