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9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97" r:id="rId22"/>
    <p:sldId id="298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287" r:id="rId36"/>
    <p:sldId id="288" r:id="rId37"/>
    <p:sldId id="289" r:id="rId38"/>
    <p:sldId id="290" r:id="rId39"/>
    <p:sldId id="291" r:id="rId40"/>
    <p:sldId id="292" r:id="rId41"/>
    <p:sldId id="294" r:id="rId42"/>
    <p:sldId id="295" r:id="rId43"/>
    <p:sldId id="296" r:id="rId44"/>
    <p:sldId id="300" r:id="rId45"/>
    <p:sldId id="301" r:id="rId46"/>
    <p:sldId id="303" r:id="rId47"/>
    <p:sldId id="304" r:id="rId48"/>
    <p:sldId id="305" r:id="rId49"/>
    <p:sldId id="306" r:id="rId50"/>
    <p:sldId id="307" r:id="rId51"/>
    <p:sldId id="308" r:id="rId52"/>
    <p:sldId id="309" r:id="rId53"/>
    <p:sldId id="311" r:id="rId54"/>
    <p:sldId id="312" r:id="rId55"/>
    <p:sldId id="313" r:id="rId56"/>
    <p:sldId id="314" r:id="rId57"/>
    <p:sldId id="315" r:id="rId58"/>
    <p:sldId id="316" r:id="rId59"/>
    <p:sldId id="317" r:id="rId60"/>
    <p:sldId id="318" r:id="rId61"/>
    <p:sldId id="319" r:id="rId62"/>
    <p:sldId id="320" r:id="rId6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36" autoAdjust="0"/>
    <p:restoredTop sz="94660"/>
  </p:normalViewPr>
  <p:slideViewPr>
    <p:cSldViewPr>
      <p:cViewPr varScale="1">
        <p:scale>
          <a:sx n="59" d="100"/>
          <a:sy n="59" d="100"/>
        </p:scale>
        <p:origin x="-8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16B25-3849-4B87-A2FE-0FF2FDC7010D}" type="datetimeFigureOut">
              <a:rPr lang="ru-RU" smtClean="0"/>
              <a:pPr/>
              <a:t>03.06.2020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5AF3B-2369-4E40-9903-BD2E5716CE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16B25-3849-4B87-A2FE-0FF2FDC7010D}" type="datetimeFigureOut">
              <a:rPr lang="ru-RU" smtClean="0"/>
              <a:pPr/>
              <a:t>03.06.2020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5AF3B-2369-4E40-9903-BD2E5716CE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16B25-3849-4B87-A2FE-0FF2FDC7010D}" type="datetimeFigureOut">
              <a:rPr lang="ru-RU" smtClean="0"/>
              <a:pPr/>
              <a:t>03.06.2020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5AF3B-2369-4E40-9903-BD2E5716CE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16B25-3849-4B87-A2FE-0FF2FDC7010D}" type="datetimeFigureOut">
              <a:rPr lang="ru-RU" smtClean="0"/>
              <a:pPr/>
              <a:t>03.06.2020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5AF3B-2369-4E40-9903-BD2E5716CE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16B25-3849-4B87-A2FE-0FF2FDC7010D}" type="datetimeFigureOut">
              <a:rPr lang="ru-RU" smtClean="0"/>
              <a:pPr/>
              <a:t>03.06.2020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5AF3B-2369-4E40-9903-BD2E5716CE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16B25-3849-4B87-A2FE-0FF2FDC7010D}" type="datetimeFigureOut">
              <a:rPr lang="ru-RU" smtClean="0"/>
              <a:pPr/>
              <a:t>03.06.2020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5AF3B-2369-4E40-9903-BD2E5716CE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16B25-3849-4B87-A2FE-0FF2FDC7010D}" type="datetimeFigureOut">
              <a:rPr lang="ru-RU" smtClean="0"/>
              <a:pPr/>
              <a:t>03.06.2020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5AF3B-2369-4E40-9903-BD2E5716CE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16B25-3849-4B87-A2FE-0FF2FDC7010D}" type="datetimeFigureOut">
              <a:rPr lang="ru-RU" smtClean="0"/>
              <a:pPr/>
              <a:t>03.06.2020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5AF3B-2369-4E40-9903-BD2E5716CE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16B25-3849-4B87-A2FE-0FF2FDC7010D}" type="datetimeFigureOut">
              <a:rPr lang="ru-RU" smtClean="0"/>
              <a:pPr/>
              <a:t>03.06.2020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5AF3B-2369-4E40-9903-BD2E5716CE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16B25-3849-4B87-A2FE-0FF2FDC7010D}" type="datetimeFigureOut">
              <a:rPr lang="ru-RU" smtClean="0"/>
              <a:pPr/>
              <a:t>03.06.2020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5AF3B-2369-4E40-9903-BD2E5716CE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16B25-3849-4B87-A2FE-0FF2FDC7010D}" type="datetimeFigureOut">
              <a:rPr lang="ru-RU" smtClean="0"/>
              <a:pPr/>
              <a:t>03.06.2020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5AF3B-2369-4E40-9903-BD2E5716CE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16B25-3849-4B87-A2FE-0FF2FDC7010D}" type="datetimeFigureOut">
              <a:rPr lang="ru-RU" smtClean="0"/>
              <a:pPr/>
              <a:t>03.06.2020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95AF3B-2369-4E40-9903-BD2E5716CEE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en.cppreference.com/w/cpp/memory/shared_ptr" TargetMode="External"/><Relationship Id="rId2" Type="http://schemas.openxmlformats.org/officeDocument/2006/relationships/hyperlink" Target="http://en.cppreference.com/w/cpp/memory/unique_ptr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en.cppreference.com/w/cpp/memory/weak_ptr" TargetMode="Externa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hyperlink" Target="https://en.cppreference.com/w/cpp/language/reference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Новые возможности С++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Продолжение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Новые возможности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nn-NO" dirty="0"/>
              <a:t>for (int val = 0; val &lt; 10; val</a:t>
            </a:r>
            <a:r>
              <a:rPr lang="nn-NO" dirty="0" smtClean="0"/>
              <a:t>++)</a:t>
            </a:r>
            <a:endParaRPr lang="ru-RU" dirty="0" smtClean="0"/>
          </a:p>
          <a:p>
            <a:pPr>
              <a:buNone/>
            </a:pPr>
            <a:r>
              <a:rPr lang="nn-NO" dirty="0" smtClean="0"/>
              <a:t> </a:t>
            </a:r>
            <a:r>
              <a:rPr lang="nn-NO" dirty="0"/>
              <a:t>{ srcVec.push_back(val); </a:t>
            </a:r>
            <a:r>
              <a:rPr lang="nn-NO" dirty="0" smtClean="0"/>
              <a:t>}</a:t>
            </a:r>
            <a:endParaRPr lang="ru-RU" dirty="0" smtClean="0"/>
          </a:p>
          <a:p>
            <a:pPr>
              <a:buNone/>
            </a:pPr>
            <a:r>
              <a:rPr lang="en-US" dirty="0" err="1" smtClean="0"/>
              <a:t>for_each</a:t>
            </a:r>
            <a:r>
              <a:rPr lang="en-US" dirty="0" smtClean="0"/>
              <a:t>(</a:t>
            </a:r>
            <a:r>
              <a:rPr lang="en-US" dirty="0" err="1" smtClean="0"/>
              <a:t>srcVec.begin</a:t>
            </a:r>
            <a:r>
              <a:rPr lang="en-US" dirty="0" smtClean="0"/>
              <a:t>(), </a:t>
            </a:r>
            <a:r>
              <a:rPr lang="en-US" dirty="0" err="1" smtClean="0"/>
              <a:t>srcVec.end</a:t>
            </a:r>
            <a:r>
              <a:rPr lang="en-US" dirty="0" smtClean="0"/>
              <a:t>(),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[](</a:t>
            </a:r>
            <a:r>
              <a:rPr lang="en-US" dirty="0" err="1" smtClean="0">
                <a:solidFill>
                  <a:srgbClr val="FF0000"/>
                </a:solidFill>
              </a:rPr>
              <a:t>int</a:t>
            </a:r>
            <a:r>
              <a:rPr lang="en-US" dirty="0" smtClean="0">
                <a:solidFill>
                  <a:srgbClr val="FF0000"/>
                </a:solidFill>
              </a:rPr>
              <a:t> _n)</a:t>
            </a:r>
            <a:r>
              <a:rPr lang="ru-RU" dirty="0" smtClean="0">
                <a:solidFill>
                  <a:srgbClr val="FF0000"/>
                </a:solidFill>
              </a:rPr>
              <a:t>  </a:t>
            </a:r>
            <a:r>
              <a:rPr lang="en-US" dirty="0" smtClean="0">
                <a:solidFill>
                  <a:srgbClr val="FF0000"/>
                </a:solidFill>
              </a:rPr>
              <a:t> { </a:t>
            </a:r>
            <a:r>
              <a:rPr lang="en-US" dirty="0" err="1" smtClean="0">
                <a:solidFill>
                  <a:srgbClr val="FF0000"/>
                </a:solidFill>
              </a:rPr>
              <a:t>cout</a:t>
            </a:r>
            <a:r>
              <a:rPr lang="en-US" dirty="0" smtClean="0">
                <a:solidFill>
                  <a:srgbClr val="FF0000"/>
                </a:solidFill>
              </a:rPr>
              <a:t> &lt;&lt; _n &lt;&lt; " "; });</a:t>
            </a:r>
            <a:r>
              <a:rPr lang="en-US" dirty="0" smtClean="0"/>
              <a:t> </a:t>
            </a:r>
            <a:endParaRPr lang="ru-RU" dirty="0" smtClean="0"/>
          </a:p>
          <a:p>
            <a:pPr>
              <a:buNone/>
            </a:pPr>
            <a:r>
              <a:rPr lang="en-US" dirty="0" err="1" smtClean="0"/>
              <a:t>cout</a:t>
            </a:r>
            <a:r>
              <a:rPr lang="en-US" dirty="0" smtClean="0"/>
              <a:t>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 return </a:t>
            </a:r>
            <a:r>
              <a:rPr lang="ru-RU" dirty="0" smtClean="0"/>
              <a:t>0</a:t>
            </a:r>
            <a:r>
              <a:rPr lang="en-US" dirty="0" smtClean="0"/>
              <a:t>;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 }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Новые возможности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342900" algn="just">
              <a:spcBef>
                <a:spcPts val="0"/>
              </a:spcBef>
              <a:buNone/>
            </a:pPr>
            <a:r>
              <a:rPr lang="ru-RU" dirty="0"/>
              <a:t>На что здесь стоит обратить внимание. Во-первых,  </a:t>
            </a:r>
            <a:r>
              <a:rPr lang="ru-RU" dirty="0" smtClean="0"/>
              <a:t>здесь видно, </a:t>
            </a:r>
            <a:r>
              <a:rPr lang="ru-RU" dirty="0"/>
              <a:t>что лямбда-выражение всегда начинается с </a:t>
            </a:r>
            <a:r>
              <a:rPr lang="ru-RU" b="1" dirty="0"/>
              <a:t>[]</a:t>
            </a:r>
            <a:r>
              <a:rPr lang="ru-RU" dirty="0"/>
              <a:t> (скобки могут быть </a:t>
            </a:r>
            <a:r>
              <a:rPr lang="ru-RU" dirty="0" smtClean="0"/>
              <a:t>непустыми), </a:t>
            </a:r>
            <a:r>
              <a:rPr lang="ru-RU" dirty="0"/>
              <a:t>затем идет необязательный список параметров, а затем непосредственно тело функции. Во-вторых, тип возвращаемого значения </a:t>
            </a:r>
            <a:r>
              <a:rPr lang="ru-RU" dirty="0" smtClean="0"/>
              <a:t> </a:t>
            </a:r>
            <a:r>
              <a:rPr lang="ru-RU" dirty="0"/>
              <a:t>не </a:t>
            </a:r>
            <a:r>
              <a:rPr lang="ru-RU" dirty="0" smtClean="0"/>
              <a:t>указан, </a:t>
            </a:r>
            <a:r>
              <a:rPr lang="ru-RU" dirty="0"/>
              <a:t>и по умолчанию лямбда возвращает </a:t>
            </a:r>
            <a:r>
              <a:rPr lang="ru-RU" dirty="0" err="1"/>
              <a:t>void</a:t>
            </a:r>
            <a:r>
              <a:rPr lang="ru-RU" dirty="0"/>
              <a:t> (далее мы увидим, как и зачем можно указать возвращаемый тип явно). </a:t>
            </a:r>
            <a:endParaRPr lang="ru-RU" dirty="0" smtClean="0"/>
          </a:p>
          <a:p>
            <a:pPr marL="0" indent="342900" algn="just">
              <a:spcBef>
                <a:spcPts val="0"/>
              </a:spcBef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Новые возможности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/>
              <a:t>Более сложный пример:</a:t>
            </a:r>
          </a:p>
          <a:p>
            <a:pPr marL="0" indent="342900" algn="just">
              <a:spcBef>
                <a:spcPts val="0"/>
              </a:spcBef>
              <a:buNone/>
            </a:pPr>
            <a:r>
              <a:rPr lang="en-US" dirty="0" smtClean="0"/>
              <a:t>vector&lt;</a:t>
            </a:r>
            <a:r>
              <a:rPr lang="en-US" dirty="0" err="1" smtClean="0"/>
              <a:t>int</a:t>
            </a:r>
            <a:r>
              <a:rPr lang="en-US" dirty="0"/>
              <a:t>&gt; </a:t>
            </a:r>
            <a:r>
              <a:rPr lang="en-US" dirty="0" err="1"/>
              <a:t>srcVec</a:t>
            </a:r>
            <a:r>
              <a:rPr lang="en-US" dirty="0" smtClean="0"/>
              <a:t>;</a:t>
            </a:r>
            <a:endParaRPr lang="ru-RU" dirty="0" smtClean="0"/>
          </a:p>
          <a:p>
            <a:pPr marL="0" indent="342900">
              <a:spcBef>
                <a:spcPts val="0"/>
              </a:spcBef>
              <a:buNone/>
            </a:pPr>
            <a:r>
              <a:rPr lang="en-US" dirty="0" smtClean="0"/>
              <a:t> </a:t>
            </a:r>
            <a:r>
              <a:rPr lang="en-US" dirty="0"/>
              <a:t>for (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val</a:t>
            </a:r>
            <a:r>
              <a:rPr lang="en-US" dirty="0"/>
              <a:t> = 0; </a:t>
            </a:r>
            <a:r>
              <a:rPr lang="en-US" dirty="0" err="1"/>
              <a:t>val</a:t>
            </a:r>
            <a:r>
              <a:rPr lang="en-US" dirty="0"/>
              <a:t> &lt; 10; </a:t>
            </a:r>
            <a:r>
              <a:rPr lang="en-US" dirty="0" err="1"/>
              <a:t>val</a:t>
            </a:r>
            <a:r>
              <a:rPr lang="en-US" dirty="0"/>
              <a:t>++) </a:t>
            </a:r>
            <a:endParaRPr lang="ru-RU" dirty="0" smtClean="0"/>
          </a:p>
          <a:p>
            <a:pPr marL="0" indent="342900">
              <a:spcBef>
                <a:spcPts val="0"/>
              </a:spcBef>
              <a:buNone/>
            </a:pPr>
            <a:r>
              <a:rPr lang="en-US" dirty="0" smtClean="0"/>
              <a:t>{ </a:t>
            </a:r>
            <a:r>
              <a:rPr lang="en-US" dirty="0" err="1"/>
              <a:t>srcVec.push_back</a:t>
            </a:r>
            <a:r>
              <a:rPr lang="en-US" dirty="0"/>
              <a:t>(</a:t>
            </a:r>
            <a:r>
              <a:rPr lang="en-US" dirty="0" err="1"/>
              <a:t>val</a:t>
            </a:r>
            <a:r>
              <a:rPr lang="en-US" dirty="0"/>
              <a:t>); } </a:t>
            </a:r>
            <a:endParaRPr lang="ru-RU" dirty="0" smtClean="0"/>
          </a:p>
          <a:p>
            <a:pPr marL="0" indent="342900">
              <a:spcBef>
                <a:spcPts val="0"/>
              </a:spcBef>
              <a:buNone/>
            </a:pPr>
            <a:endParaRPr lang="ru-RU" dirty="0" smtClean="0"/>
          </a:p>
          <a:p>
            <a:pPr marL="0" indent="342900">
              <a:spcBef>
                <a:spcPts val="0"/>
              </a:spcBef>
              <a:buNone/>
            </a:pP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/>
              <a:t>result = </a:t>
            </a:r>
            <a:r>
              <a:rPr lang="en-US" dirty="0" err="1"/>
              <a:t>count_if</a:t>
            </a:r>
            <a:r>
              <a:rPr lang="en-US" dirty="0"/>
              <a:t>(</a:t>
            </a:r>
            <a:r>
              <a:rPr lang="en-US" dirty="0" err="1"/>
              <a:t>srcVec.begin</a:t>
            </a:r>
            <a:r>
              <a:rPr lang="en-US" dirty="0"/>
              <a:t>(), </a:t>
            </a:r>
            <a:r>
              <a:rPr lang="en-US" dirty="0" err="1"/>
              <a:t>srcVec.end</a:t>
            </a:r>
            <a:r>
              <a:rPr lang="en-US" dirty="0"/>
              <a:t>(), [] (</a:t>
            </a:r>
            <a:r>
              <a:rPr lang="en-US" dirty="0" err="1"/>
              <a:t>int</a:t>
            </a:r>
            <a:r>
              <a:rPr lang="en-US" dirty="0"/>
              <a:t> _n) { return (_n % 2) == 0; });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Новые возможности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342900" algn="just">
              <a:spcBef>
                <a:spcPts val="0"/>
              </a:spcBef>
              <a:buNone/>
            </a:pPr>
            <a:r>
              <a:rPr lang="ru-RU" dirty="0"/>
              <a:t>В данном случае лямбда играет роль </a:t>
            </a:r>
            <a:r>
              <a:rPr lang="ru-RU" i="1" dirty="0"/>
              <a:t>унарного предиката</a:t>
            </a:r>
            <a:r>
              <a:rPr lang="ru-RU" dirty="0"/>
              <a:t>, то есть тип возвращаемого значения </a:t>
            </a:r>
            <a:r>
              <a:rPr lang="ru-RU" dirty="0" err="1"/>
              <a:t>bool</a:t>
            </a:r>
            <a:r>
              <a:rPr lang="ru-RU" dirty="0"/>
              <a:t>, хотя </a:t>
            </a:r>
            <a:r>
              <a:rPr lang="ru-RU" dirty="0" smtClean="0"/>
              <a:t> </a:t>
            </a:r>
            <a:r>
              <a:rPr lang="ru-RU" dirty="0"/>
              <a:t>нигде этого не </a:t>
            </a:r>
            <a:r>
              <a:rPr lang="ru-RU" dirty="0" smtClean="0"/>
              <a:t>указано. </a:t>
            </a:r>
            <a:r>
              <a:rPr lang="ru-RU" dirty="0"/>
              <a:t>При наличии одного </a:t>
            </a:r>
            <a:r>
              <a:rPr lang="ru-RU" dirty="0" err="1"/>
              <a:t>return</a:t>
            </a:r>
            <a:r>
              <a:rPr lang="ru-RU" dirty="0"/>
              <a:t> в </a:t>
            </a:r>
            <a:r>
              <a:rPr lang="ru-RU" dirty="0" err="1"/>
              <a:t>лямбда-выражении</a:t>
            </a:r>
            <a:r>
              <a:rPr lang="ru-RU" dirty="0"/>
              <a:t>, компилятор вычисляет тип возвращаемого значения самостоятельно.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Новые возможности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342900" algn="just">
              <a:spcBef>
                <a:spcPts val="0"/>
              </a:spcBef>
              <a:buNone/>
            </a:pPr>
            <a:r>
              <a:rPr lang="ru-RU" dirty="0"/>
              <a:t>Если же в </a:t>
            </a:r>
            <a:r>
              <a:rPr lang="ru-RU" dirty="0" err="1"/>
              <a:t>лямбда-выражении</a:t>
            </a:r>
            <a:r>
              <a:rPr lang="ru-RU" dirty="0"/>
              <a:t> присутствует </a:t>
            </a:r>
            <a:r>
              <a:rPr lang="ru-RU" dirty="0" err="1"/>
              <a:t>if</a:t>
            </a:r>
            <a:r>
              <a:rPr lang="ru-RU" dirty="0"/>
              <a:t> или </a:t>
            </a:r>
            <a:r>
              <a:rPr lang="ru-RU" dirty="0" err="1"/>
              <a:t>switch</a:t>
            </a:r>
            <a:r>
              <a:rPr lang="ru-RU" dirty="0"/>
              <a:t> (</a:t>
            </a:r>
            <a:r>
              <a:rPr lang="ru-RU" dirty="0" err="1"/>
              <a:t>или</a:t>
            </a:r>
            <a:r>
              <a:rPr lang="ru-RU" dirty="0"/>
              <a:t> другие сложные конструкции), как в приведенном ниже коде, то на компилятор полагаться уже </a:t>
            </a:r>
            <a:r>
              <a:rPr lang="ru-RU" dirty="0" smtClean="0"/>
              <a:t>нельзя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transform(</a:t>
            </a:r>
            <a:r>
              <a:rPr lang="en-US" dirty="0" err="1"/>
              <a:t>srcVec.begin</a:t>
            </a:r>
            <a:r>
              <a:rPr lang="en-US" dirty="0"/>
              <a:t>(), </a:t>
            </a:r>
            <a:r>
              <a:rPr lang="en-US" dirty="0" err="1"/>
              <a:t>srcVec.end</a:t>
            </a:r>
            <a:r>
              <a:rPr lang="en-US" dirty="0"/>
              <a:t>(), </a:t>
            </a:r>
            <a:r>
              <a:rPr lang="en-US" dirty="0" err="1"/>
              <a:t>back_inserter</a:t>
            </a:r>
            <a:r>
              <a:rPr lang="en-US" dirty="0"/>
              <a:t>(</a:t>
            </a:r>
            <a:r>
              <a:rPr lang="en-US" dirty="0" err="1"/>
              <a:t>destVec</a:t>
            </a:r>
            <a:r>
              <a:rPr lang="en-US" dirty="0" smtClean="0"/>
              <a:t>),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/>
              <a:t>[] (</a:t>
            </a:r>
            <a:r>
              <a:rPr lang="en-US" dirty="0" err="1"/>
              <a:t>int</a:t>
            </a:r>
            <a:r>
              <a:rPr lang="en-US" dirty="0"/>
              <a:t> _n</a:t>
            </a:r>
            <a:r>
              <a:rPr lang="en-US" dirty="0" smtClean="0"/>
              <a:t>)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/>
              <a:t>{ if (_n &lt; 5) return _n + 1.0; </a:t>
            </a:r>
            <a:endParaRPr lang="ru-RU" dirty="0" smtClean="0"/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 </a:t>
            </a:r>
            <a:r>
              <a:rPr lang="en-US" dirty="0" smtClean="0"/>
              <a:t>else </a:t>
            </a:r>
            <a:r>
              <a:rPr lang="en-US" dirty="0"/>
              <a:t>if (_n % 2 == 0) return _n / 2.0</a:t>
            </a:r>
            <a:r>
              <a:rPr lang="en-US" dirty="0" smtClean="0"/>
              <a:t>;</a:t>
            </a:r>
            <a:endParaRPr lang="ru-RU" dirty="0" smtClean="0"/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</a:t>
            </a:r>
            <a:r>
              <a:rPr lang="en-US" dirty="0" smtClean="0"/>
              <a:t> </a:t>
            </a:r>
            <a:r>
              <a:rPr lang="en-US" dirty="0"/>
              <a:t>else return _n * </a:t>
            </a:r>
            <a:r>
              <a:rPr lang="en-US" dirty="0" smtClean="0"/>
              <a:t>_n</a:t>
            </a:r>
            <a:r>
              <a:rPr lang="en-US" dirty="0"/>
              <a:t>; </a:t>
            </a:r>
            <a:r>
              <a:rPr lang="en-US" dirty="0" smtClean="0"/>
              <a:t>});</a:t>
            </a:r>
            <a:endParaRPr lang="ru-RU" dirty="0" smtClean="0"/>
          </a:p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/>
              <a:t>Здесь компилятор выдаст соответствующие предупреждения на каждый оператор </a:t>
            </a:r>
            <a:r>
              <a:rPr lang="en-US" dirty="0" smtClean="0"/>
              <a:t>return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Новые возможности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/>
              <a:t>Компилятор не сможет самостоятельно определит тип результата и поэтому его необходимо указать явно:</a:t>
            </a:r>
          </a:p>
          <a:p>
            <a:pPr marL="0" indent="342900" algn="just">
              <a:spcBef>
                <a:spcPts val="0"/>
              </a:spcBef>
              <a:buNone/>
            </a:pPr>
            <a:r>
              <a:rPr lang="en-US" dirty="0"/>
              <a:t>transform(</a:t>
            </a:r>
            <a:r>
              <a:rPr lang="en-US" dirty="0" err="1"/>
              <a:t>srcVec.begin</a:t>
            </a:r>
            <a:r>
              <a:rPr lang="en-US" dirty="0"/>
              <a:t>(), </a:t>
            </a:r>
            <a:r>
              <a:rPr lang="en-US" dirty="0" err="1"/>
              <a:t>srcVec.end</a:t>
            </a:r>
            <a:r>
              <a:rPr lang="en-US" dirty="0"/>
              <a:t>(), </a:t>
            </a:r>
            <a:r>
              <a:rPr lang="ru-RU" dirty="0" smtClean="0"/>
              <a:t>     </a:t>
            </a:r>
            <a:r>
              <a:rPr lang="en-US" dirty="0" err="1" smtClean="0"/>
              <a:t>back_inserter</a:t>
            </a:r>
            <a:r>
              <a:rPr lang="en-US" dirty="0" smtClean="0"/>
              <a:t>(</a:t>
            </a:r>
            <a:r>
              <a:rPr lang="en-US" dirty="0" err="1" smtClean="0"/>
              <a:t>destVec</a:t>
            </a:r>
            <a:r>
              <a:rPr lang="en-US" dirty="0"/>
              <a:t>), </a:t>
            </a:r>
            <a:endParaRPr lang="ru-RU" dirty="0" smtClean="0"/>
          </a:p>
          <a:p>
            <a:pPr marL="0" indent="342900" algn="just">
              <a:spcBef>
                <a:spcPts val="0"/>
              </a:spcBef>
              <a:buNone/>
            </a:pPr>
            <a:r>
              <a:rPr lang="en-US" dirty="0" smtClean="0"/>
              <a:t>[] </a:t>
            </a:r>
            <a:r>
              <a:rPr lang="en-US" dirty="0"/>
              <a:t>(</a:t>
            </a:r>
            <a:r>
              <a:rPr lang="en-US" dirty="0" err="1"/>
              <a:t>int</a:t>
            </a:r>
            <a:r>
              <a:rPr lang="en-US" dirty="0"/>
              <a:t> _n) </a:t>
            </a:r>
            <a:r>
              <a:rPr lang="en-US" dirty="0">
                <a:solidFill>
                  <a:srgbClr val="FF0000"/>
                </a:solidFill>
              </a:rPr>
              <a:t>-&gt; double </a:t>
            </a:r>
            <a:endParaRPr lang="ru-RU" dirty="0" smtClean="0">
              <a:solidFill>
                <a:srgbClr val="FF0000"/>
              </a:solidFill>
            </a:endParaRPr>
          </a:p>
          <a:p>
            <a:pPr marL="0" indent="342900" algn="just">
              <a:spcBef>
                <a:spcPts val="0"/>
              </a:spcBef>
              <a:buNone/>
            </a:pPr>
            <a:r>
              <a:rPr lang="en-US" dirty="0" smtClean="0"/>
              <a:t>{ </a:t>
            </a:r>
            <a:r>
              <a:rPr lang="en-US" dirty="0"/>
              <a:t>if (_n &lt; 5) return _n + 1.0; </a:t>
            </a:r>
            <a:endParaRPr lang="ru-RU" dirty="0" smtClean="0"/>
          </a:p>
          <a:p>
            <a:pPr marL="0" indent="342900" algn="just">
              <a:spcBef>
                <a:spcPts val="0"/>
              </a:spcBef>
              <a:buNone/>
            </a:pPr>
            <a:r>
              <a:rPr lang="en-US" dirty="0" smtClean="0"/>
              <a:t>else </a:t>
            </a:r>
            <a:r>
              <a:rPr lang="en-US" dirty="0"/>
              <a:t>if (_n % 2 == 0) return _n / 2.0</a:t>
            </a:r>
            <a:r>
              <a:rPr lang="en-US" dirty="0" smtClean="0"/>
              <a:t>;</a:t>
            </a:r>
            <a:r>
              <a:rPr lang="ru-RU" dirty="0" smtClean="0"/>
              <a:t> </a:t>
            </a:r>
          </a:p>
          <a:p>
            <a:pPr marL="0" indent="342900" algn="just">
              <a:spcBef>
                <a:spcPts val="0"/>
              </a:spcBef>
              <a:buNone/>
            </a:pPr>
            <a:r>
              <a:rPr lang="en-US" dirty="0" smtClean="0"/>
              <a:t> </a:t>
            </a:r>
            <a:r>
              <a:rPr lang="en-US" dirty="0"/>
              <a:t>else return _n * _n; });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Новые возможности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342900" algn="just">
              <a:spcBef>
                <a:spcPts val="0"/>
              </a:spcBef>
              <a:buNone/>
            </a:pPr>
            <a:r>
              <a:rPr lang="ru-RU" dirty="0"/>
              <a:t>Единственное, </a:t>
            </a:r>
            <a:r>
              <a:rPr lang="ru-RU" dirty="0" smtClean="0"/>
              <a:t>отличие от предыдущего  примера -</a:t>
            </a:r>
            <a:r>
              <a:rPr lang="ru-RU" dirty="0"/>
              <a:t> </a:t>
            </a:r>
            <a:r>
              <a:rPr lang="ru-RU" dirty="0" smtClean="0"/>
              <a:t>это </a:t>
            </a:r>
            <a:r>
              <a:rPr lang="ru-RU" dirty="0"/>
              <a:t>тип возвращаемого значения для </a:t>
            </a:r>
            <a:r>
              <a:rPr lang="ru-RU" dirty="0" err="1"/>
              <a:t>лямбда-выражения</a:t>
            </a:r>
            <a:r>
              <a:rPr lang="ru-RU" dirty="0"/>
              <a:t> в виде </a:t>
            </a:r>
            <a:r>
              <a:rPr lang="ru-RU" b="1" dirty="0"/>
              <a:t>-&gt; </a:t>
            </a:r>
            <a:r>
              <a:rPr lang="ru-RU" dirty="0" err="1"/>
              <a:t>double</a:t>
            </a:r>
            <a:r>
              <a:rPr lang="ru-RU" dirty="0"/>
              <a:t>. </a:t>
            </a:r>
            <a:r>
              <a:rPr lang="ru-RU" dirty="0" smtClean="0"/>
              <a:t>Но </a:t>
            </a:r>
            <a:r>
              <a:rPr lang="ru-RU" dirty="0"/>
              <a:t>указывать возвращаемый тип «слева» (как в функциях) не получилось бы, потому что лямбда должна начинаться с </a:t>
            </a:r>
            <a:r>
              <a:rPr lang="ru-RU" b="1" dirty="0"/>
              <a:t>[]</a:t>
            </a:r>
            <a:r>
              <a:rPr lang="ru-RU" dirty="0"/>
              <a:t>, чтобы компилятор смог её различить.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Новые возможности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342900" algn="just">
              <a:spcBef>
                <a:spcPts val="0"/>
              </a:spcBef>
              <a:buNone/>
            </a:pPr>
            <a:r>
              <a:rPr lang="ru-RU" i="1" dirty="0" smtClean="0"/>
              <a:t>Захват переменных из внешнего контекста</a:t>
            </a:r>
            <a:endParaRPr lang="en-US" i="1" dirty="0" smtClean="0"/>
          </a:p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/>
              <a:t>Все </a:t>
            </a:r>
            <a:r>
              <a:rPr lang="ru-RU" dirty="0" err="1"/>
              <a:t>лямбда-выражения</a:t>
            </a:r>
            <a:r>
              <a:rPr lang="ru-RU" dirty="0"/>
              <a:t>, приведенные выше, выглядели как анонимные функции, потому что не хранили никакого промежуточного состояния. Но </a:t>
            </a:r>
            <a:r>
              <a:rPr lang="ru-RU" dirty="0" err="1"/>
              <a:t>лямбда-выражения</a:t>
            </a:r>
            <a:r>
              <a:rPr lang="ru-RU" dirty="0"/>
              <a:t> в C++ — это анонимные функторы, а значит состояние они хранить </a:t>
            </a:r>
            <a:r>
              <a:rPr lang="ru-RU" dirty="0" smtClean="0"/>
              <a:t>могут. </a:t>
            </a:r>
            <a:r>
              <a:rPr lang="ru-RU" dirty="0"/>
              <a:t>Используя </a:t>
            </a:r>
            <a:r>
              <a:rPr lang="ru-RU" dirty="0" err="1"/>
              <a:t>лямбда-выражения</a:t>
            </a:r>
            <a:r>
              <a:rPr lang="ru-RU" dirty="0"/>
              <a:t>, о</a:t>
            </a:r>
            <a:r>
              <a:rPr lang="ru-RU" dirty="0" smtClean="0"/>
              <a:t>пределим  </a:t>
            </a:r>
            <a:r>
              <a:rPr lang="ru-RU" dirty="0"/>
              <a:t>программу, которая выводит количество чисел, попадающих в заданный пользователем </a:t>
            </a:r>
            <a:r>
              <a:rPr lang="ru-RU" dirty="0" smtClean="0"/>
              <a:t>интервал </a:t>
            </a:r>
            <a:r>
              <a:rPr lang="en-US" dirty="0" smtClean="0"/>
              <a:t>[</a:t>
            </a:r>
            <a:r>
              <a:rPr lang="en-US" dirty="0" err="1" smtClean="0"/>
              <a:t>lower,upper</a:t>
            </a:r>
            <a:r>
              <a:rPr lang="en-US" dirty="0" smtClean="0"/>
              <a:t>]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Новые возможности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/>
              <a:t>lowerBound</a:t>
            </a:r>
            <a:r>
              <a:rPr lang="en-US" dirty="0"/>
              <a:t> = 0, </a:t>
            </a:r>
            <a:r>
              <a:rPr lang="en-US" dirty="0" err="1"/>
              <a:t>upperBound</a:t>
            </a:r>
            <a:r>
              <a:rPr lang="en-US" dirty="0"/>
              <a:t> = 0;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</a:t>
            </a:r>
            <a:r>
              <a:rPr lang="en-US" dirty="0"/>
              <a:t>&lt;&lt; "Enter the value range: </a:t>
            </a:r>
            <a:r>
              <a:rPr lang="en-US" dirty="0" smtClean="0"/>
              <a:t>";</a:t>
            </a:r>
          </a:p>
          <a:p>
            <a:pPr>
              <a:buNone/>
            </a:pPr>
            <a:r>
              <a:rPr lang="en-US" dirty="0" smtClean="0"/>
              <a:t>	 </a:t>
            </a:r>
            <a:r>
              <a:rPr lang="en-US" dirty="0" err="1"/>
              <a:t>cin</a:t>
            </a:r>
            <a:r>
              <a:rPr lang="en-US" dirty="0"/>
              <a:t> &gt;&gt; </a:t>
            </a:r>
            <a:r>
              <a:rPr lang="en-US" dirty="0" err="1"/>
              <a:t>lowerBound</a:t>
            </a:r>
            <a:r>
              <a:rPr lang="en-US" dirty="0"/>
              <a:t> &gt;&gt; </a:t>
            </a:r>
            <a:r>
              <a:rPr lang="en-US" dirty="0" err="1"/>
              <a:t>upperBound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/>
              <a:t>result = </a:t>
            </a:r>
            <a:r>
              <a:rPr lang="en-US" dirty="0" err="1"/>
              <a:t>count_if</a:t>
            </a:r>
            <a:r>
              <a:rPr lang="en-US" dirty="0"/>
              <a:t>(</a:t>
            </a:r>
            <a:r>
              <a:rPr lang="en-US" dirty="0" err="1"/>
              <a:t>srcVec.begin</a:t>
            </a:r>
            <a:r>
              <a:rPr lang="en-US" dirty="0"/>
              <a:t>(), </a:t>
            </a:r>
            <a:r>
              <a:rPr lang="en-US" dirty="0" err="1"/>
              <a:t>srcVec.end</a:t>
            </a:r>
            <a:r>
              <a:rPr lang="en-US" dirty="0"/>
              <a:t>(), </a:t>
            </a:r>
            <a:r>
              <a:rPr lang="en-US" dirty="0">
                <a:solidFill>
                  <a:srgbClr val="FF0000"/>
                </a:solidFill>
              </a:rPr>
              <a:t>[</a:t>
            </a:r>
            <a:r>
              <a:rPr lang="en-US" dirty="0" err="1">
                <a:solidFill>
                  <a:srgbClr val="FF0000"/>
                </a:solidFill>
              </a:rPr>
              <a:t>lowerBound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upperBound</a:t>
            </a:r>
            <a:r>
              <a:rPr lang="en-US" dirty="0" smtClean="0">
                <a:solidFill>
                  <a:srgbClr val="FF0000"/>
                </a:solidFill>
              </a:rPr>
              <a:t>]</a:t>
            </a:r>
          </a:p>
          <a:p>
            <a:pPr>
              <a:buNone/>
            </a:pPr>
            <a:r>
              <a:rPr lang="en-US" dirty="0" smtClean="0"/>
              <a:t>	(</a:t>
            </a:r>
            <a:r>
              <a:rPr lang="en-US" dirty="0" err="1"/>
              <a:t>int</a:t>
            </a:r>
            <a:r>
              <a:rPr lang="en-US" dirty="0"/>
              <a:t> _n) { return </a:t>
            </a:r>
            <a:r>
              <a:rPr lang="en-US" dirty="0" err="1"/>
              <a:t>lowerBound</a:t>
            </a:r>
            <a:r>
              <a:rPr lang="en-US" dirty="0"/>
              <a:t> &lt;= _n &amp;&amp; _n &lt; </a:t>
            </a:r>
            <a:r>
              <a:rPr lang="en-US" dirty="0" err="1"/>
              <a:t>upperBound</a:t>
            </a:r>
            <a:r>
              <a:rPr lang="en-US" dirty="0"/>
              <a:t>; </a:t>
            </a:r>
            <a:r>
              <a:rPr lang="en-US" dirty="0" smtClean="0"/>
              <a:t>});</a:t>
            </a:r>
          </a:p>
          <a:p>
            <a:pPr>
              <a:buNone/>
            </a:pPr>
            <a:r>
              <a:rPr lang="en-US" dirty="0" smtClean="0"/>
              <a:t>	 </a:t>
            </a:r>
            <a:r>
              <a:rPr lang="en-US" dirty="0" err="1"/>
              <a:t>cout</a:t>
            </a:r>
            <a:r>
              <a:rPr lang="en-US" dirty="0"/>
              <a:t> &lt;&lt; result &lt;&lt; </a:t>
            </a:r>
            <a:r>
              <a:rPr lang="en-US" dirty="0" err="1"/>
              <a:t>endl</a:t>
            </a:r>
            <a:r>
              <a:rPr lang="en-US" dirty="0"/>
              <a:t>;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Новые возможности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ru-RU" dirty="0" smtClean="0"/>
              <a:t>Ключевое слово </a:t>
            </a:r>
            <a:r>
              <a:rPr lang="en-US" dirty="0" smtClean="0"/>
              <a:t>auto</a:t>
            </a:r>
          </a:p>
          <a:p>
            <a:pPr marL="514350" indent="-514350">
              <a:buAutoNum type="arabicParenR"/>
            </a:pPr>
            <a:r>
              <a:rPr lang="ru-RU" dirty="0" smtClean="0"/>
              <a:t>Указатель </a:t>
            </a:r>
            <a:r>
              <a:rPr lang="ru-RU" dirty="0" err="1" smtClean="0"/>
              <a:t>nullptr</a:t>
            </a:r>
            <a:endParaRPr lang="en-US" dirty="0" smtClean="0"/>
          </a:p>
          <a:p>
            <a:pPr marL="514350" indent="-514350">
              <a:buNone/>
            </a:pPr>
            <a:r>
              <a:rPr lang="ru-RU" dirty="0" smtClean="0"/>
              <a:t>3) </a:t>
            </a:r>
            <a:r>
              <a:rPr lang="en-US" dirty="0" smtClean="0"/>
              <a:t> range-based </a:t>
            </a:r>
            <a:r>
              <a:rPr lang="ru-RU" dirty="0" smtClean="0"/>
              <a:t>циклы</a:t>
            </a:r>
            <a:endParaRPr lang="en-US" dirty="0" smtClean="0"/>
          </a:p>
          <a:p>
            <a:pPr marL="514350" indent="-514350">
              <a:buNone/>
            </a:pPr>
            <a:r>
              <a:rPr lang="ru-RU" dirty="0" smtClean="0"/>
              <a:t>4) </a:t>
            </a:r>
            <a:r>
              <a:rPr lang="en-US" dirty="0" smtClean="0"/>
              <a:t> override </a:t>
            </a:r>
            <a:r>
              <a:rPr lang="ru-RU" dirty="0" smtClean="0"/>
              <a:t>и </a:t>
            </a:r>
            <a:r>
              <a:rPr lang="en-US" dirty="0" smtClean="0"/>
              <a:t>final</a:t>
            </a:r>
            <a:endParaRPr lang="ru-RU" dirty="0" smtClean="0"/>
          </a:p>
          <a:p>
            <a:pPr marL="514350" indent="-514350">
              <a:buNone/>
            </a:pPr>
            <a:endParaRPr lang="ru-RU" dirty="0" smtClean="0"/>
          </a:p>
          <a:p>
            <a:pPr marL="514350" indent="-514350">
              <a:buAutoNum type="arabicParenR"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Новые возможности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342900" algn="just">
              <a:spcBef>
                <a:spcPts val="0"/>
              </a:spcBef>
              <a:buNone/>
            </a:pPr>
            <a:r>
              <a:rPr lang="ru-RU" dirty="0"/>
              <a:t>Как </a:t>
            </a:r>
            <a:r>
              <a:rPr lang="ru-RU" dirty="0" smtClean="0"/>
              <a:t>видно, </a:t>
            </a:r>
            <a:r>
              <a:rPr lang="ru-RU" dirty="0"/>
              <a:t>внутри квадратных скобок могут указываться переменные. Это </a:t>
            </a:r>
            <a:r>
              <a:rPr lang="ru-RU" dirty="0" smtClean="0"/>
              <a:t>называется</a:t>
            </a:r>
            <a:r>
              <a:rPr lang="ru-RU" dirty="0"/>
              <a:t> </a:t>
            </a:r>
            <a:r>
              <a:rPr lang="ru-RU" i="1" dirty="0"/>
              <a:t>«список захвата»</a:t>
            </a:r>
            <a:r>
              <a:rPr lang="ru-RU" dirty="0"/>
              <a:t> (</a:t>
            </a:r>
            <a:r>
              <a:rPr lang="ru-RU" dirty="0" err="1"/>
              <a:t>capture</a:t>
            </a:r>
            <a:r>
              <a:rPr lang="ru-RU" dirty="0"/>
              <a:t> </a:t>
            </a:r>
            <a:r>
              <a:rPr lang="ru-RU" dirty="0" err="1"/>
              <a:t>list</a:t>
            </a:r>
            <a:r>
              <a:rPr lang="ru-RU" dirty="0"/>
              <a:t>). Для чего это нужно? </a:t>
            </a:r>
            <a:endParaRPr lang="ru-RU" dirty="0" smtClean="0"/>
          </a:p>
          <a:p>
            <a:pPr marL="0" indent="342900" algn="just">
              <a:spcBef>
                <a:spcPts val="0"/>
              </a:spcBef>
              <a:buNone/>
            </a:pPr>
            <a:r>
              <a:rPr lang="ru-RU" dirty="0"/>
              <a:t>На первый взгляд может показаться, что внешней областью видимости для </a:t>
            </a:r>
            <a:r>
              <a:rPr lang="ru-RU" dirty="0" err="1"/>
              <a:t>лямбда-выражения</a:t>
            </a:r>
            <a:r>
              <a:rPr lang="ru-RU" dirty="0"/>
              <a:t> является функция </a:t>
            </a:r>
            <a:r>
              <a:rPr lang="ru-RU" b="1" dirty="0" err="1"/>
              <a:t>main</a:t>
            </a:r>
            <a:r>
              <a:rPr lang="ru-RU" b="1" dirty="0"/>
              <a:t>()</a:t>
            </a:r>
            <a:r>
              <a:rPr lang="ru-RU" dirty="0"/>
              <a:t> и </a:t>
            </a:r>
            <a:r>
              <a:rPr lang="ru-RU" dirty="0" smtClean="0"/>
              <a:t>можно </a:t>
            </a:r>
            <a:r>
              <a:rPr lang="ru-RU" dirty="0"/>
              <a:t>беспрепятственно использовать переменные, объявленные в ней, внутри тела </a:t>
            </a:r>
            <a:r>
              <a:rPr lang="ru-RU" dirty="0" err="1"/>
              <a:t>лямбда-выражения</a:t>
            </a:r>
            <a:r>
              <a:rPr lang="ru-RU" dirty="0"/>
              <a:t>, однако это не так. Почему? Потому что фактически тело лямбды — это тело перегруженного </a:t>
            </a:r>
            <a:r>
              <a:rPr lang="ru-RU" b="1" dirty="0" err="1"/>
              <a:t>operator</a:t>
            </a:r>
            <a:r>
              <a:rPr lang="ru-RU" b="1" dirty="0"/>
              <a:t>()()</a:t>
            </a:r>
            <a:r>
              <a:rPr lang="ru-RU" dirty="0"/>
              <a:t> </a:t>
            </a:r>
            <a:r>
              <a:rPr lang="ru-RU" dirty="0" smtClean="0"/>
              <a:t>(оператора </a:t>
            </a:r>
            <a:r>
              <a:rPr lang="ru-RU" dirty="0"/>
              <a:t>функционального </a:t>
            </a:r>
            <a:r>
              <a:rPr lang="ru-RU" dirty="0" smtClean="0"/>
              <a:t>вызова)</a:t>
            </a:r>
            <a:endParaRPr lang="en-US" dirty="0" smtClean="0"/>
          </a:p>
          <a:p>
            <a:pPr marL="0" indent="342900" algn="just">
              <a:spcBef>
                <a:spcPts val="0"/>
              </a:spcBef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Новые возможности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/>
              <a:t>В соответствие с рассмотренной программой, компилятор сгенерирует следующий код класса:</a:t>
            </a:r>
          </a:p>
          <a:p>
            <a:pPr>
              <a:buNone/>
            </a:pPr>
            <a:r>
              <a:rPr lang="en-US" dirty="0" smtClean="0"/>
              <a:t>class </a:t>
            </a:r>
            <a:r>
              <a:rPr lang="en-US" dirty="0" err="1" smtClean="0"/>
              <a:t>MyLambda</a:t>
            </a:r>
            <a:r>
              <a:rPr lang="en-US" dirty="0" smtClean="0"/>
              <a:t>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{ public: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 </a:t>
            </a:r>
            <a:r>
              <a:rPr lang="en-US" dirty="0" err="1" smtClean="0"/>
              <a:t>MyLambda</a:t>
            </a:r>
            <a:r>
              <a:rPr lang="en-US" dirty="0" smtClean="0"/>
              <a:t>(</a:t>
            </a:r>
            <a:r>
              <a:rPr lang="en-US" dirty="0" err="1" smtClean="0"/>
              <a:t>int</a:t>
            </a:r>
            <a:r>
              <a:rPr lang="en-US" dirty="0" smtClean="0"/>
              <a:t> _</a:t>
            </a:r>
            <a:r>
              <a:rPr lang="en-US" dirty="0" err="1" smtClean="0"/>
              <a:t>lowerBound</a:t>
            </a:r>
            <a:r>
              <a:rPr lang="en-US" dirty="0" smtClean="0"/>
              <a:t>, </a:t>
            </a:r>
            <a:r>
              <a:rPr lang="en-US" dirty="0" err="1" smtClean="0"/>
              <a:t>int</a:t>
            </a:r>
            <a:r>
              <a:rPr lang="en-US" dirty="0" smtClean="0"/>
              <a:t> _</a:t>
            </a:r>
            <a:r>
              <a:rPr lang="en-US" dirty="0" err="1" smtClean="0"/>
              <a:t>upperBound</a:t>
            </a:r>
            <a:r>
              <a:rPr lang="en-US" dirty="0" smtClean="0"/>
              <a:t>) : </a:t>
            </a:r>
            <a:r>
              <a:rPr lang="en-US" dirty="0" err="1" smtClean="0"/>
              <a:t>m_lowerBound</a:t>
            </a:r>
            <a:r>
              <a:rPr lang="en-US" dirty="0" smtClean="0"/>
              <a:t>(_</a:t>
            </a:r>
            <a:r>
              <a:rPr lang="en-US" dirty="0" err="1" smtClean="0"/>
              <a:t>lowerBound</a:t>
            </a:r>
            <a:r>
              <a:rPr lang="en-US" dirty="0" smtClean="0"/>
              <a:t>) , </a:t>
            </a:r>
            <a:r>
              <a:rPr lang="en-US" dirty="0" err="1" smtClean="0"/>
              <a:t>m_upperBound</a:t>
            </a:r>
            <a:r>
              <a:rPr lang="en-US" dirty="0" smtClean="0"/>
              <a:t>(_</a:t>
            </a:r>
            <a:r>
              <a:rPr lang="en-US" dirty="0" err="1" smtClean="0"/>
              <a:t>upperBound</a:t>
            </a:r>
            <a:r>
              <a:rPr lang="en-US" dirty="0" smtClean="0"/>
              <a:t>) {}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 </a:t>
            </a:r>
            <a:r>
              <a:rPr lang="ru-RU" dirty="0" smtClean="0"/>
              <a:t>	</a:t>
            </a:r>
            <a:r>
              <a:rPr lang="en-US" dirty="0" err="1" smtClean="0">
                <a:solidFill>
                  <a:srgbClr val="FF0000"/>
                </a:solidFill>
              </a:rPr>
              <a:t>bool</a:t>
            </a:r>
            <a:r>
              <a:rPr lang="en-US" dirty="0" smtClean="0">
                <a:solidFill>
                  <a:srgbClr val="FF0000"/>
                </a:solidFill>
              </a:rPr>
              <a:t> operator ()(</a:t>
            </a:r>
            <a:r>
              <a:rPr lang="en-US" dirty="0" err="1" smtClean="0">
                <a:solidFill>
                  <a:srgbClr val="FF0000"/>
                </a:solidFill>
              </a:rPr>
              <a:t>int</a:t>
            </a:r>
            <a:r>
              <a:rPr lang="en-US" dirty="0" smtClean="0">
                <a:solidFill>
                  <a:srgbClr val="FF0000"/>
                </a:solidFill>
              </a:rPr>
              <a:t> _n) const { return </a:t>
            </a:r>
            <a:r>
              <a:rPr lang="en-US" dirty="0" err="1" smtClean="0">
                <a:solidFill>
                  <a:srgbClr val="FF0000"/>
                </a:solidFill>
              </a:rPr>
              <a:t>m_lowerBound</a:t>
            </a:r>
            <a:r>
              <a:rPr lang="en-US" dirty="0" smtClean="0">
                <a:solidFill>
                  <a:srgbClr val="FF0000"/>
                </a:solidFill>
              </a:rPr>
              <a:t> &lt;= _n &amp;&amp; _n &lt; </a:t>
            </a:r>
            <a:r>
              <a:rPr lang="en-US" dirty="0" err="1" smtClean="0">
                <a:solidFill>
                  <a:srgbClr val="FF0000"/>
                </a:solidFill>
              </a:rPr>
              <a:t>m_upperBound</a:t>
            </a:r>
            <a:r>
              <a:rPr lang="en-US" dirty="0" smtClean="0">
                <a:solidFill>
                  <a:srgbClr val="FF0000"/>
                </a:solidFill>
              </a:rPr>
              <a:t>; }</a:t>
            </a: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dirty="0" smtClean="0"/>
              <a:t> </a:t>
            </a:r>
            <a:r>
              <a:rPr lang="en-US" dirty="0" smtClean="0"/>
              <a:t> private: 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m_lowerBound</a:t>
            </a:r>
            <a:r>
              <a:rPr lang="en-US" dirty="0" smtClean="0"/>
              <a:t>, </a:t>
            </a:r>
            <a:r>
              <a:rPr lang="en-US" dirty="0" err="1" smtClean="0"/>
              <a:t>m_upperBound</a:t>
            </a:r>
            <a:r>
              <a:rPr lang="en-US" dirty="0" smtClean="0"/>
              <a:t>;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};</a:t>
            </a: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n-US" dirty="0" err="1" smtClean="0"/>
              <a:t>int</a:t>
            </a:r>
            <a:r>
              <a:rPr lang="en-US" dirty="0" smtClean="0"/>
              <a:t> main()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{ vector&lt;</a:t>
            </a:r>
            <a:r>
              <a:rPr lang="en-US" dirty="0" err="1" smtClean="0"/>
              <a:t>int</a:t>
            </a:r>
            <a:r>
              <a:rPr lang="en-US" dirty="0" smtClean="0"/>
              <a:t>&gt; </a:t>
            </a:r>
            <a:r>
              <a:rPr lang="en-US" dirty="0" err="1" smtClean="0"/>
              <a:t>srcVec</a:t>
            </a:r>
            <a:r>
              <a:rPr lang="en-US" dirty="0" smtClean="0"/>
              <a:t>;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	</a:t>
            </a:r>
            <a:r>
              <a:rPr lang="en-US" dirty="0" err="1" smtClean="0"/>
              <a:t>cin</a:t>
            </a:r>
            <a:r>
              <a:rPr lang="en-US" dirty="0" smtClean="0"/>
              <a:t> &gt;&gt; </a:t>
            </a:r>
            <a:r>
              <a:rPr lang="en-US" dirty="0" err="1" smtClean="0"/>
              <a:t>lowerBound</a:t>
            </a:r>
            <a:r>
              <a:rPr lang="en-US" dirty="0" smtClean="0"/>
              <a:t> &gt;&gt; </a:t>
            </a:r>
            <a:r>
              <a:rPr lang="en-US" dirty="0" err="1" smtClean="0"/>
              <a:t>upperBound</a:t>
            </a:r>
            <a:r>
              <a:rPr lang="en-US" dirty="0" smtClean="0"/>
              <a:t>;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result = </a:t>
            </a:r>
            <a:r>
              <a:rPr lang="en-US" dirty="0" err="1" smtClean="0"/>
              <a:t>count_if</a:t>
            </a:r>
            <a:r>
              <a:rPr lang="en-US" dirty="0" smtClean="0"/>
              <a:t>(</a:t>
            </a:r>
            <a:r>
              <a:rPr lang="en-US" dirty="0" err="1" smtClean="0"/>
              <a:t>srcVec.begin</a:t>
            </a:r>
            <a:r>
              <a:rPr lang="en-US" dirty="0" smtClean="0"/>
              <a:t>(), </a:t>
            </a:r>
            <a:r>
              <a:rPr lang="en-US" dirty="0" err="1" smtClean="0"/>
              <a:t>srcVec.end</a:t>
            </a:r>
            <a:r>
              <a:rPr lang="en-US" dirty="0" smtClean="0"/>
              <a:t>(), </a:t>
            </a:r>
            <a:r>
              <a:rPr lang="en-US" dirty="0" err="1" smtClean="0"/>
              <a:t>MyLambda</a:t>
            </a:r>
            <a:r>
              <a:rPr lang="en-US" dirty="0" smtClean="0"/>
              <a:t>(</a:t>
            </a:r>
            <a:r>
              <a:rPr lang="ru-RU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lowerBound</a:t>
            </a:r>
            <a:r>
              <a:rPr lang="en-US" dirty="0" smtClean="0"/>
              <a:t>, </a:t>
            </a:r>
            <a:r>
              <a:rPr lang="en-US" dirty="0" err="1" smtClean="0">
                <a:solidFill>
                  <a:srgbClr val="FF0000"/>
                </a:solidFill>
              </a:rPr>
              <a:t>upperBound</a:t>
            </a:r>
            <a:r>
              <a:rPr lang="en-US" dirty="0" smtClean="0"/>
              <a:t>)); </a:t>
            </a:r>
            <a:endParaRPr lang="ru-RU" dirty="0" smtClean="0"/>
          </a:p>
          <a:p>
            <a:pPr>
              <a:buNone/>
            </a:pPr>
            <a:r>
              <a:rPr lang="en-US" dirty="0" err="1" smtClean="0"/>
              <a:t>cout</a:t>
            </a:r>
            <a:r>
              <a:rPr lang="en-US" dirty="0" smtClean="0"/>
              <a:t> &lt;&lt; result &lt;&lt; </a:t>
            </a:r>
            <a:r>
              <a:rPr lang="en-US" dirty="0" err="1" smtClean="0"/>
              <a:t>endl</a:t>
            </a:r>
            <a:r>
              <a:rPr lang="en-US" dirty="0" smtClean="0"/>
              <a:t>;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return </a:t>
            </a:r>
            <a:r>
              <a:rPr lang="ru-RU" dirty="0" smtClean="0"/>
              <a:t>0</a:t>
            </a:r>
            <a:r>
              <a:rPr lang="en-US" dirty="0" smtClean="0"/>
              <a:t>;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}</a:t>
            </a: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Новые возможности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/>
              <a:t>Теперь  лямбда превратилась в функтор, внутри тела которого уже нельзя напрямую использовать переменные, объявленные в </a:t>
            </a:r>
            <a:r>
              <a:rPr lang="ru-RU" dirty="0" err="1" smtClean="0"/>
              <a:t>main</a:t>
            </a:r>
            <a:r>
              <a:rPr lang="ru-RU" b="1" dirty="0" smtClean="0"/>
              <a:t>()</a:t>
            </a:r>
            <a:r>
              <a:rPr lang="ru-RU" dirty="0" smtClean="0"/>
              <a:t>, так как это непересекающиеся области видимости. Для того чтобы доступ к </a:t>
            </a:r>
            <a:r>
              <a:rPr lang="ru-RU" dirty="0" err="1" smtClean="0"/>
              <a:t>lowerBound</a:t>
            </a:r>
            <a:r>
              <a:rPr lang="ru-RU" dirty="0" smtClean="0"/>
              <a:t> и </a:t>
            </a:r>
            <a:r>
              <a:rPr lang="ru-RU" dirty="0" err="1" smtClean="0"/>
              <a:t>upperBound</a:t>
            </a:r>
            <a:r>
              <a:rPr lang="ru-RU" dirty="0" smtClean="0"/>
              <a:t> все-таки был, эти переменные сохраняются внутри самого функтора (происходит тот самый «захват»): конструктор их инициализирует, а внутри </a:t>
            </a:r>
            <a:r>
              <a:rPr lang="ru-RU" dirty="0" err="1" smtClean="0"/>
              <a:t>operator</a:t>
            </a:r>
            <a:r>
              <a:rPr lang="ru-RU" dirty="0" smtClean="0"/>
              <a:t>()() они используются.</a:t>
            </a: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Новые возможности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/>
              <a:t>Если теперь попытаться изменить «захваченные» переменные внутри лямбды, то неудача, потому что по умолчанию генерируемый </a:t>
            </a:r>
            <a:r>
              <a:rPr lang="ru-RU" dirty="0" err="1" smtClean="0"/>
              <a:t>operator</a:t>
            </a:r>
            <a:r>
              <a:rPr lang="ru-RU" dirty="0" smtClean="0"/>
              <a:t>()() объявлен как </a:t>
            </a:r>
            <a:r>
              <a:rPr lang="ru-RU" dirty="0" err="1" smtClean="0"/>
              <a:t>const</a:t>
            </a:r>
            <a:r>
              <a:rPr lang="ru-RU" dirty="0" smtClean="0"/>
              <a:t>. Для того чтобы это обойти, мы можем указать спецификатор </a:t>
            </a:r>
            <a:r>
              <a:rPr lang="ru-RU" dirty="0" err="1" smtClean="0"/>
              <a:t>mutable</a:t>
            </a:r>
            <a:r>
              <a:rPr lang="ru-RU" dirty="0" smtClean="0"/>
              <a:t>, как в следующем примере:</a:t>
            </a:r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Новые возможности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init = 0;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generate_n</a:t>
            </a:r>
            <a:r>
              <a:rPr lang="en-US" dirty="0" smtClean="0"/>
              <a:t>(</a:t>
            </a:r>
            <a:r>
              <a:rPr lang="en-US" dirty="0" err="1" smtClean="0"/>
              <a:t>back_inserter</a:t>
            </a:r>
            <a:r>
              <a:rPr lang="en-US" dirty="0" smtClean="0"/>
              <a:t>(</a:t>
            </a:r>
            <a:r>
              <a:rPr lang="en-US" dirty="0" err="1" smtClean="0"/>
              <a:t>srcVec</a:t>
            </a:r>
            <a:r>
              <a:rPr lang="en-US" dirty="0" smtClean="0"/>
              <a:t>), 10, [init] () </a:t>
            </a:r>
            <a:r>
              <a:rPr lang="en-US" dirty="0" smtClean="0">
                <a:solidFill>
                  <a:srgbClr val="FF0000"/>
                </a:solidFill>
              </a:rPr>
              <a:t>mutable</a:t>
            </a:r>
            <a:r>
              <a:rPr lang="en-US" dirty="0" smtClean="0"/>
              <a:t> { return init++; });</a:t>
            </a:r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Новые возможности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/>
              <a:t>Для указания режима захвата по умолчанию существует специальный синтаксис: </a:t>
            </a:r>
            <a:r>
              <a:rPr lang="ru-RU" b="1" dirty="0" smtClean="0"/>
              <a:t>[=]</a:t>
            </a:r>
            <a:r>
              <a:rPr lang="ru-RU" dirty="0" smtClean="0"/>
              <a:t> или </a:t>
            </a:r>
            <a:r>
              <a:rPr lang="ru-RU" b="1" dirty="0" smtClean="0"/>
              <a:t>[&amp;]</a:t>
            </a:r>
            <a:r>
              <a:rPr lang="ru-RU" dirty="0" smtClean="0"/>
              <a:t> для захвата по значению и по ссылке соответственно. При этом для каждой переменной можно указать свой режим захвата, однако режим по умолчанию, естественно, указывается только единожды, причем в самом начале списка захвата. Вот варианты использования:</a:t>
            </a:r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Новые возможности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	[] </a:t>
            </a:r>
            <a:r>
              <a:rPr lang="ru-RU" i="1" dirty="0" smtClean="0"/>
              <a:t>// без захвата переменных из внешней области видимости</a:t>
            </a:r>
          </a:p>
          <a:p>
            <a:pPr>
              <a:buNone/>
            </a:pPr>
            <a:r>
              <a:rPr lang="ru-RU" dirty="0" smtClean="0"/>
              <a:t>	 [=] </a:t>
            </a:r>
            <a:r>
              <a:rPr lang="ru-RU" i="1" dirty="0" smtClean="0"/>
              <a:t>// все переменные захватываются по значению</a:t>
            </a:r>
          </a:p>
          <a:p>
            <a:pPr>
              <a:buNone/>
            </a:pPr>
            <a:r>
              <a:rPr lang="ru-RU" i="1" dirty="0" smtClean="0"/>
              <a:t>	</a:t>
            </a:r>
            <a:r>
              <a:rPr lang="ru-RU" dirty="0" smtClean="0"/>
              <a:t> [&amp;] </a:t>
            </a:r>
            <a:r>
              <a:rPr lang="ru-RU" i="1" dirty="0" smtClean="0"/>
              <a:t>// все переменные захватываются по ссылке</a:t>
            </a:r>
            <a:r>
              <a:rPr lang="ru-RU" dirty="0" smtClean="0"/>
              <a:t> [</a:t>
            </a:r>
            <a:r>
              <a:rPr lang="ru-RU" dirty="0" err="1" smtClean="0"/>
              <a:t>x</a:t>
            </a:r>
            <a:r>
              <a:rPr lang="ru-RU" dirty="0" smtClean="0"/>
              <a:t>, </a:t>
            </a:r>
            <a:r>
              <a:rPr lang="ru-RU" dirty="0" err="1" smtClean="0"/>
              <a:t>y</a:t>
            </a:r>
            <a:r>
              <a:rPr lang="ru-RU" dirty="0" smtClean="0"/>
              <a:t>] </a:t>
            </a:r>
            <a:r>
              <a:rPr lang="ru-RU" i="1" dirty="0" smtClean="0"/>
              <a:t>// захват </a:t>
            </a:r>
            <a:r>
              <a:rPr lang="ru-RU" i="1" dirty="0" err="1" smtClean="0"/>
              <a:t>x</a:t>
            </a:r>
            <a:r>
              <a:rPr lang="ru-RU" i="1" dirty="0" smtClean="0"/>
              <a:t> и </a:t>
            </a:r>
            <a:r>
              <a:rPr lang="ru-RU" i="1" dirty="0" err="1" smtClean="0"/>
              <a:t>y</a:t>
            </a:r>
            <a:r>
              <a:rPr lang="ru-RU" i="1" dirty="0" smtClean="0"/>
              <a:t> по значению</a:t>
            </a:r>
          </a:p>
          <a:p>
            <a:pPr>
              <a:buNone/>
            </a:pPr>
            <a:r>
              <a:rPr lang="ru-RU" i="1" dirty="0" smtClean="0"/>
              <a:t>	</a:t>
            </a:r>
            <a:r>
              <a:rPr lang="ru-RU" dirty="0" smtClean="0"/>
              <a:t> [&amp;</a:t>
            </a:r>
            <a:r>
              <a:rPr lang="ru-RU" dirty="0" err="1" smtClean="0"/>
              <a:t>x</a:t>
            </a:r>
            <a:r>
              <a:rPr lang="ru-RU" dirty="0" smtClean="0"/>
              <a:t>, &amp;</a:t>
            </a:r>
            <a:r>
              <a:rPr lang="ru-RU" dirty="0" err="1" smtClean="0"/>
              <a:t>y</a:t>
            </a:r>
            <a:r>
              <a:rPr lang="ru-RU" dirty="0" smtClean="0"/>
              <a:t>] </a:t>
            </a:r>
            <a:r>
              <a:rPr lang="ru-RU" i="1" dirty="0" smtClean="0"/>
              <a:t>// захват </a:t>
            </a:r>
            <a:r>
              <a:rPr lang="ru-RU" i="1" dirty="0" err="1" smtClean="0"/>
              <a:t>x</a:t>
            </a:r>
            <a:r>
              <a:rPr lang="ru-RU" i="1" dirty="0" smtClean="0"/>
              <a:t> и </a:t>
            </a:r>
            <a:r>
              <a:rPr lang="ru-RU" i="1" dirty="0" err="1" smtClean="0"/>
              <a:t>y</a:t>
            </a:r>
            <a:r>
              <a:rPr lang="ru-RU" i="1" dirty="0" smtClean="0"/>
              <a:t> по ссылке</a:t>
            </a:r>
          </a:p>
          <a:p>
            <a:pPr>
              <a:buNone/>
            </a:pPr>
            <a:r>
              <a:rPr lang="ru-RU" i="1" dirty="0" smtClean="0"/>
              <a:t>	</a:t>
            </a:r>
            <a:r>
              <a:rPr lang="ru-RU" dirty="0" smtClean="0"/>
              <a:t> [</a:t>
            </a:r>
            <a:r>
              <a:rPr lang="ru-RU" dirty="0" err="1" smtClean="0"/>
              <a:t>in</a:t>
            </a:r>
            <a:r>
              <a:rPr lang="ru-RU" dirty="0" smtClean="0"/>
              <a:t>, &amp;</a:t>
            </a:r>
            <a:r>
              <a:rPr lang="ru-RU" dirty="0" err="1" smtClean="0"/>
              <a:t>out</a:t>
            </a:r>
            <a:r>
              <a:rPr lang="ru-RU" dirty="0" smtClean="0"/>
              <a:t>] </a:t>
            </a:r>
            <a:r>
              <a:rPr lang="ru-RU" i="1" dirty="0" smtClean="0"/>
              <a:t>// захват </a:t>
            </a:r>
            <a:r>
              <a:rPr lang="ru-RU" i="1" dirty="0" err="1" smtClean="0"/>
              <a:t>in</a:t>
            </a:r>
            <a:r>
              <a:rPr lang="ru-RU" i="1" dirty="0" smtClean="0"/>
              <a:t> по значению, а </a:t>
            </a:r>
            <a:r>
              <a:rPr lang="ru-RU" i="1" dirty="0" err="1" smtClean="0"/>
              <a:t>out</a:t>
            </a:r>
            <a:r>
              <a:rPr lang="ru-RU" i="1" dirty="0" smtClean="0"/>
              <a:t> — по ссылке</a:t>
            </a:r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Новые возможности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	[=, &amp;out1, &amp;out2] </a:t>
            </a:r>
            <a:r>
              <a:rPr lang="ru-RU" i="1" dirty="0" smtClean="0"/>
              <a:t>// захват всех переменных по значению, кроме out1 и out2,  которые захватываются по ссылке</a:t>
            </a: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 smtClean="0"/>
              <a:t>	[&amp;, </a:t>
            </a:r>
            <a:r>
              <a:rPr lang="ru-RU" dirty="0" err="1" smtClean="0"/>
              <a:t>x</a:t>
            </a:r>
            <a:r>
              <a:rPr lang="ru-RU" dirty="0" smtClean="0"/>
              <a:t>, &amp;</a:t>
            </a:r>
            <a:r>
              <a:rPr lang="ru-RU" dirty="0" err="1" smtClean="0"/>
              <a:t>y</a:t>
            </a:r>
            <a:r>
              <a:rPr lang="ru-RU" dirty="0" smtClean="0"/>
              <a:t>] </a:t>
            </a:r>
            <a:r>
              <a:rPr lang="ru-RU" i="1" dirty="0" smtClean="0"/>
              <a:t>// захват всех переменных по ссылке, кроме </a:t>
            </a:r>
            <a:r>
              <a:rPr lang="ru-RU" i="1" dirty="0" err="1" smtClean="0"/>
              <a:t>х</a:t>
            </a:r>
            <a:endParaRPr lang="ru-RU" i="1" dirty="0" smtClean="0"/>
          </a:p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/>
              <a:t>Следует отметить, что синтаксис наподобие &amp;</a:t>
            </a:r>
            <a:r>
              <a:rPr lang="ru-RU" dirty="0" err="1" smtClean="0"/>
              <a:t>out</a:t>
            </a:r>
            <a:r>
              <a:rPr lang="ru-RU" dirty="0" smtClean="0"/>
              <a:t> в данном случае не означает взятие адреса.</a:t>
            </a:r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Новые возможности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/>
              <a:t>Если лямбда-выражение имеет вид [=]</a:t>
            </a:r>
            <a:r>
              <a:rPr lang="ru-RU" b="1" dirty="0" smtClean="0"/>
              <a:t> </a:t>
            </a:r>
            <a:r>
              <a:rPr lang="ru-RU" dirty="0" smtClean="0"/>
              <a:t>(</a:t>
            </a:r>
            <a:r>
              <a:rPr lang="ru-RU" dirty="0" err="1" smtClean="0"/>
              <a:t>int</a:t>
            </a:r>
            <a:r>
              <a:rPr lang="ru-RU" b="1" dirty="0" smtClean="0"/>
              <a:t> </a:t>
            </a:r>
            <a:r>
              <a:rPr lang="ru-RU" dirty="0" smtClean="0"/>
              <a:t>&amp;</a:t>
            </a:r>
            <a:r>
              <a:rPr lang="ru-RU" b="1" dirty="0" smtClean="0"/>
              <a:t> </a:t>
            </a:r>
            <a:r>
              <a:rPr lang="ru-RU" b="1" dirty="0" err="1" smtClean="0"/>
              <a:t>_</a:t>
            </a:r>
            <a:r>
              <a:rPr lang="ru-RU" dirty="0" err="1" smtClean="0"/>
              <a:t>val</a:t>
            </a:r>
            <a:r>
              <a:rPr lang="ru-RU" dirty="0" smtClean="0"/>
              <a:t>)</a:t>
            </a:r>
            <a:r>
              <a:rPr lang="ru-RU" b="1" dirty="0" smtClean="0"/>
              <a:t> </a:t>
            </a:r>
            <a:r>
              <a:rPr lang="ru-RU" dirty="0" err="1" smtClean="0"/>
              <a:t>mutable</a:t>
            </a:r>
            <a:r>
              <a:rPr lang="ru-RU" b="1" dirty="0" smtClean="0"/>
              <a:t> { … }</a:t>
            </a:r>
            <a:r>
              <a:rPr lang="ru-RU" dirty="0" smtClean="0"/>
              <a:t>, то переменные захватываются по значению, но меняться будет только их внутренняя копия, а вот если параметр передается по ссылке, то есть изменения отразятся и на оригинале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Новые возможности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r>
              <a:rPr lang="ru-RU" i="1" dirty="0" smtClean="0"/>
              <a:t>5) Строго-типизированный </a:t>
            </a:r>
            <a:r>
              <a:rPr lang="en-US" i="1" dirty="0" err="1" smtClean="0"/>
              <a:t>enum</a:t>
            </a:r>
            <a:endParaRPr lang="ru-RU" i="1" dirty="0" smtClean="0"/>
          </a:p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/>
              <a:t>У «традиционных» перечислений в С++ есть некоторые недостатки: они экспортируют свои значения в окружающую область видимости (что может привести к конфликту имен), они неявно преобразовываются в целый тип и не могут иметь определенный пользователем тип.</a:t>
            </a:r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Новые возможности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r>
              <a:rPr lang="ru-RU" i="1" dirty="0" smtClean="0"/>
              <a:t>Исключения в </a:t>
            </a:r>
            <a:r>
              <a:rPr lang="ru-RU" i="1" dirty="0" err="1" smtClean="0"/>
              <a:t>лямбда-функциях</a:t>
            </a:r>
            <a:endParaRPr lang="ru-RU" i="1" dirty="0" smtClean="0"/>
          </a:p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/>
              <a:t>Помимо всего вышеперечисленного, в заголовке </a:t>
            </a:r>
            <a:r>
              <a:rPr lang="ru-RU" dirty="0" err="1" smtClean="0"/>
              <a:t>лямбда-выражения</a:t>
            </a:r>
            <a:r>
              <a:rPr lang="ru-RU" dirty="0" smtClean="0"/>
              <a:t> можно указать </a:t>
            </a:r>
            <a:r>
              <a:rPr lang="ru-RU" dirty="0" err="1" smtClean="0"/>
              <a:t>throw-list</a:t>
            </a:r>
            <a:r>
              <a:rPr lang="ru-RU" dirty="0" smtClean="0"/>
              <a:t> — список исключений, которые лямбда может сгенерировать. Например, следующее выражение не генерирует исключений  </a:t>
            </a:r>
          </a:p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/>
              <a:t>[] (</a:t>
            </a:r>
            <a:r>
              <a:rPr lang="ru-RU" dirty="0" err="1" smtClean="0"/>
              <a:t>int</a:t>
            </a:r>
            <a:r>
              <a:rPr lang="ru-RU" dirty="0" smtClean="0"/>
              <a:t> </a:t>
            </a:r>
            <a:r>
              <a:rPr lang="ru-RU" dirty="0" err="1" smtClean="0"/>
              <a:t>_n</a:t>
            </a:r>
            <a:r>
              <a:rPr lang="ru-RU" dirty="0" smtClean="0"/>
              <a:t>) </a:t>
            </a:r>
            <a:r>
              <a:rPr lang="ru-RU" dirty="0" err="1" smtClean="0"/>
              <a:t>throw</a:t>
            </a:r>
            <a:r>
              <a:rPr lang="ru-RU" dirty="0" smtClean="0"/>
              <a:t>() { … }</a:t>
            </a:r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Новые возможности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А такая конструкция генерирует </a:t>
            </a:r>
            <a:r>
              <a:rPr lang="en-US" dirty="0" err="1" smtClean="0"/>
              <a:t>bad_alloc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en-US" dirty="0" smtClean="0"/>
              <a:t>[=] (const std::string &amp; _</a:t>
            </a:r>
            <a:r>
              <a:rPr lang="en-US" dirty="0" err="1" smtClean="0"/>
              <a:t>str</a:t>
            </a:r>
            <a:r>
              <a:rPr lang="en-US" dirty="0" smtClean="0"/>
              <a:t>) mutable </a:t>
            </a:r>
            <a:r>
              <a:rPr lang="en-US" dirty="0" smtClean="0">
                <a:solidFill>
                  <a:srgbClr val="FF0000"/>
                </a:solidFill>
              </a:rPr>
              <a:t>throw(std::</a:t>
            </a:r>
            <a:r>
              <a:rPr lang="en-US" dirty="0" err="1" smtClean="0">
                <a:solidFill>
                  <a:srgbClr val="FF0000"/>
                </a:solidFill>
              </a:rPr>
              <a:t>bad_alloc</a:t>
            </a:r>
            <a:r>
              <a:rPr lang="en-US" dirty="0" smtClean="0"/>
              <a:t>) -&gt; </a:t>
            </a:r>
            <a:r>
              <a:rPr lang="en-US" dirty="0" err="1" smtClean="0"/>
              <a:t>bool</a:t>
            </a:r>
            <a:r>
              <a:rPr lang="en-US" dirty="0" smtClean="0"/>
              <a:t> { … }</a:t>
            </a:r>
            <a:endParaRPr lang="ru-RU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Новые возможности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Общий вид </a:t>
            </a:r>
            <a:r>
              <a:rPr lang="ru-RU" dirty="0" err="1" smtClean="0"/>
              <a:t>лямбда-выражения</a:t>
            </a: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err="1" smtClean="0"/>
              <a:t>lambda-expression</a:t>
            </a:r>
            <a:r>
              <a:rPr lang="ru-RU" dirty="0" smtClean="0"/>
              <a:t> ::= </a:t>
            </a:r>
          </a:p>
          <a:p>
            <a:pPr>
              <a:buNone/>
            </a:pPr>
            <a:r>
              <a:rPr lang="ru-RU" dirty="0" smtClean="0"/>
              <a:t>‘[’ [&lt;</a:t>
            </a:r>
            <a:r>
              <a:rPr lang="ru-RU" dirty="0" err="1" smtClean="0"/>
              <a:t>список_захвата</a:t>
            </a:r>
            <a:r>
              <a:rPr lang="ru-RU" dirty="0" smtClean="0"/>
              <a:t>&gt;] ‘]’</a:t>
            </a:r>
          </a:p>
          <a:p>
            <a:pPr>
              <a:buNone/>
            </a:pPr>
            <a:r>
              <a:rPr lang="ru-RU" dirty="0" smtClean="0"/>
              <a:t> [ ‘(’ &lt;</a:t>
            </a:r>
            <a:r>
              <a:rPr lang="ru-RU" dirty="0" err="1" smtClean="0"/>
              <a:t>список_параметров</a:t>
            </a:r>
            <a:r>
              <a:rPr lang="ru-RU" dirty="0" smtClean="0"/>
              <a:t>&gt; ‘)’ [‘</a:t>
            </a:r>
            <a:r>
              <a:rPr lang="ru-RU" dirty="0" err="1" smtClean="0"/>
              <a:t>mutable</a:t>
            </a:r>
            <a:r>
              <a:rPr lang="ru-RU" dirty="0" smtClean="0"/>
              <a:t>’ ] ]</a:t>
            </a:r>
          </a:p>
          <a:p>
            <a:pPr>
              <a:buNone/>
            </a:pPr>
            <a:r>
              <a:rPr lang="ru-RU" dirty="0" smtClean="0"/>
              <a:t> [ ‘</a:t>
            </a:r>
            <a:r>
              <a:rPr lang="ru-RU" dirty="0" err="1" smtClean="0"/>
              <a:t>noexcept</a:t>
            </a:r>
            <a:r>
              <a:rPr lang="ru-RU" dirty="0" smtClean="0"/>
              <a:t>’ ] [ ‘-&gt;’ &lt;</a:t>
            </a:r>
            <a:r>
              <a:rPr lang="ru-RU" dirty="0" err="1" smtClean="0"/>
              <a:t>тип_возвращаемого_значения</a:t>
            </a:r>
            <a:r>
              <a:rPr lang="ru-RU" dirty="0" smtClean="0"/>
              <a:t>&gt; ] ‘{’ [&lt;</a:t>
            </a:r>
            <a:r>
              <a:rPr lang="ru-RU" dirty="0" err="1" smtClean="0"/>
              <a:t>тело_лямбды</a:t>
            </a:r>
            <a:r>
              <a:rPr lang="ru-RU" dirty="0" smtClean="0"/>
              <a:t>&gt;] ‘}’</a:t>
            </a:r>
            <a:endParaRPr lang="ru-RU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Новые возможности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r>
              <a:rPr lang="ru-RU" i="1" dirty="0" smtClean="0"/>
              <a:t>8) Не составные </a:t>
            </a:r>
            <a:r>
              <a:rPr lang="en-US" i="1" dirty="0" smtClean="0"/>
              <a:t>begin() </a:t>
            </a:r>
            <a:r>
              <a:rPr lang="ru-RU" i="1" dirty="0" smtClean="0"/>
              <a:t>и </a:t>
            </a:r>
            <a:r>
              <a:rPr lang="en-US" i="1" dirty="0" smtClean="0"/>
              <a:t>end()</a:t>
            </a:r>
            <a:endParaRPr lang="ru-RU" i="1" dirty="0" smtClean="0"/>
          </a:p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/>
              <a:t>Мы уже неоднократно использовали в программах </a:t>
            </a:r>
            <a:r>
              <a:rPr lang="ru-RU" dirty="0" err="1" smtClean="0"/>
              <a:t>begin</a:t>
            </a:r>
            <a:r>
              <a:rPr lang="ru-RU" dirty="0" smtClean="0"/>
              <a:t>() и </a:t>
            </a:r>
            <a:r>
              <a:rPr lang="ru-RU" dirty="0" err="1" smtClean="0"/>
              <a:t>end</a:t>
            </a:r>
            <a:r>
              <a:rPr lang="ru-RU" dirty="0" smtClean="0"/>
              <a:t>(). Это новое дополнение к стандартной библиотеке. Они работают со многими контейнерами STL и могут быть расширены для работы с любым типом.</a:t>
            </a:r>
            <a:endParaRPr lang="ru-RU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Новые возможности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Рассмотрим простой пример: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arr</a:t>
            </a:r>
            <a:r>
              <a:rPr lang="en-US" dirty="0" smtClean="0"/>
              <a:t>[] = {1,2,3};</a:t>
            </a:r>
            <a:endParaRPr lang="ru-RU" dirty="0" smtClean="0"/>
          </a:p>
          <a:p>
            <a:pPr>
              <a:buNone/>
            </a:pPr>
            <a:r>
              <a:rPr lang="en-US" dirty="0" err="1" smtClean="0"/>
              <a:t>int</a:t>
            </a:r>
            <a:r>
              <a:rPr lang="en-US" dirty="0" smtClean="0"/>
              <a:t> main()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for_each</a:t>
            </a:r>
            <a:r>
              <a:rPr lang="en-US" dirty="0" smtClean="0"/>
              <a:t>(&amp;</a:t>
            </a:r>
            <a:r>
              <a:rPr lang="en-US" dirty="0" err="1" smtClean="0"/>
              <a:t>arr</a:t>
            </a:r>
            <a:r>
              <a:rPr lang="en-US" dirty="0" smtClean="0"/>
              <a:t>[0], &amp;</a:t>
            </a:r>
            <a:r>
              <a:rPr lang="en-US" dirty="0" err="1" smtClean="0"/>
              <a:t>arr</a:t>
            </a:r>
            <a:r>
              <a:rPr lang="en-US" dirty="0" smtClean="0"/>
              <a:t>[0]+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arr</a:t>
            </a:r>
            <a:r>
              <a:rPr lang="en-US" dirty="0" smtClean="0"/>
              <a:t>)/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arr</a:t>
            </a:r>
            <a:r>
              <a:rPr lang="en-US" dirty="0" smtClean="0"/>
              <a:t>[0]), [](</a:t>
            </a:r>
            <a:r>
              <a:rPr lang="en-US" dirty="0" err="1" smtClean="0"/>
              <a:t>int</a:t>
            </a:r>
            <a:r>
              <a:rPr lang="en-US" dirty="0" smtClean="0"/>
              <a:t> n)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 </a:t>
            </a:r>
            <a:r>
              <a:rPr lang="ru-RU" dirty="0" smtClean="0"/>
              <a:t>	</a:t>
            </a:r>
            <a:r>
              <a:rPr lang="en-US" dirty="0" smtClean="0"/>
              <a:t>{</a:t>
            </a:r>
            <a:r>
              <a:rPr lang="en-US" dirty="0" err="1" smtClean="0"/>
              <a:t>cout</a:t>
            </a:r>
            <a:r>
              <a:rPr lang="en-US" dirty="0" smtClean="0"/>
              <a:t> &lt;&lt; n });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auto </a:t>
            </a:r>
            <a:r>
              <a:rPr lang="en-US" dirty="0" err="1" smtClean="0"/>
              <a:t>is_odd</a:t>
            </a:r>
            <a:r>
              <a:rPr lang="en-US" dirty="0" smtClean="0"/>
              <a:t> = [](</a:t>
            </a:r>
            <a:r>
              <a:rPr lang="en-US" dirty="0" err="1" smtClean="0"/>
              <a:t>int</a:t>
            </a:r>
            <a:r>
              <a:rPr lang="en-US" dirty="0" smtClean="0"/>
              <a:t> n) {return n%2==1;};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auto begin = &amp;</a:t>
            </a:r>
            <a:r>
              <a:rPr lang="en-US" dirty="0" err="1" smtClean="0"/>
              <a:t>arr</a:t>
            </a:r>
            <a:r>
              <a:rPr lang="en-US" dirty="0" smtClean="0"/>
              <a:t>[0];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auto end = &amp;</a:t>
            </a:r>
            <a:r>
              <a:rPr lang="en-US" dirty="0" err="1" smtClean="0"/>
              <a:t>arr</a:t>
            </a:r>
            <a:r>
              <a:rPr lang="en-US" dirty="0" smtClean="0"/>
              <a:t>[0]+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arr</a:t>
            </a:r>
            <a:r>
              <a:rPr lang="en-US" dirty="0" smtClean="0"/>
              <a:t>)/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arr</a:t>
            </a:r>
            <a:r>
              <a:rPr lang="en-US" dirty="0" smtClean="0"/>
              <a:t>[0]);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auto pos = </a:t>
            </a:r>
            <a:r>
              <a:rPr lang="en-US" dirty="0" err="1" smtClean="0"/>
              <a:t>find_if</a:t>
            </a:r>
            <a:r>
              <a:rPr lang="en-US" dirty="0" smtClean="0"/>
              <a:t>(begin, end, </a:t>
            </a:r>
            <a:r>
              <a:rPr lang="en-US" dirty="0" err="1" smtClean="0"/>
              <a:t>is_odd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if(pos != end) </a:t>
            </a:r>
            <a:r>
              <a:rPr lang="en-US" dirty="0" err="1" smtClean="0"/>
              <a:t>cout</a:t>
            </a:r>
            <a:r>
              <a:rPr lang="en-US" dirty="0" smtClean="0"/>
              <a:t> &lt;&lt; *pos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return 0;</a:t>
            </a:r>
          </a:p>
          <a:p>
            <a:pPr>
              <a:buNone/>
            </a:pPr>
            <a:r>
              <a:rPr lang="ru-RU" dirty="0" smtClean="0"/>
              <a:t>}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Новые возможности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/>
              <a:t>С помощью </a:t>
            </a:r>
            <a:r>
              <a:rPr lang="en-US" dirty="0" smtClean="0"/>
              <a:t>begin() </a:t>
            </a:r>
            <a:r>
              <a:rPr lang="ru-RU" dirty="0" smtClean="0"/>
              <a:t>и </a:t>
            </a:r>
            <a:r>
              <a:rPr lang="en-US" dirty="0" smtClean="0"/>
              <a:t>end()</a:t>
            </a:r>
            <a:endParaRPr lang="ru-RU" dirty="0" smtClean="0"/>
          </a:p>
          <a:p>
            <a:pPr>
              <a:buNone/>
            </a:pP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arr</a:t>
            </a:r>
            <a:r>
              <a:rPr lang="en-US" dirty="0" smtClean="0"/>
              <a:t>[] = {1,2,3}; </a:t>
            </a:r>
            <a:endParaRPr lang="ru-RU" dirty="0" smtClean="0"/>
          </a:p>
          <a:p>
            <a:pPr>
              <a:buNone/>
            </a:pPr>
            <a:r>
              <a:rPr lang="en-US" dirty="0" err="1" smtClean="0"/>
              <a:t>for_each</a:t>
            </a:r>
            <a:r>
              <a:rPr lang="en-US" dirty="0" smtClean="0"/>
              <a:t>(begin(</a:t>
            </a:r>
            <a:r>
              <a:rPr lang="en-US" dirty="0" err="1" smtClean="0"/>
              <a:t>arr</a:t>
            </a:r>
            <a:r>
              <a:rPr lang="en-US" dirty="0" smtClean="0"/>
              <a:t>), end(</a:t>
            </a:r>
            <a:r>
              <a:rPr lang="en-US" dirty="0" err="1" smtClean="0"/>
              <a:t>arr</a:t>
            </a:r>
            <a:r>
              <a:rPr lang="en-US" dirty="0" smtClean="0"/>
              <a:t>), [](</a:t>
            </a:r>
            <a:r>
              <a:rPr lang="en-US" dirty="0" err="1" smtClean="0"/>
              <a:t>int</a:t>
            </a:r>
            <a:r>
              <a:rPr lang="en-US" dirty="0" smtClean="0"/>
              <a:t> n) {</a:t>
            </a:r>
            <a:r>
              <a:rPr lang="en-US" dirty="0" err="1" smtClean="0"/>
              <a:t>cout</a:t>
            </a:r>
            <a:r>
              <a:rPr lang="en-US" dirty="0" smtClean="0"/>
              <a:t> &lt;&lt; n &lt;&lt; </a:t>
            </a:r>
            <a:r>
              <a:rPr lang="en-US" dirty="0" err="1" smtClean="0"/>
              <a:t>endl</a:t>
            </a:r>
            <a:r>
              <a:rPr lang="en-US" dirty="0" smtClean="0"/>
              <a:t>;});</a:t>
            </a:r>
            <a:endParaRPr lang="ru-RU" dirty="0" smtClean="0"/>
          </a:p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/>
              <a:t>Это почти полностью идентично коду с </a:t>
            </a:r>
            <a:r>
              <a:rPr lang="ru-RU" dirty="0" err="1" smtClean="0"/>
              <a:t>vector</a:t>
            </a:r>
            <a:r>
              <a:rPr lang="ru-RU" dirty="0" smtClean="0"/>
              <a:t>. Таким образом, можно написать один универсальный метод для всех типов, которые поддерживаются функциями </a:t>
            </a:r>
            <a:r>
              <a:rPr lang="ru-RU" dirty="0" err="1" smtClean="0"/>
              <a:t>begin</a:t>
            </a:r>
            <a:r>
              <a:rPr lang="ru-RU" dirty="0" smtClean="0"/>
              <a:t>() и </a:t>
            </a:r>
            <a:r>
              <a:rPr lang="ru-RU" dirty="0" err="1" smtClean="0"/>
              <a:t>end</a:t>
            </a:r>
            <a:r>
              <a:rPr lang="ru-RU" dirty="0" smtClean="0"/>
              <a:t>().</a:t>
            </a:r>
          </a:p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/>
              <a:t>Попытайтесь это сделать самостоятельно.</a:t>
            </a:r>
            <a:endParaRPr lang="ru-RU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Новые возможности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r>
              <a:rPr lang="ru-RU" i="1" dirty="0" smtClean="0"/>
              <a:t>9) </a:t>
            </a:r>
            <a:r>
              <a:rPr lang="en-US" i="1" dirty="0" err="1" smtClean="0"/>
              <a:t>static_assert</a:t>
            </a:r>
            <a:r>
              <a:rPr lang="en-US" i="1" dirty="0" smtClean="0"/>
              <a:t> </a:t>
            </a:r>
            <a:r>
              <a:rPr lang="ru-RU" i="1" dirty="0" smtClean="0"/>
              <a:t>и классы свойств</a:t>
            </a:r>
          </a:p>
          <a:p>
            <a:pPr marL="0" indent="342900" algn="just">
              <a:spcBef>
                <a:spcPts val="0"/>
              </a:spcBef>
              <a:buNone/>
            </a:pPr>
            <a:r>
              <a:rPr lang="ru-RU" dirty="0" err="1" smtClean="0"/>
              <a:t>static_assert</a:t>
            </a:r>
            <a:r>
              <a:rPr lang="ru-RU" dirty="0" smtClean="0"/>
              <a:t> проверяет утверждение во время компиляции. Если утверждение — истина, то ничего не происходит. Если — ложь, то компилятор выводит указанное сообщение об ошибке. </a:t>
            </a:r>
            <a:endParaRPr lang="ru-RU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Новые возможности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/>
              <a:t>template &lt;</a:t>
            </a:r>
            <a:r>
              <a:rPr lang="en-US" dirty="0" err="1" smtClean="0"/>
              <a:t>typename</a:t>
            </a:r>
            <a:r>
              <a:rPr lang="en-US" dirty="0" smtClean="0"/>
              <a:t> T, </a:t>
            </a:r>
            <a:r>
              <a:rPr lang="en-US" dirty="0" err="1" smtClean="0"/>
              <a:t>size_t</a:t>
            </a:r>
            <a:r>
              <a:rPr lang="en-US" dirty="0" smtClean="0"/>
              <a:t> Size&gt; class Vector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ru-RU" dirty="0" err="1" smtClean="0"/>
              <a:t>static_assert</a:t>
            </a:r>
            <a:r>
              <a:rPr lang="ru-RU" dirty="0" smtClean="0"/>
              <a:t>(</a:t>
            </a:r>
            <a:r>
              <a:rPr lang="ru-RU" dirty="0" err="1" smtClean="0"/>
              <a:t>Size</a:t>
            </a:r>
            <a:r>
              <a:rPr lang="ru-RU" dirty="0" smtClean="0"/>
              <a:t> &gt; 3, "Размер меньше, чем по умолчанию");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 _points[Size];</a:t>
            </a:r>
          </a:p>
          <a:p>
            <a:pPr>
              <a:buNone/>
            </a:pPr>
            <a:r>
              <a:rPr lang="ru-RU" dirty="0" smtClean="0"/>
              <a:t>};</a:t>
            </a:r>
          </a:p>
          <a:p>
            <a:endParaRPr lang="ru-RU" dirty="0" smtClean="0"/>
          </a:p>
          <a:p>
            <a:pPr>
              <a:buNone/>
            </a:pPr>
            <a:r>
              <a:rPr lang="en-US" dirty="0" err="1" smtClean="0"/>
              <a:t>int</a:t>
            </a:r>
            <a:r>
              <a:rPr lang="en-US" dirty="0" smtClean="0"/>
              <a:t> main()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 Vector&lt;</a:t>
            </a:r>
            <a:r>
              <a:rPr lang="en-US" dirty="0" err="1" smtClean="0"/>
              <a:t>int</a:t>
            </a:r>
            <a:r>
              <a:rPr lang="en-US" dirty="0" smtClean="0"/>
              <a:t>, 16&gt; a1;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 Vector&lt;double, 2&gt; a2;</a:t>
            </a:r>
            <a:r>
              <a:rPr lang="ru-RU" dirty="0" smtClean="0"/>
              <a:t>	</a:t>
            </a:r>
            <a:r>
              <a:rPr lang="en-US" dirty="0" smtClean="0"/>
              <a:t>// Error!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return 0;</a:t>
            </a:r>
          </a:p>
          <a:p>
            <a:pPr>
              <a:buNone/>
            </a:pPr>
            <a:r>
              <a:rPr lang="ru-RU" dirty="0" smtClean="0"/>
              <a:t>}</a:t>
            </a:r>
            <a:endParaRPr lang="ru-RU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Новые возможности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342900" algn="just">
              <a:spcBef>
                <a:spcPts val="0"/>
              </a:spcBef>
              <a:buNone/>
            </a:pPr>
            <a:r>
              <a:rPr lang="ru-RU" dirty="0" err="1" smtClean="0"/>
              <a:t>static_assert</a:t>
            </a:r>
            <a:r>
              <a:rPr lang="ru-RU" dirty="0" smtClean="0"/>
              <a:t> становится более полезен, когда используется с классами свойств. Это набор классов, которые предоставляют информацию о типах во время компиляции. Они доступны в заголовке &lt;</a:t>
            </a:r>
            <a:r>
              <a:rPr lang="ru-RU" dirty="0" err="1" smtClean="0"/>
              <a:t>type_traits</a:t>
            </a:r>
            <a:r>
              <a:rPr lang="ru-RU" dirty="0" smtClean="0"/>
              <a:t>&gt;. Есть несколько видов классов в этом заголовке: классы-помощники, классы преобразований и непосредственно классы свойств.</a:t>
            </a:r>
            <a:endParaRPr lang="ru-RU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Новые возможности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/>
              <a:t>В следующем примере, функция </a:t>
            </a:r>
            <a:r>
              <a:rPr lang="en-US" dirty="0" smtClean="0"/>
              <a:t>add, </a:t>
            </a:r>
            <a:r>
              <a:rPr lang="ru-RU" dirty="0" smtClean="0"/>
              <a:t>как предполагается, работает только с целочисленными типами.</a:t>
            </a:r>
            <a:br>
              <a:rPr lang="ru-RU" dirty="0" smtClean="0"/>
            </a:br>
            <a:r>
              <a:rPr lang="en-US" dirty="0" smtClean="0"/>
              <a:t>template &lt;</a:t>
            </a:r>
            <a:r>
              <a:rPr lang="en-US" dirty="0" err="1" smtClean="0"/>
              <a:t>typename</a:t>
            </a:r>
            <a:r>
              <a:rPr lang="en-US" dirty="0" smtClean="0"/>
              <a:t> T1, </a:t>
            </a:r>
            <a:r>
              <a:rPr lang="en-US" dirty="0" err="1" smtClean="0"/>
              <a:t>typename</a:t>
            </a:r>
            <a:r>
              <a:rPr lang="en-US" dirty="0" smtClean="0"/>
              <a:t> T2&gt;</a:t>
            </a:r>
            <a:endParaRPr lang="ru-RU" dirty="0" smtClean="0"/>
          </a:p>
          <a:p>
            <a:pPr marL="0" indent="342900" algn="just">
              <a:spcBef>
                <a:spcPts val="0"/>
              </a:spcBef>
              <a:buNone/>
            </a:pPr>
            <a:r>
              <a:rPr lang="en-US" dirty="0" smtClean="0"/>
              <a:t> auto add(T1 </a:t>
            </a:r>
            <a:r>
              <a:rPr lang="en-US" dirty="0" err="1" smtClean="0"/>
              <a:t>t1</a:t>
            </a:r>
            <a:r>
              <a:rPr lang="en-US" dirty="0" smtClean="0"/>
              <a:t>, T2 </a:t>
            </a:r>
            <a:r>
              <a:rPr lang="en-US" dirty="0" err="1" smtClean="0"/>
              <a:t>t2</a:t>
            </a:r>
            <a:r>
              <a:rPr lang="en-US" dirty="0" smtClean="0"/>
              <a:t>) -&gt; </a:t>
            </a:r>
            <a:r>
              <a:rPr lang="en-US" dirty="0" err="1" smtClean="0"/>
              <a:t>decltype</a:t>
            </a:r>
            <a:r>
              <a:rPr lang="en-US" dirty="0" smtClean="0"/>
              <a:t>(t1 + t2)</a:t>
            </a:r>
            <a:endParaRPr lang="ru-RU" dirty="0" smtClean="0"/>
          </a:p>
          <a:p>
            <a:pPr marL="0" indent="342900" algn="just">
              <a:spcBef>
                <a:spcPts val="0"/>
              </a:spcBef>
              <a:buNone/>
            </a:pPr>
            <a:r>
              <a:rPr lang="en-US" dirty="0" smtClean="0"/>
              <a:t> { return t1 + t2; }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Новые возможности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/>
              <a:t>Эти проблемы устранены в С++11 с введением новой категории перечислений, названных </a:t>
            </a:r>
            <a:r>
              <a:rPr lang="ru-RU" i="1" dirty="0" err="1" smtClean="0"/>
              <a:t>strongly-typed</a:t>
            </a:r>
            <a:r>
              <a:rPr lang="ru-RU" i="1" dirty="0" smtClean="0"/>
              <a:t> </a:t>
            </a:r>
            <a:r>
              <a:rPr lang="ru-RU" i="1" dirty="0" err="1" smtClean="0"/>
              <a:t>enums</a:t>
            </a:r>
            <a:r>
              <a:rPr lang="ru-RU" dirty="0" smtClean="0"/>
              <a:t>. Они определяются ключевым словом </a:t>
            </a:r>
            <a:r>
              <a:rPr lang="ru-RU" dirty="0" err="1" smtClean="0"/>
              <a:t>enum</a:t>
            </a:r>
            <a:r>
              <a:rPr lang="ru-RU" dirty="0" smtClean="0"/>
              <a:t> </a:t>
            </a:r>
            <a:r>
              <a:rPr lang="ru-RU" dirty="0" err="1" smtClean="0"/>
              <a:t>class</a:t>
            </a:r>
            <a:r>
              <a:rPr lang="ru-RU" dirty="0" smtClean="0"/>
              <a:t>. Они больше не экспортируют свои перечисляемые значения в окружающую область видимости, больше не преобразуются неявно в целый тип и могут иметь определенный пользователем тип (эта опция так же добавлена и для «традиционных» перечислений").</a:t>
            </a:r>
            <a:endParaRPr lang="ru-RU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Новые возможности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/>
              <a:t>Однако, при компиляции не возникнет ошибки, если написать следующие вызовы:</a:t>
            </a:r>
            <a:br>
              <a:rPr lang="ru-RU" dirty="0" smtClean="0"/>
            </a:br>
            <a:r>
              <a:rPr lang="en-US" dirty="0" smtClean="0"/>
              <a:t>	</a:t>
            </a:r>
            <a:r>
              <a:rPr lang="ru-RU" dirty="0" err="1" smtClean="0"/>
              <a:t>cout</a:t>
            </a:r>
            <a:r>
              <a:rPr lang="ru-RU" dirty="0" smtClean="0"/>
              <a:t> &lt;&lt; </a:t>
            </a:r>
            <a:r>
              <a:rPr lang="ru-RU" dirty="0" err="1" smtClean="0"/>
              <a:t>add</a:t>
            </a:r>
            <a:r>
              <a:rPr lang="ru-RU" dirty="0" smtClean="0"/>
              <a:t>(1, 3.14) &lt;&lt; </a:t>
            </a:r>
            <a:r>
              <a:rPr lang="ru-RU" dirty="0" err="1" smtClean="0"/>
              <a:t>endl</a:t>
            </a:r>
            <a:r>
              <a:rPr lang="ru-RU" dirty="0" smtClean="0"/>
              <a:t>; </a:t>
            </a:r>
            <a:endParaRPr lang="en-US" dirty="0" smtClean="0"/>
          </a:p>
          <a:p>
            <a:pPr marL="0" indent="342900" algn="just">
              <a:spcBef>
                <a:spcPts val="0"/>
              </a:spcBef>
              <a:buNone/>
            </a:pPr>
            <a:r>
              <a:rPr lang="en-US" dirty="0" smtClean="0"/>
              <a:t>	</a:t>
            </a:r>
            <a:r>
              <a:rPr lang="ru-RU" dirty="0" err="1" smtClean="0"/>
              <a:t>cout</a:t>
            </a:r>
            <a:r>
              <a:rPr lang="ru-RU" dirty="0" smtClean="0"/>
              <a:t> &lt;&lt; </a:t>
            </a:r>
            <a:r>
              <a:rPr lang="ru-RU" dirty="0" err="1" smtClean="0"/>
              <a:t>add</a:t>
            </a:r>
            <a:r>
              <a:rPr lang="ru-RU" dirty="0" smtClean="0"/>
              <a:t>("</a:t>
            </a:r>
            <a:r>
              <a:rPr lang="ru-RU" dirty="0" err="1" smtClean="0"/>
              <a:t>one</a:t>
            </a:r>
            <a:r>
              <a:rPr lang="ru-RU" dirty="0" smtClean="0"/>
              <a:t>", 2) &lt;&lt; </a:t>
            </a:r>
            <a:r>
              <a:rPr lang="ru-RU" dirty="0" err="1" smtClean="0"/>
              <a:t>endl</a:t>
            </a:r>
            <a:r>
              <a:rPr lang="ru-RU" dirty="0" smtClean="0"/>
              <a:t>;</a:t>
            </a:r>
            <a:endParaRPr lang="ru-RU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Новые возможности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/>
              <a:t>Используя </a:t>
            </a:r>
            <a:r>
              <a:rPr lang="en-US" dirty="0" err="1" smtClean="0"/>
              <a:t>static_assert</a:t>
            </a:r>
            <a:r>
              <a:rPr lang="en-US" dirty="0" smtClean="0"/>
              <a:t>, </a:t>
            </a:r>
            <a:r>
              <a:rPr lang="ru-RU" dirty="0" smtClean="0"/>
              <a:t>эти две строки вызовут ошибку во время компиляции.</a:t>
            </a:r>
            <a:br>
              <a:rPr lang="ru-RU" dirty="0" smtClean="0"/>
            </a:br>
            <a:r>
              <a:rPr lang="en-US" dirty="0" smtClean="0"/>
              <a:t>template &lt;</a:t>
            </a:r>
            <a:r>
              <a:rPr lang="en-US" dirty="0" err="1" smtClean="0"/>
              <a:t>typename</a:t>
            </a:r>
            <a:r>
              <a:rPr lang="en-US" dirty="0" smtClean="0"/>
              <a:t> T1, </a:t>
            </a:r>
            <a:r>
              <a:rPr lang="en-US" dirty="0" err="1" smtClean="0"/>
              <a:t>typename</a:t>
            </a:r>
            <a:r>
              <a:rPr lang="en-US" dirty="0" smtClean="0"/>
              <a:t> T2&gt;</a:t>
            </a:r>
            <a:endParaRPr lang="ru-RU" dirty="0" smtClean="0"/>
          </a:p>
          <a:p>
            <a:pPr marL="0" indent="342900" algn="just">
              <a:spcBef>
                <a:spcPts val="0"/>
              </a:spcBef>
              <a:buNone/>
            </a:pPr>
            <a:r>
              <a:rPr lang="en-US" dirty="0" smtClean="0"/>
              <a:t> auto add(T1 </a:t>
            </a:r>
            <a:r>
              <a:rPr lang="en-US" dirty="0" err="1" smtClean="0"/>
              <a:t>t1</a:t>
            </a:r>
            <a:r>
              <a:rPr lang="en-US" dirty="0" smtClean="0"/>
              <a:t>, T2 </a:t>
            </a:r>
            <a:r>
              <a:rPr lang="en-US" dirty="0" err="1" smtClean="0"/>
              <a:t>t2</a:t>
            </a:r>
            <a:r>
              <a:rPr lang="en-US" dirty="0" smtClean="0"/>
              <a:t>) -&gt; </a:t>
            </a:r>
            <a:r>
              <a:rPr lang="en-US" dirty="0" err="1" smtClean="0"/>
              <a:t>decltype</a:t>
            </a:r>
            <a:r>
              <a:rPr lang="en-US" dirty="0" smtClean="0"/>
              <a:t>(t1 + t2)</a:t>
            </a:r>
            <a:endParaRPr lang="ru-RU" dirty="0" smtClean="0"/>
          </a:p>
          <a:p>
            <a:pPr marL="0" indent="342900" algn="just">
              <a:spcBef>
                <a:spcPts val="0"/>
              </a:spcBef>
              <a:buNone/>
            </a:pPr>
            <a:r>
              <a:rPr lang="en-US" dirty="0" smtClean="0"/>
              <a:t>{ </a:t>
            </a:r>
            <a:r>
              <a:rPr lang="ru-RU" dirty="0" smtClean="0"/>
              <a:t>	</a:t>
            </a:r>
            <a:r>
              <a:rPr lang="en-US" dirty="0" err="1" smtClean="0"/>
              <a:t>static_assert</a:t>
            </a:r>
            <a:r>
              <a:rPr lang="en-US" dirty="0" smtClean="0"/>
              <a:t>(</a:t>
            </a:r>
            <a:r>
              <a:rPr lang="en-US" dirty="0" err="1" smtClean="0"/>
              <a:t>is_integral</a:t>
            </a:r>
            <a:r>
              <a:rPr lang="en-US" dirty="0" smtClean="0"/>
              <a:t>&lt;T1&gt;::value, </a:t>
            </a:r>
            <a:r>
              <a:rPr lang="ru-RU" dirty="0" smtClean="0"/>
              <a:t>«Тип </a:t>
            </a:r>
            <a:r>
              <a:rPr lang="en-US" dirty="0" smtClean="0"/>
              <a:t>T1 </a:t>
            </a:r>
            <a:r>
              <a:rPr lang="ru-RU" dirty="0" smtClean="0"/>
              <a:t>	должен быть целого типа»</a:t>
            </a:r>
            <a:r>
              <a:rPr lang="en-US" dirty="0" smtClean="0"/>
              <a:t>); </a:t>
            </a:r>
            <a:r>
              <a:rPr lang="ru-RU" dirty="0" smtClean="0"/>
              <a:t>	</a:t>
            </a:r>
            <a:r>
              <a:rPr lang="en-US" dirty="0" err="1" smtClean="0"/>
              <a:t>static_assert</a:t>
            </a:r>
            <a:r>
              <a:rPr lang="en-US" dirty="0" smtClean="0"/>
              <a:t>(</a:t>
            </a:r>
            <a:r>
              <a:rPr lang="en-US" dirty="0" err="1" smtClean="0"/>
              <a:t>is_integral</a:t>
            </a:r>
            <a:r>
              <a:rPr lang="en-US" dirty="0" smtClean="0"/>
              <a:t>&lt;T2&gt;::value, </a:t>
            </a:r>
            <a:r>
              <a:rPr lang="ru-RU" dirty="0" smtClean="0"/>
              <a:t> 	«Тип Т2 должен быть целого типа»</a:t>
            </a:r>
            <a:r>
              <a:rPr lang="en-US" dirty="0" smtClean="0"/>
              <a:t>); </a:t>
            </a:r>
            <a:endParaRPr lang="ru-RU" dirty="0" smtClean="0"/>
          </a:p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/>
              <a:t>	</a:t>
            </a:r>
            <a:r>
              <a:rPr lang="en-US" dirty="0" smtClean="0"/>
              <a:t>return t1 + t2; </a:t>
            </a:r>
          </a:p>
          <a:p>
            <a:pPr marL="0" indent="342900" algn="just">
              <a:spcBef>
                <a:spcPts val="0"/>
              </a:spcBef>
              <a:buNone/>
            </a:pPr>
            <a:r>
              <a:rPr lang="en-US" dirty="0" smtClean="0"/>
              <a:t>}</a:t>
            </a:r>
            <a:endParaRPr lang="ru-RU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Новые возможности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i="1" dirty="0" smtClean="0"/>
              <a:t>Описатель типа </a:t>
            </a:r>
            <a:r>
              <a:rPr lang="en-US" i="1" dirty="0" err="1" smtClean="0"/>
              <a:t>decltype</a:t>
            </a:r>
            <a:endParaRPr lang="ru-RU" i="1" dirty="0" smtClean="0"/>
          </a:p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/>
              <a:t>Описатель типа </a:t>
            </a:r>
            <a:r>
              <a:rPr lang="ru-RU" dirty="0" err="1" smtClean="0"/>
              <a:t>decltype</a:t>
            </a:r>
            <a:r>
              <a:rPr lang="ru-RU" dirty="0" smtClean="0"/>
              <a:t> Возвращает тип указанного выражения. Описатель типа </a:t>
            </a:r>
            <a:r>
              <a:rPr lang="ru-RU" dirty="0" err="1" smtClean="0"/>
              <a:t>decltype</a:t>
            </a:r>
            <a:r>
              <a:rPr lang="ru-RU" dirty="0" smtClean="0"/>
              <a:t> вместе с </a:t>
            </a:r>
            <a:r>
              <a:rPr lang="en-US" dirty="0" smtClean="0"/>
              <a:t> </a:t>
            </a:r>
            <a:r>
              <a:rPr lang="ru-RU" dirty="0" smtClean="0"/>
              <a:t>ключевым словом </a:t>
            </a:r>
            <a:r>
              <a:rPr lang="en-US" dirty="0" smtClean="0"/>
              <a:t>auto </a:t>
            </a:r>
            <a:r>
              <a:rPr lang="ru-RU" dirty="0" smtClean="0"/>
              <a:t>полезен в основном для разработчиков, создающих библиотеки шаблонов.</a:t>
            </a:r>
            <a:endParaRPr lang="en-US" dirty="0" smtClean="0"/>
          </a:p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/>
              <a:t>Обычно их используют для объявления функции шаблона, тип возвращаемого значения которого зависит от типов своих аргументов шаблона. </a:t>
            </a:r>
          </a:p>
          <a:p>
            <a:pPr marL="0" indent="342900" algn="just">
              <a:spcBef>
                <a:spcPts val="0"/>
              </a:spcBef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Новые возможности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/>
              <a:t>Общий формат:  </a:t>
            </a:r>
            <a:r>
              <a:rPr lang="en-US" dirty="0" err="1" smtClean="0"/>
              <a:t>decltype</a:t>
            </a:r>
            <a:r>
              <a:rPr lang="en-US" dirty="0" smtClean="0"/>
              <a:t>( expression )</a:t>
            </a:r>
            <a:r>
              <a:rPr lang="ru-RU" dirty="0" smtClean="0"/>
              <a:t>.</a:t>
            </a:r>
          </a:p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/>
              <a:t>Прежде чем говорить о  </a:t>
            </a:r>
            <a:r>
              <a:rPr lang="en-US" dirty="0" err="1" smtClean="0"/>
              <a:t>decltype</a:t>
            </a:r>
            <a:r>
              <a:rPr lang="ru-RU" dirty="0" smtClean="0"/>
              <a:t>, вспомним про ключевое слово </a:t>
            </a:r>
            <a:r>
              <a:rPr lang="en-US" dirty="0" smtClean="0"/>
              <a:t>auto</a:t>
            </a:r>
            <a:r>
              <a:rPr lang="ru-RU" dirty="0" smtClean="0"/>
              <a:t>. </a:t>
            </a:r>
          </a:p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/>
              <a:t>В С++ переопределили это ключевое слово, если ранее оно указывало на то, что переменная локальная и добавлялась к переменной (если у нее не было явно указано модификатора) по умолчанию, то теперь такое объявление переменной вызовет ошибку компиляции:  </a:t>
            </a:r>
            <a:r>
              <a:rPr lang="ru-RU" dirty="0" err="1" smtClean="0"/>
              <a:t>auto</a:t>
            </a:r>
            <a:r>
              <a:rPr lang="ru-RU" dirty="0" smtClean="0"/>
              <a:t> </a:t>
            </a:r>
            <a:r>
              <a:rPr lang="ru-RU" dirty="0" err="1" smtClean="0"/>
              <a:t>int</a:t>
            </a:r>
            <a:r>
              <a:rPr lang="ru-RU" dirty="0" smtClean="0"/>
              <a:t> a=5; 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Новые возможности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342900" algn="just">
              <a:spcBef>
                <a:spcPts val="0"/>
              </a:spcBef>
              <a:buNone/>
            </a:pPr>
            <a:r>
              <a:rPr lang="ru-RU" dirty="0" err="1" smtClean="0"/>
              <a:t>auto</a:t>
            </a:r>
            <a:r>
              <a:rPr lang="ru-RU" dirty="0" smtClean="0"/>
              <a:t> позволяет определять тип переменной по значению. Что и демонстрирует следующий код:</a:t>
            </a:r>
          </a:p>
          <a:p>
            <a:pPr>
              <a:buNone/>
            </a:pPr>
            <a:r>
              <a:rPr lang="en-US" dirty="0" err="1" smtClean="0"/>
              <a:t>int</a:t>
            </a:r>
            <a:r>
              <a:rPr lang="en-US" dirty="0" smtClean="0"/>
              <a:t> main() </a:t>
            </a:r>
          </a:p>
          <a:p>
            <a:pPr>
              <a:buNone/>
            </a:pPr>
            <a:r>
              <a:rPr lang="ru-RU" dirty="0" smtClean="0"/>
              <a:t>{ 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auto p=3.1415; 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 </a:t>
            </a:r>
            <a:r>
              <a:rPr lang="en-US" dirty="0" err="1" smtClean="0"/>
              <a:t>cout</a:t>
            </a:r>
            <a:r>
              <a:rPr lang="en-US" dirty="0" smtClean="0"/>
              <a:t>&lt;&lt;</a:t>
            </a:r>
            <a:r>
              <a:rPr lang="en-US" dirty="0" err="1" smtClean="0"/>
              <a:t>typeid</a:t>
            </a:r>
            <a:r>
              <a:rPr lang="en-US" dirty="0" smtClean="0"/>
              <a:t>(p).name()&lt;&lt;' '&lt;&lt;p&lt;&lt;'\n'; 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return 0;</a:t>
            </a:r>
          </a:p>
          <a:p>
            <a:pPr>
              <a:buNone/>
            </a:pPr>
            <a:r>
              <a:rPr lang="ru-RU" dirty="0" smtClean="0"/>
              <a:t>}</a:t>
            </a:r>
            <a:endParaRPr lang="ru-RU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Новые возможности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/>
              <a:t>Гораздо более полезное использование </a:t>
            </a:r>
            <a:r>
              <a:rPr lang="ru-RU" dirty="0" err="1" smtClean="0"/>
              <a:t>auto</a:t>
            </a:r>
            <a:r>
              <a:rPr lang="ru-RU" dirty="0" smtClean="0"/>
              <a:t> является запись длинных типов таких как к примеру:</a:t>
            </a:r>
          </a:p>
          <a:p>
            <a:pPr marL="0" indent="342900" algn="just">
              <a:spcBef>
                <a:spcPts val="0"/>
              </a:spcBef>
              <a:buNone/>
            </a:pPr>
            <a:r>
              <a:rPr lang="en-US" dirty="0" smtClean="0"/>
              <a:t>vector&lt;std::vector&lt;std::pair&lt;std::vector&lt;</a:t>
            </a:r>
            <a:r>
              <a:rPr lang="en-US" dirty="0" err="1" smtClean="0"/>
              <a:t>int</a:t>
            </a:r>
            <a:r>
              <a:rPr lang="en-US" dirty="0" smtClean="0"/>
              <a:t>&gt; std::vector&lt;</a:t>
            </a:r>
            <a:r>
              <a:rPr lang="en-US" dirty="0" err="1" smtClean="0"/>
              <a:t>int</a:t>
            </a:r>
            <a:r>
              <a:rPr lang="en-US" dirty="0" smtClean="0"/>
              <a:t>&gt; &gt; &gt; &gt;::</a:t>
            </a:r>
            <a:r>
              <a:rPr lang="en-US" dirty="0" err="1" smtClean="0"/>
              <a:t>iterator</a:t>
            </a:r>
            <a:r>
              <a:rPr lang="en-US" dirty="0" smtClean="0"/>
              <a:t> It=</a:t>
            </a:r>
            <a:r>
              <a:rPr lang="en-US" dirty="0" err="1" smtClean="0"/>
              <a:t>Vec.begin</a:t>
            </a:r>
            <a:r>
              <a:rPr lang="en-US" dirty="0" smtClean="0"/>
              <a:t>();</a:t>
            </a:r>
            <a:endParaRPr lang="ru-RU" dirty="0" smtClean="0"/>
          </a:p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/>
              <a:t>Можно воспользоваться</a:t>
            </a:r>
            <a:r>
              <a:rPr lang="en-US" dirty="0" smtClean="0"/>
              <a:t> </a:t>
            </a:r>
            <a:r>
              <a:rPr lang="en-US" dirty="0" err="1" smtClean="0"/>
              <a:t>typedef</a:t>
            </a:r>
            <a:r>
              <a:rPr lang="ru-RU" dirty="0" smtClean="0"/>
              <a:t>. Но с </a:t>
            </a:r>
            <a:r>
              <a:rPr lang="en-US" dirty="0" smtClean="0"/>
              <a:t>auto </a:t>
            </a:r>
            <a:r>
              <a:rPr lang="ru-RU" dirty="0" smtClean="0"/>
              <a:t>это будет выглядеть элегантнее:</a:t>
            </a:r>
            <a:endParaRPr lang="ru-RU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Новые возможности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 smtClean="0"/>
              <a:t>int</a:t>
            </a:r>
            <a:r>
              <a:rPr lang="en-US" dirty="0" smtClean="0"/>
              <a:t> main() </a:t>
            </a:r>
            <a:br>
              <a:rPr lang="en-US" dirty="0" smtClean="0"/>
            </a:br>
            <a:r>
              <a:rPr lang="en-US" dirty="0" smtClean="0"/>
              <a:t>{ </a:t>
            </a:r>
            <a:br>
              <a:rPr lang="en-US" dirty="0" smtClean="0"/>
            </a:br>
            <a:r>
              <a:rPr lang="en-US" dirty="0" smtClean="0"/>
              <a:t>    std::vector&lt;std::vector&lt;std::pair&lt;std::vector</a:t>
            </a:r>
            <a:r>
              <a:rPr lang="ru-RU" dirty="0" smtClean="0"/>
              <a:t>  </a:t>
            </a:r>
            <a:r>
              <a:rPr lang="en-US" dirty="0" smtClean="0"/>
              <a:t>&lt;</a:t>
            </a:r>
            <a:r>
              <a:rPr lang="en-US" dirty="0" err="1" smtClean="0"/>
              <a:t>int</a:t>
            </a:r>
            <a:r>
              <a:rPr lang="en-US" dirty="0" smtClean="0"/>
              <a:t>&gt;, std::vector&lt;</a:t>
            </a:r>
            <a:r>
              <a:rPr lang="en-US" dirty="0" err="1" smtClean="0"/>
              <a:t>int</a:t>
            </a:r>
            <a:r>
              <a:rPr lang="en-US" dirty="0" smtClean="0"/>
              <a:t>&gt; &gt; &gt; &gt; </a:t>
            </a:r>
            <a:r>
              <a:rPr lang="en-US" dirty="0" err="1" smtClean="0"/>
              <a:t>Vec</a:t>
            </a:r>
            <a:r>
              <a:rPr lang="en-US" dirty="0" smtClean="0"/>
              <a:t>; </a:t>
            </a:r>
            <a:br>
              <a:rPr lang="en-US" dirty="0" smtClean="0"/>
            </a:br>
            <a:r>
              <a:rPr lang="en-US" dirty="0" smtClean="0"/>
              <a:t>    auto It=</a:t>
            </a:r>
            <a:r>
              <a:rPr lang="en-US" dirty="0" err="1" smtClean="0"/>
              <a:t>Vec.begin</a:t>
            </a:r>
            <a:r>
              <a:rPr lang="en-US" dirty="0" smtClean="0"/>
              <a:t>(); </a:t>
            </a:r>
            <a:br>
              <a:rPr lang="en-US" dirty="0" smtClean="0"/>
            </a:br>
            <a:r>
              <a:rPr lang="en-US" dirty="0" smtClean="0"/>
              <a:t>    std::</a:t>
            </a:r>
            <a:r>
              <a:rPr lang="en-US" dirty="0" err="1" smtClean="0"/>
              <a:t>cout</a:t>
            </a:r>
            <a:r>
              <a:rPr lang="en-US" dirty="0" smtClean="0"/>
              <a:t>&lt;&lt;</a:t>
            </a:r>
            <a:r>
              <a:rPr lang="en-US" dirty="0" err="1" smtClean="0"/>
              <a:t>typeid</a:t>
            </a:r>
            <a:r>
              <a:rPr lang="en-US" dirty="0" smtClean="0"/>
              <a:t>(It).name()&lt;&lt;'\n'; </a:t>
            </a:r>
            <a:br>
              <a:rPr lang="en-US" dirty="0" smtClean="0"/>
            </a:br>
            <a:r>
              <a:rPr lang="en-US" dirty="0" smtClean="0"/>
              <a:t>    return 0; </a:t>
            </a:r>
            <a:br>
              <a:rPr lang="en-US" dirty="0" smtClean="0"/>
            </a:br>
            <a:r>
              <a:rPr lang="en-US" dirty="0" smtClean="0"/>
              <a:t>} </a:t>
            </a:r>
            <a:endParaRPr lang="ru-RU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Новые возможности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/>
              <a:t>Программы становятся короче, понятнее, что ведет к снижению количества ошибок. Например, запись </a:t>
            </a:r>
          </a:p>
          <a:p>
            <a:pPr marL="0" indent="342900" algn="just">
              <a:spcBef>
                <a:spcPts val="0"/>
              </a:spcBef>
              <a:buNone/>
            </a:pPr>
            <a:r>
              <a:rPr lang="en-US" dirty="0" smtClean="0"/>
              <a:t>for(auto It=</a:t>
            </a:r>
            <a:r>
              <a:rPr lang="en-US" dirty="0" err="1" smtClean="0"/>
              <a:t>Vec.begin</a:t>
            </a:r>
            <a:r>
              <a:rPr lang="en-US" dirty="0" smtClean="0"/>
              <a:t>(); It!=</a:t>
            </a:r>
            <a:r>
              <a:rPr lang="en-US" dirty="0" err="1" smtClean="0"/>
              <a:t>Vec.end</a:t>
            </a:r>
            <a:r>
              <a:rPr lang="en-US" dirty="0" smtClean="0"/>
              <a:t>(); ++It)  </a:t>
            </a:r>
            <a:br>
              <a:rPr lang="en-US" dirty="0" smtClean="0"/>
            </a:br>
            <a:r>
              <a:rPr lang="en-US" dirty="0" smtClean="0"/>
              <a:t>      std::</a:t>
            </a:r>
            <a:r>
              <a:rPr lang="en-US" dirty="0" err="1" smtClean="0"/>
              <a:t>cout</a:t>
            </a:r>
            <a:r>
              <a:rPr lang="en-US" dirty="0" smtClean="0"/>
              <a:t>&lt;&lt;*It&lt;&lt;' '; </a:t>
            </a:r>
            <a:endParaRPr lang="ru-RU" dirty="0" smtClean="0"/>
          </a:p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/>
              <a:t>воспринимается легче, чем запись с итераторов с пространствами имен.</a:t>
            </a:r>
            <a:endParaRPr lang="ru-RU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Новые возможности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/>
              <a:t>Вновь о </a:t>
            </a:r>
            <a:r>
              <a:rPr lang="en-US" dirty="0" err="1" smtClean="0"/>
              <a:t>decltype</a:t>
            </a:r>
            <a:endParaRPr lang="ru-RU" dirty="0" smtClean="0"/>
          </a:p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/>
              <a:t>В С++0x используется для определения типа во время компиляции без инициализации переменной, а так же используется для определения типа возвращаемого функцией значения (полезно в шаблонах):</a:t>
            </a:r>
            <a:endParaRPr lang="ru-RU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Новые возможности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double sum(</a:t>
            </a:r>
            <a:r>
              <a:rPr lang="en-US" dirty="0" err="1" smtClean="0"/>
              <a:t>int</a:t>
            </a:r>
            <a:r>
              <a:rPr lang="en-US" dirty="0" smtClean="0"/>
              <a:t> a, double b) 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{ </a:t>
            </a:r>
            <a:br>
              <a:rPr lang="en-US" dirty="0" smtClean="0"/>
            </a:br>
            <a:r>
              <a:rPr lang="en-US" dirty="0" smtClean="0"/>
              <a:t>   return </a:t>
            </a:r>
            <a:r>
              <a:rPr lang="en-US" dirty="0" err="1" smtClean="0"/>
              <a:t>a+b</a:t>
            </a:r>
            <a:r>
              <a:rPr lang="en-US" dirty="0" smtClean="0"/>
              <a:t>; 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} </a:t>
            </a:r>
            <a:endParaRPr lang="ru-RU" dirty="0" smtClean="0"/>
          </a:p>
          <a:p>
            <a:pPr>
              <a:buNone/>
            </a:pPr>
            <a:r>
              <a:rPr lang="en-US" dirty="0" err="1" smtClean="0"/>
              <a:t>int</a:t>
            </a:r>
            <a:r>
              <a:rPr lang="en-US" dirty="0" smtClean="0"/>
              <a:t> main() 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{ </a:t>
            </a:r>
            <a:br>
              <a:rPr lang="en-US" dirty="0" smtClean="0"/>
            </a:br>
            <a:r>
              <a:rPr lang="en-US" dirty="0" smtClean="0"/>
              <a:t>   auto a=5;  </a:t>
            </a:r>
            <a:br>
              <a:rPr lang="en-US" dirty="0" smtClean="0"/>
            </a:br>
            <a:r>
              <a:rPr lang="en-US" dirty="0" smtClean="0"/>
              <a:t>   auto b=5.5; </a:t>
            </a:r>
            <a:br>
              <a:rPr lang="en-US" dirty="0" smtClean="0"/>
            </a:br>
            <a:r>
              <a:rPr lang="en-US" dirty="0" smtClean="0"/>
              <a:t>  </a:t>
            </a:r>
            <a:r>
              <a:rPr lang="en-US" dirty="0" smtClean="0">
                <a:solidFill>
                  <a:srgbClr val="FF0000"/>
                </a:solidFill>
              </a:rPr>
              <a:t> </a:t>
            </a:r>
            <a:r>
              <a:rPr lang="en-US" dirty="0" err="1" smtClean="0">
                <a:solidFill>
                  <a:srgbClr val="FF0000"/>
                </a:solidFill>
              </a:rPr>
              <a:t>decltype</a:t>
            </a:r>
            <a:r>
              <a:rPr lang="en-US" dirty="0" smtClean="0">
                <a:solidFill>
                  <a:srgbClr val="FF0000"/>
                </a:solidFill>
              </a:rPr>
              <a:t>(sum(</a:t>
            </a:r>
            <a:r>
              <a:rPr lang="en-US" dirty="0" err="1" smtClean="0">
                <a:solidFill>
                  <a:srgbClr val="FF0000"/>
                </a:solidFill>
              </a:rPr>
              <a:t>a,b</a:t>
            </a:r>
            <a:r>
              <a:rPr lang="en-US" dirty="0" smtClean="0">
                <a:solidFill>
                  <a:srgbClr val="FF0000"/>
                </a:solidFill>
              </a:rPr>
              <a:t>))Sum=sum(</a:t>
            </a:r>
            <a:r>
              <a:rPr lang="en-US" dirty="0" err="1" smtClean="0">
                <a:solidFill>
                  <a:srgbClr val="FF0000"/>
                </a:solidFill>
              </a:rPr>
              <a:t>a,b</a:t>
            </a:r>
            <a:r>
              <a:rPr lang="en-US" dirty="0" smtClean="0">
                <a:solidFill>
                  <a:srgbClr val="FF0000"/>
                </a:solidFill>
              </a:rPr>
              <a:t>);</a:t>
            </a:r>
            <a:r>
              <a:rPr lang="en-US" dirty="0" smtClean="0"/>
              <a:t> </a:t>
            </a:r>
            <a:br>
              <a:rPr lang="en-US" dirty="0" smtClean="0"/>
            </a:br>
            <a:r>
              <a:rPr lang="en-US" dirty="0" smtClean="0"/>
              <a:t>   </a:t>
            </a:r>
            <a:r>
              <a:rPr lang="en-US" dirty="0" err="1" smtClean="0"/>
              <a:t>cout</a:t>
            </a:r>
            <a:r>
              <a:rPr lang="en-US" dirty="0" smtClean="0"/>
              <a:t>&lt;&lt;</a:t>
            </a:r>
            <a:r>
              <a:rPr lang="en-US" dirty="0" err="1" smtClean="0"/>
              <a:t>typeid</a:t>
            </a:r>
            <a:r>
              <a:rPr lang="en-US" dirty="0" smtClean="0"/>
              <a:t>(Sum).name()&lt;&lt;' '&lt;&lt;Sum&lt;&lt;'\n'; </a:t>
            </a:r>
            <a:br>
              <a:rPr lang="en-US" dirty="0" smtClean="0"/>
            </a:br>
            <a:r>
              <a:rPr lang="en-US" dirty="0" smtClean="0"/>
              <a:t>   return 0; </a:t>
            </a:r>
            <a:br>
              <a:rPr lang="en-US" dirty="0" smtClean="0"/>
            </a:br>
            <a:r>
              <a:rPr lang="en-US" dirty="0" smtClean="0"/>
              <a:t>} 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Новые возможности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/>
              <a:t>Пример использования:</a:t>
            </a:r>
          </a:p>
          <a:p>
            <a:pPr>
              <a:buNone/>
            </a:pPr>
            <a:r>
              <a:rPr lang="en-US" dirty="0" err="1" smtClean="0">
                <a:solidFill>
                  <a:srgbClr val="FF0000"/>
                </a:solidFill>
              </a:rPr>
              <a:t>enum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struct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NewEnum</a:t>
            </a:r>
            <a:endParaRPr lang="en-US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{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  one= 1,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  ten=10,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};</a:t>
            </a:r>
          </a:p>
          <a:p>
            <a:endParaRPr lang="ru-RU" dirty="0" smtClean="0"/>
          </a:p>
          <a:p>
            <a:pPr>
              <a:buNone/>
            </a:pPr>
            <a:r>
              <a:rPr lang="en-US" dirty="0" err="1" smtClean="0"/>
              <a:t>int</a:t>
            </a:r>
            <a:r>
              <a:rPr lang="en-US" dirty="0" smtClean="0"/>
              <a:t> main()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//</a:t>
            </a:r>
            <a:r>
              <a:rPr lang="en-US" dirty="0" err="1" smtClean="0"/>
              <a:t>cout</a:t>
            </a:r>
            <a:r>
              <a:rPr lang="en-US" dirty="0" smtClean="0"/>
              <a:t> &lt;&lt; "C++11= " &lt;&lt; 1* </a:t>
            </a:r>
            <a:r>
              <a:rPr lang="en-US" dirty="0" err="1" smtClean="0"/>
              <a:t>NewEnum</a:t>
            </a:r>
            <a:r>
              <a:rPr lang="en-US" dirty="0" smtClean="0"/>
              <a:t>::ten + 1* </a:t>
            </a:r>
            <a:r>
              <a:rPr lang="en-US" dirty="0" err="1" smtClean="0"/>
              <a:t>NewEnum</a:t>
            </a:r>
            <a:r>
              <a:rPr lang="en-US" dirty="0" smtClean="0"/>
              <a:t>::one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&lt;&lt; "C++11= " &lt;&lt; 1*</a:t>
            </a:r>
            <a:r>
              <a:rPr lang="en-US" dirty="0" err="1" smtClean="0"/>
              <a:t>static_cast</a:t>
            </a:r>
            <a:r>
              <a:rPr lang="en-US" dirty="0" smtClean="0"/>
              <a:t>&lt;</a:t>
            </a:r>
            <a:r>
              <a:rPr lang="en-US" dirty="0" err="1" smtClean="0"/>
              <a:t>int</a:t>
            </a:r>
            <a:r>
              <a:rPr lang="en-US" dirty="0" smtClean="0"/>
              <a:t>&gt;(</a:t>
            </a:r>
            <a:r>
              <a:rPr lang="en-US" dirty="0" err="1" smtClean="0"/>
              <a:t>NewEnum</a:t>
            </a:r>
            <a:r>
              <a:rPr lang="en-US" dirty="0" smtClean="0"/>
              <a:t>::ten) + </a:t>
            </a:r>
          </a:p>
          <a:p>
            <a:pPr>
              <a:buNone/>
            </a:pPr>
            <a:r>
              <a:rPr lang="en-US" dirty="0" smtClean="0"/>
              <a:t>                    1*</a:t>
            </a:r>
            <a:r>
              <a:rPr lang="en-US" dirty="0" err="1" smtClean="0"/>
              <a:t>static_cast</a:t>
            </a:r>
            <a:r>
              <a:rPr lang="en-US" dirty="0" smtClean="0"/>
              <a:t>&lt;</a:t>
            </a:r>
            <a:r>
              <a:rPr lang="en-US" dirty="0" err="1" smtClean="0"/>
              <a:t>int</a:t>
            </a:r>
            <a:r>
              <a:rPr lang="en-US" dirty="0" smtClean="0"/>
              <a:t>&gt;(</a:t>
            </a:r>
            <a:r>
              <a:rPr lang="en-US" dirty="0" err="1" smtClean="0"/>
              <a:t>NewEnum</a:t>
            </a:r>
            <a:r>
              <a:rPr lang="en-US" dirty="0" smtClean="0"/>
              <a:t>::one)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return 0;</a:t>
            </a:r>
          </a:p>
          <a:p>
            <a:pPr>
              <a:buNone/>
            </a:pPr>
            <a:r>
              <a:rPr lang="ru-RU" dirty="0" smtClean="0"/>
              <a:t>}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Новые возможности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/>
              <a:t>Следующий пример использования </a:t>
            </a:r>
            <a:r>
              <a:rPr lang="ru-RU" dirty="0" err="1" smtClean="0"/>
              <a:t>decltype</a:t>
            </a:r>
            <a:r>
              <a:rPr lang="ru-RU" dirty="0" smtClean="0"/>
              <a:t> - определение возвращаемого значения функции:</a:t>
            </a:r>
          </a:p>
          <a:p>
            <a:pPr marL="0" indent="342900" algn="just">
              <a:spcBef>
                <a:spcPts val="0"/>
              </a:spcBef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Новые возможности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dirty="0" smtClean="0"/>
              <a:t>	</a:t>
            </a:r>
            <a:r>
              <a:rPr lang="en-US" dirty="0" smtClean="0"/>
              <a:t>template &lt;class T1, class T2&gt; </a:t>
            </a:r>
            <a:br>
              <a:rPr lang="en-US" dirty="0" smtClean="0"/>
            </a:br>
            <a:r>
              <a:rPr lang="en-US" dirty="0" smtClean="0"/>
              <a:t>auto sum(T1 a, T2 b) -&gt; </a:t>
            </a:r>
            <a:r>
              <a:rPr lang="en-US" dirty="0" err="1" smtClean="0"/>
              <a:t>decltype</a:t>
            </a:r>
            <a:r>
              <a:rPr lang="en-US" dirty="0" smtClean="0"/>
              <a:t>(</a:t>
            </a:r>
            <a:r>
              <a:rPr lang="en-US" dirty="0" err="1" smtClean="0"/>
              <a:t>a+b</a:t>
            </a:r>
            <a:r>
              <a:rPr lang="en-US" dirty="0" smtClean="0"/>
              <a:t>) </a:t>
            </a:r>
            <a:br>
              <a:rPr lang="en-US" dirty="0" smtClean="0"/>
            </a:br>
            <a:r>
              <a:rPr lang="en-US" dirty="0" smtClean="0"/>
              <a:t>{ </a:t>
            </a:r>
            <a:br>
              <a:rPr lang="en-US" dirty="0" smtClean="0"/>
            </a:br>
            <a:r>
              <a:rPr lang="en-US" dirty="0" smtClean="0"/>
              <a:t>   return </a:t>
            </a:r>
            <a:r>
              <a:rPr lang="en-US" dirty="0" err="1" smtClean="0"/>
              <a:t>a+b</a:t>
            </a:r>
            <a:r>
              <a:rPr lang="en-US" dirty="0" smtClean="0"/>
              <a:t>; </a:t>
            </a:r>
            <a:br>
              <a:rPr lang="en-US" dirty="0" smtClean="0"/>
            </a:br>
            <a:r>
              <a:rPr lang="en-US" dirty="0" smtClean="0"/>
              <a:t>} </a:t>
            </a:r>
            <a:br>
              <a:rPr lang="en-US" dirty="0" smtClean="0"/>
            </a:br>
            <a:r>
              <a:rPr lang="en-US" dirty="0" err="1" smtClean="0"/>
              <a:t>int</a:t>
            </a:r>
            <a:r>
              <a:rPr lang="en-US" dirty="0" smtClean="0"/>
              <a:t> main() </a:t>
            </a:r>
            <a:br>
              <a:rPr lang="en-US" dirty="0" smtClean="0"/>
            </a:br>
            <a:r>
              <a:rPr lang="en-US" dirty="0" smtClean="0"/>
              <a:t>{ </a:t>
            </a:r>
            <a:br>
              <a:rPr lang="en-US" dirty="0" smtClean="0"/>
            </a:br>
            <a:r>
              <a:rPr lang="en-US" dirty="0" smtClean="0"/>
              <a:t>   auto a = 5; </a:t>
            </a:r>
            <a:br>
              <a:rPr lang="en-US" dirty="0" smtClean="0"/>
            </a:br>
            <a:r>
              <a:rPr lang="en-US" dirty="0" smtClean="0"/>
              <a:t>   auto b = 3.43; </a:t>
            </a:r>
            <a:br>
              <a:rPr lang="en-US" dirty="0" smtClean="0"/>
            </a:br>
            <a:r>
              <a:rPr lang="en-US" dirty="0" smtClean="0"/>
              <a:t>   </a:t>
            </a:r>
            <a:r>
              <a:rPr lang="en-US" dirty="0" err="1" smtClean="0"/>
              <a:t>cout</a:t>
            </a:r>
            <a:r>
              <a:rPr lang="en-US" dirty="0" smtClean="0"/>
              <a:t>&lt;&lt;sum(</a:t>
            </a:r>
            <a:r>
              <a:rPr lang="en-US" dirty="0" err="1" smtClean="0"/>
              <a:t>a,b</a:t>
            </a:r>
            <a:r>
              <a:rPr lang="en-US" dirty="0" smtClean="0"/>
              <a:t>); </a:t>
            </a:r>
            <a:br>
              <a:rPr lang="en-US" dirty="0" smtClean="0"/>
            </a:br>
            <a:r>
              <a:rPr lang="en-US" dirty="0" smtClean="0"/>
              <a:t>   return 0; </a:t>
            </a:r>
            <a:br>
              <a:rPr lang="en-US" dirty="0" smtClean="0"/>
            </a:br>
            <a:r>
              <a:rPr lang="en-US" dirty="0" smtClean="0"/>
              <a:t>}</a:t>
            </a:r>
            <a:endParaRPr lang="ru-RU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Новые возможности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/>
              <a:t>В итоге тип возвращаемого значения функции определяется в зависимости от типа выражения </a:t>
            </a:r>
            <a:r>
              <a:rPr lang="ru-RU" dirty="0" err="1" smtClean="0"/>
              <a:t>a+b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Новые возможности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i="1" dirty="0" smtClean="0"/>
              <a:t>Краткое введение в </a:t>
            </a:r>
            <a:r>
              <a:rPr lang="en-US" i="1" dirty="0" err="1" smtClean="0"/>
              <a:t>rvalue</a:t>
            </a:r>
            <a:r>
              <a:rPr lang="en-US" i="1" dirty="0" smtClean="0"/>
              <a:t>-</a:t>
            </a:r>
            <a:r>
              <a:rPr lang="ru-RU" i="1" dirty="0" smtClean="0"/>
              <a:t>ссылки</a:t>
            </a:r>
            <a:endParaRPr lang="ru-RU" b="1" i="1" dirty="0" smtClean="0"/>
          </a:p>
          <a:p>
            <a:pPr marL="0" indent="0" algn="ctr">
              <a:spcBef>
                <a:spcPts val="0"/>
              </a:spcBef>
              <a:buNone/>
            </a:pPr>
            <a:r>
              <a:rPr lang="ru-RU" dirty="0" err="1" smtClean="0"/>
              <a:t>Rvalue</a:t>
            </a:r>
            <a:r>
              <a:rPr lang="ru-RU" dirty="0" smtClean="0"/>
              <a:t> ссылка</a:t>
            </a:r>
          </a:p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</a:t>
            </a:r>
            <a:r>
              <a:rPr lang="ru-RU" dirty="0" err="1" smtClean="0"/>
              <a:t>Rvalue</a:t>
            </a:r>
            <a:r>
              <a:rPr lang="ru-RU" dirty="0" smtClean="0"/>
              <a:t> ссылка – это составной тип, очень похожий на традиционную ссылку в C++. Чтобы различать эти два типа, традиционную C++ ссылку называют </a:t>
            </a:r>
            <a:r>
              <a:rPr lang="ru-RU" dirty="0" err="1" smtClean="0"/>
              <a:t>lvalue</a:t>
            </a:r>
            <a:r>
              <a:rPr lang="ru-RU" dirty="0" smtClean="0"/>
              <a:t> ссылка. Когда будет встречаться термин ссылка, то это относится к обоим видам ссылок.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  <a:p>
            <a:pPr marL="0" indent="342900" algn="just">
              <a:spcBef>
                <a:spcPts val="0"/>
              </a:spcBef>
              <a:buNone/>
            </a:pPr>
            <a:endParaRPr lang="ru-RU" dirty="0" smtClean="0"/>
          </a:p>
          <a:p>
            <a:pPr marL="0" indent="342900" algn="just">
              <a:spcBef>
                <a:spcPts val="0"/>
              </a:spcBef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Новые возможности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/>
              <a:t>По семантике </a:t>
            </a:r>
            <a:r>
              <a:rPr lang="ru-RU" dirty="0" err="1" smtClean="0"/>
              <a:t>lvalue</a:t>
            </a:r>
            <a:r>
              <a:rPr lang="ru-RU" dirty="0" smtClean="0"/>
              <a:t> ссылка формируется путём объявления &amp; после некоторого типа.</a:t>
            </a:r>
            <a:br>
              <a:rPr lang="ru-RU" dirty="0" smtClean="0"/>
            </a:br>
            <a:r>
              <a:rPr lang="ru-RU" dirty="0" smtClean="0"/>
              <a:t>	A </a:t>
            </a:r>
            <a:r>
              <a:rPr lang="ru-RU" dirty="0" err="1" smtClean="0"/>
              <a:t>a</a:t>
            </a:r>
            <a:r>
              <a:rPr lang="ru-RU" dirty="0" smtClean="0"/>
              <a:t>;</a:t>
            </a:r>
          </a:p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/>
              <a:t>	 A&amp; a_ref1 = </a:t>
            </a:r>
            <a:r>
              <a:rPr lang="ru-RU" dirty="0" err="1" smtClean="0"/>
              <a:t>a</a:t>
            </a:r>
            <a:r>
              <a:rPr lang="ru-RU" dirty="0" smtClean="0"/>
              <a:t>; </a:t>
            </a:r>
            <a:r>
              <a:rPr lang="ru-RU" i="1" dirty="0" smtClean="0"/>
              <a:t>// это </a:t>
            </a:r>
            <a:r>
              <a:rPr lang="ru-RU" i="1" dirty="0" err="1" smtClean="0"/>
              <a:t>lvalue</a:t>
            </a:r>
            <a:r>
              <a:rPr lang="ru-RU" i="1" dirty="0" smtClean="0"/>
              <a:t> ссылка</a:t>
            </a:r>
          </a:p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/>
              <a:t>Если после некоторого типа поместить &amp;&amp;, то получится </a:t>
            </a:r>
            <a:r>
              <a:rPr lang="ru-RU" dirty="0" err="1" smtClean="0"/>
              <a:t>rvalue</a:t>
            </a:r>
            <a:r>
              <a:rPr lang="ru-RU" dirty="0" smtClean="0"/>
              <a:t> ссылка.</a:t>
            </a:r>
            <a:br>
              <a:rPr lang="ru-RU" dirty="0" smtClean="0"/>
            </a:br>
            <a:r>
              <a:rPr lang="ru-RU" dirty="0" smtClean="0"/>
              <a:t>	A </a:t>
            </a:r>
            <a:r>
              <a:rPr lang="ru-RU" dirty="0" err="1" smtClean="0"/>
              <a:t>a</a:t>
            </a:r>
            <a:r>
              <a:rPr lang="ru-RU" dirty="0" smtClean="0"/>
              <a:t>;</a:t>
            </a:r>
          </a:p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/>
              <a:t> 	A&amp;&amp; a_ref2 = </a:t>
            </a:r>
            <a:r>
              <a:rPr lang="ru-RU" dirty="0" err="1" smtClean="0"/>
              <a:t>a</a:t>
            </a:r>
            <a:r>
              <a:rPr lang="ru-RU" dirty="0" smtClean="0"/>
              <a:t>; </a:t>
            </a:r>
            <a:r>
              <a:rPr lang="ru-RU" i="1" dirty="0" smtClean="0"/>
              <a:t>// это </a:t>
            </a:r>
            <a:r>
              <a:rPr lang="ru-RU" i="1" dirty="0" err="1" smtClean="0"/>
              <a:t>rvalue</a:t>
            </a:r>
            <a:r>
              <a:rPr lang="ru-RU" i="1" dirty="0" smtClean="0"/>
              <a:t> ссылка</a:t>
            </a:r>
            <a:endParaRPr lang="ru-RU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Новые возможности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/>
              <a:t> </a:t>
            </a:r>
            <a:r>
              <a:rPr lang="ru-RU" dirty="0" err="1" smtClean="0"/>
              <a:t>Rvalue</a:t>
            </a:r>
            <a:r>
              <a:rPr lang="ru-RU" dirty="0" smtClean="0"/>
              <a:t> ссылка ведет себя точно так же, как и </a:t>
            </a:r>
            <a:r>
              <a:rPr lang="ru-RU" dirty="0" err="1" smtClean="0"/>
              <a:t>lvalue</a:t>
            </a:r>
            <a:r>
              <a:rPr lang="ru-RU" dirty="0" smtClean="0"/>
              <a:t> ссылка, за исключением того, что она может быть связана с временным объектом, тогда как </a:t>
            </a:r>
            <a:r>
              <a:rPr lang="ru-RU" dirty="0" err="1" smtClean="0"/>
              <a:t>lvalue</a:t>
            </a:r>
            <a:r>
              <a:rPr lang="ru-RU" dirty="0" smtClean="0"/>
              <a:t> связать с временным (не константным) объектом нельзя.</a:t>
            </a:r>
          </a:p>
          <a:p>
            <a:pPr marL="0" indent="342900" algn="just">
              <a:spcBef>
                <a:spcPts val="0"/>
              </a:spcBef>
              <a:buNone/>
            </a:pPr>
            <a:r>
              <a:rPr lang="pt-BR" dirty="0" smtClean="0"/>
              <a:t>A&amp; a_ref3 = A(); </a:t>
            </a:r>
            <a:r>
              <a:rPr lang="pt-BR" i="1" dirty="0" smtClean="0"/>
              <a:t>// Ошибка!</a:t>
            </a:r>
            <a:endParaRPr lang="ru-RU" i="1" dirty="0" smtClean="0"/>
          </a:p>
          <a:p>
            <a:pPr marL="0" indent="342900" algn="just">
              <a:spcBef>
                <a:spcPts val="0"/>
              </a:spcBef>
              <a:buNone/>
            </a:pPr>
            <a:r>
              <a:rPr lang="pt-BR" dirty="0" smtClean="0"/>
              <a:t> A&amp;&amp; a_ref4 = A(); </a:t>
            </a:r>
            <a:r>
              <a:rPr lang="pt-BR" i="1" dirty="0" smtClean="0"/>
              <a:t>// Ok</a:t>
            </a:r>
            <a:endParaRPr lang="ru-RU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Новые возможности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/>
              <a:t>Оказывается, что комбинация </a:t>
            </a:r>
            <a:r>
              <a:rPr lang="ru-RU" dirty="0" err="1" smtClean="0"/>
              <a:t>rvalue</a:t>
            </a:r>
            <a:r>
              <a:rPr lang="ru-RU" dirty="0" smtClean="0"/>
              <a:t> ссылок и </a:t>
            </a:r>
            <a:r>
              <a:rPr lang="ru-RU" dirty="0" err="1" smtClean="0"/>
              <a:t>lvalue</a:t>
            </a:r>
            <a:r>
              <a:rPr lang="ru-RU" dirty="0" smtClean="0"/>
              <a:t> ссылок — это то, что необходимо для лёгкой реализации семантики перемещения (</a:t>
            </a:r>
            <a:r>
              <a:rPr lang="ru-RU" dirty="0" err="1" smtClean="0"/>
              <a:t>move</a:t>
            </a:r>
            <a:r>
              <a:rPr lang="ru-RU" dirty="0" smtClean="0"/>
              <a:t> </a:t>
            </a:r>
            <a:r>
              <a:rPr lang="ru-RU" dirty="0" err="1" smtClean="0"/>
              <a:t>semantics</a:t>
            </a:r>
            <a:r>
              <a:rPr lang="ru-RU" dirty="0" smtClean="0"/>
              <a:t>). </a:t>
            </a:r>
            <a:r>
              <a:rPr lang="ru-RU" dirty="0" err="1" smtClean="0"/>
              <a:t>Rvalue</a:t>
            </a:r>
            <a:r>
              <a:rPr lang="ru-RU" dirty="0" smtClean="0"/>
              <a:t> ссылка может также использоваться для достижения идеальной передачи (</a:t>
            </a:r>
            <a:r>
              <a:rPr lang="ru-RU" dirty="0" err="1" smtClean="0"/>
              <a:t>perfect</a:t>
            </a:r>
            <a:r>
              <a:rPr lang="ru-RU" dirty="0" smtClean="0"/>
              <a:t> </a:t>
            </a:r>
            <a:r>
              <a:rPr lang="ru-RU" dirty="0" err="1" smtClean="0"/>
              <a:t>forwarding</a:t>
            </a:r>
            <a:r>
              <a:rPr lang="ru-RU" dirty="0" smtClean="0"/>
              <a:t>), что ранее было нерешенной проблемой в C++. Для большинства программистов </a:t>
            </a:r>
            <a:r>
              <a:rPr lang="ru-RU" dirty="0" err="1" smtClean="0"/>
              <a:t>rvalue</a:t>
            </a:r>
            <a:r>
              <a:rPr lang="ru-RU" dirty="0" smtClean="0"/>
              <a:t> ссылки позволяют создать более производительные библиотеки.</a:t>
            </a:r>
            <a:endParaRPr lang="ru-RU"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Новые возможности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Семантика перемещений (</a:t>
            </a:r>
            <a:r>
              <a:rPr lang="en-US" dirty="0" smtClean="0"/>
              <a:t>move semantics)</a:t>
            </a:r>
          </a:p>
          <a:p>
            <a:pPr>
              <a:buNone/>
            </a:pPr>
            <a:r>
              <a:rPr lang="ru-RU" dirty="0" smtClean="0"/>
              <a:t>Рассмотрим следующий пример:</a:t>
            </a:r>
          </a:p>
          <a:p>
            <a:pPr>
              <a:buNone/>
            </a:pPr>
            <a:r>
              <a:rPr lang="ru-RU" dirty="0" err="1" smtClean="0"/>
              <a:t>template</a:t>
            </a:r>
            <a:r>
              <a:rPr lang="ru-RU" dirty="0" smtClean="0"/>
              <a:t> &lt;</a:t>
            </a:r>
            <a:r>
              <a:rPr lang="ru-RU" dirty="0" err="1" smtClean="0"/>
              <a:t>class</a:t>
            </a:r>
            <a:r>
              <a:rPr lang="ru-RU" dirty="0" smtClean="0"/>
              <a:t> T&gt; </a:t>
            </a:r>
            <a:r>
              <a:rPr lang="ru-RU" dirty="0" err="1" smtClean="0"/>
              <a:t>swap</a:t>
            </a:r>
            <a:r>
              <a:rPr lang="ru-RU" dirty="0" smtClean="0"/>
              <a:t>(T&amp; </a:t>
            </a:r>
            <a:r>
              <a:rPr lang="ru-RU" dirty="0" err="1" smtClean="0"/>
              <a:t>a</a:t>
            </a:r>
            <a:r>
              <a:rPr lang="ru-RU" dirty="0" smtClean="0"/>
              <a:t>, T&amp; </a:t>
            </a:r>
            <a:r>
              <a:rPr lang="ru-RU" dirty="0" err="1" smtClean="0"/>
              <a:t>b</a:t>
            </a:r>
            <a:r>
              <a:rPr lang="ru-RU" dirty="0" smtClean="0"/>
              <a:t>) </a:t>
            </a:r>
          </a:p>
          <a:p>
            <a:pPr>
              <a:buNone/>
            </a:pPr>
            <a:r>
              <a:rPr lang="ru-RU" dirty="0" smtClean="0"/>
              <a:t>{ 	</a:t>
            </a:r>
          </a:p>
          <a:p>
            <a:pPr>
              <a:buNone/>
            </a:pPr>
            <a:r>
              <a:rPr lang="ru-RU" dirty="0" smtClean="0"/>
              <a:t>	T </a:t>
            </a:r>
            <a:r>
              <a:rPr lang="ru-RU" dirty="0" err="1" smtClean="0"/>
              <a:t>tmp</a:t>
            </a:r>
            <a:r>
              <a:rPr lang="ru-RU" dirty="0" smtClean="0"/>
              <a:t>(</a:t>
            </a:r>
            <a:r>
              <a:rPr lang="ru-RU" dirty="0" err="1" smtClean="0"/>
              <a:t>a</a:t>
            </a:r>
            <a:r>
              <a:rPr lang="ru-RU" dirty="0" smtClean="0"/>
              <a:t>); </a:t>
            </a:r>
            <a:r>
              <a:rPr lang="ru-RU" i="1" dirty="0" smtClean="0"/>
              <a:t>// сейчас  имеется две копии объекта </a:t>
            </a:r>
          </a:p>
          <a:p>
            <a:pPr>
              <a:buNone/>
            </a:pPr>
            <a:r>
              <a:rPr lang="ru-RU" i="1" dirty="0" smtClean="0"/>
              <a:t>	</a:t>
            </a:r>
            <a:r>
              <a:rPr lang="ru-RU" dirty="0" smtClean="0"/>
              <a:t> </a:t>
            </a:r>
            <a:r>
              <a:rPr lang="ru-RU" dirty="0" err="1" smtClean="0"/>
              <a:t>a</a:t>
            </a:r>
            <a:r>
              <a:rPr lang="ru-RU" dirty="0" smtClean="0"/>
              <a:t> = </a:t>
            </a:r>
            <a:r>
              <a:rPr lang="ru-RU" dirty="0" err="1" smtClean="0"/>
              <a:t>b</a:t>
            </a:r>
            <a:r>
              <a:rPr lang="ru-RU" dirty="0" smtClean="0"/>
              <a:t>; </a:t>
            </a:r>
            <a:r>
              <a:rPr lang="ru-RU" i="1" dirty="0" smtClean="0"/>
              <a:t>// теперь две копии объекта </a:t>
            </a:r>
            <a:r>
              <a:rPr lang="ru-RU" i="1" dirty="0" err="1" smtClean="0"/>
              <a:t>b</a:t>
            </a:r>
            <a:endParaRPr lang="ru-RU" i="1" dirty="0" smtClean="0"/>
          </a:p>
          <a:p>
            <a:pPr>
              <a:buNone/>
            </a:pPr>
            <a:r>
              <a:rPr lang="ru-RU" i="1" dirty="0" smtClean="0"/>
              <a:t>	</a:t>
            </a:r>
            <a:r>
              <a:rPr lang="ru-RU" dirty="0" smtClean="0"/>
              <a:t> </a:t>
            </a:r>
            <a:r>
              <a:rPr lang="ru-RU" dirty="0" err="1" smtClean="0"/>
              <a:t>b</a:t>
            </a:r>
            <a:r>
              <a:rPr lang="ru-RU" dirty="0" smtClean="0"/>
              <a:t> = </a:t>
            </a:r>
            <a:r>
              <a:rPr lang="ru-RU" dirty="0" err="1" smtClean="0"/>
              <a:t>tmp</a:t>
            </a:r>
            <a:r>
              <a:rPr lang="ru-RU" dirty="0" smtClean="0"/>
              <a:t>; </a:t>
            </a:r>
            <a:r>
              <a:rPr lang="ru-RU" i="1" dirty="0" smtClean="0"/>
              <a:t>// а теперь две копии объекта </a:t>
            </a:r>
            <a:r>
              <a:rPr lang="ru-RU" i="1" dirty="0" err="1" smtClean="0"/>
              <a:t>tmp</a:t>
            </a:r>
            <a:r>
              <a:rPr lang="ru-RU" i="1" dirty="0" smtClean="0"/>
              <a:t> </a:t>
            </a:r>
          </a:p>
          <a:p>
            <a:pPr>
              <a:buNone/>
            </a:pPr>
            <a:r>
              <a:rPr lang="ru-RU" dirty="0" smtClean="0"/>
              <a:t>}</a:t>
            </a:r>
            <a:endParaRPr lang="ru-RU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Новые возможности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/>
              <a:t>В действительности копии </a:t>
            </a:r>
            <a:r>
              <a:rPr lang="ru-RU" dirty="0" err="1" smtClean="0"/>
              <a:t>a</a:t>
            </a:r>
            <a:r>
              <a:rPr lang="ru-RU" dirty="0" smtClean="0"/>
              <a:t> или </a:t>
            </a:r>
            <a:r>
              <a:rPr lang="ru-RU" dirty="0" err="1" smtClean="0"/>
              <a:t>b</a:t>
            </a:r>
            <a:r>
              <a:rPr lang="ru-RU" dirty="0" smtClean="0"/>
              <a:t> не нужны, необходимо просто обменять их. Еще один пример: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template &lt;class T&gt; swap(T&amp; a, T&amp; b)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{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smtClean="0"/>
              <a:t>T </a:t>
            </a:r>
            <a:r>
              <a:rPr lang="en-US" dirty="0" err="1" smtClean="0"/>
              <a:t>tmp</a:t>
            </a:r>
            <a:r>
              <a:rPr lang="en-US" dirty="0" smtClean="0"/>
              <a:t>(std::move(a));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smtClean="0"/>
              <a:t>a = std::move(b);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smtClean="0"/>
              <a:t>b = std::move(</a:t>
            </a:r>
            <a:r>
              <a:rPr lang="en-US" dirty="0" err="1" smtClean="0"/>
              <a:t>tmp</a:t>
            </a:r>
            <a:r>
              <a:rPr lang="en-US" dirty="0" smtClean="0"/>
              <a:t>);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}</a:t>
            </a:r>
            <a:endParaRPr lang="ru-RU" dirty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Новые возможности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/>
              <a:t>Вызов </a:t>
            </a:r>
            <a:r>
              <a:rPr lang="ru-RU" dirty="0" err="1" smtClean="0"/>
              <a:t>move</a:t>
            </a:r>
            <a:r>
              <a:rPr lang="ru-RU" dirty="0" smtClean="0"/>
              <a:t>() возвращает значение объекта, переданного в качестве параметра, но не гарантирует сохранность этого объекта. К примеру, если в качестве параметра в </a:t>
            </a:r>
            <a:r>
              <a:rPr lang="ru-RU" dirty="0" err="1" smtClean="0"/>
              <a:t>move</a:t>
            </a:r>
            <a:r>
              <a:rPr lang="ru-RU" dirty="0" smtClean="0"/>
              <a:t>() передать </a:t>
            </a:r>
            <a:r>
              <a:rPr lang="ru-RU" dirty="0" err="1" smtClean="0"/>
              <a:t>vector</a:t>
            </a:r>
            <a:r>
              <a:rPr lang="ru-RU" dirty="0" smtClean="0"/>
              <a:t>, то можно обоснованно ожидать, что после работы функции от параметра останется вектор нулевой длины, так как все элементы будут перемещены, а не скопированы. Другими словами, перемещение – это считывание со стиранием (</a:t>
            </a:r>
            <a:r>
              <a:rPr lang="ru-RU" dirty="0" err="1" smtClean="0"/>
              <a:t>destructive</a:t>
            </a:r>
            <a:r>
              <a:rPr lang="ru-RU" dirty="0" smtClean="0"/>
              <a:t> </a:t>
            </a:r>
            <a:r>
              <a:rPr lang="ru-RU" dirty="0" err="1" smtClean="0"/>
              <a:t>read</a:t>
            </a:r>
            <a:r>
              <a:rPr lang="ru-RU" dirty="0" smtClean="0"/>
              <a:t>).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Новые возможности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spcBef>
                <a:spcPts val="0"/>
              </a:spcBef>
              <a:buAutoNum type="arabicParenR" startAt="6"/>
            </a:pPr>
            <a:r>
              <a:rPr lang="ru-RU" i="1" dirty="0" smtClean="0"/>
              <a:t>Интеллектуальные указатели</a:t>
            </a:r>
          </a:p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>
                <a:hlinkClick r:id="rId2"/>
              </a:rPr>
              <a:t>- </a:t>
            </a:r>
            <a:r>
              <a:rPr lang="ru-RU" dirty="0" err="1" smtClean="0">
                <a:solidFill>
                  <a:schemeClr val="bg1"/>
                </a:solidFill>
                <a:hlinkClick r:id="rId2"/>
              </a:rPr>
              <a:t>unique_ptr</a:t>
            </a:r>
            <a:r>
              <a:rPr lang="ru-RU" dirty="0" smtClean="0"/>
              <a:t>: должен использоваться, когда ресурс памяти не должен был разделяемым (у него нет конструктора копирования), но он может быть передан другому </a:t>
            </a:r>
            <a:r>
              <a:rPr lang="ru-RU" dirty="0" err="1" smtClean="0"/>
              <a:t>unique_ptr</a:t>
            </a:r>
            <a:endParaRPr lang="ru-RU" dirty="0" smtClean="0"/>
          </a:p>
          <a:p>
            <a:pPr marL="0" indent="342900" algn="just">
              <a:spcBef>
                <a:spcPts val="0"/>
              </a:spcBef>
              <a:buNone/>
            </a:pPr>
            <a:r>
              <a:rPr lang="ru-RU" u="sng" dirty="0" smtClean="0">
                <a:hlinkClick r:id="rId3"/>
              </a:rPr>
              <a:t> - </a:t>
            </a:r>
            <a:r>
              <a:rPr lang="ru-RU" u="sng" dirty="0" err="1" smtClean="0">
                <a:hlinkClick r:id="rId3"/>
              </a:rPr>
              <a:t>shared_ptr</a:t>
            </a:r>
            <a:r>
              <a:rPr lang="ru-RU" dirty="0" smtClean="0"/>
              <a:t>: должен использоваться, когда ресурс памяти должен быть разделяемым</a:t>
            </a:r>
          </a:p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>
                <a:hlinkClick r:id="rId4"/>
              </a:rPr>
              <a:t> - </a:t>
            </a:r>
            <a:r>
              <a:rPr lang="ru-RU" dirty="0" err="1" smtClean="0">
                <a:hlinkClick r:id="rId4"/>
              </a:rPr>
              <a:t>weak_ptr</a:t>
            </a:r>
            <a:r>
              <a:rPr lang="ru-RU" dirty="0" smtClean="0"/>
              <a:t>: содержит ссылку на объект, которым управляет </a:t>
            </a:r>
            <a:r>
              <a:rPr lang="ru-RU" dirty="0" err="1" smtClean="0"/>
              <a:t>shared_ptr</a:t>
            </a:r>
            <a:r>
              <a:rPr lang="ru-RU" dirty="0" smtClean="0"/>
              <a:t>, но не осуществляет подсчет ссылок; позволяет избавиться от циклической зависимости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Новые возможности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/>
              <a:t>Главная задача </a:t>
            </a:r>
            <a:r>
              <a:rPr lang="ru-RU" dirty="0" err="1" smtClean="0"/>
              <a:t>rvalue</a:t>
            </a:r>
            <a:r>
              <a:rPr lang="ru-RU" dirty="0" smtClean="0"/>
              <a:t> ссылок состоит в том, чтобы позволить нам реализовывать перемещение без переписывания кода и издержек времени выполнения (</a:t>
            </a:r>
            <a:r>
              <a:rPr lang="ru-RU" dirty="0" err="1" smtClean="0"/>
              <a:t>runtime</a:t>
            </a:r>
            <a:r>
              <a:rPr lang="ru-RU" dirty="0" smtClean="0"/>
              <a:t> </a:t>
            </a:r>
            <a:r>
              <a:rPr lang="ru-RU" dirty="0" err="1" smtClean="0"/>
              <a:t>overhead</a:t>
            </a:r>
            <a:r>
              <a:rPr lang="ru-RU" dirty="0" smtClean="0"/>
              <a:t>)</a:t>
            </a:r>
            <a:endParaRPr lang="ru-RU" dirty="0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Новые возможности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/>
              <a:t>Функция </a:t>
            </a:r>
            <a:r>
              <a:rPr lang="en-US" dirty="0" smtClean="0"/>
              <a:t>move </a:t>
            </a:r>
            <a:r>
              <a:rPr lang="ru-RU" dirty="0" smtClean="0"/>
              <a:t>в действительности выполняет весьма скромную работу. Её задача состоит в том, чтобы принять либо </a:t>
            </a:r>
            <a:r>
              <a:rPr lang="en-US" dirty="0" err="1" smtClean="0"/>
              <a:t>lvalue</a:t>
            </a:r>
            <a:r>
              <a:rPr lang="en-US" dirty="0" smtClean="0"/>
              <a:t>, </a:t>
            </a:r>
            <a:r>
              <a:rPr lang="ru-RU" dirty="0" smtClean="0"/>
              <a:t>либо </a:t>
            </a:r>
            <a:r>
              <a:rPr lang="en-US" dirty="0" err="1" smtClean="0"/>
              <a:t>rvalue</a:t>
            </a:r>
            <a:r>
              <a:rPr lang="en-US" dirty="0" smtClean="0"/>
              <a:t> </a:t>
            </a:r>
            <a:r>
              <a:rPr lang="ru-RU" dirty="0" smtClean="0"/>
              <a:t>параметр, и вернуть его как </a:t>
            </a:r>
            <a:r>
              <a:rPr lang="en-US" dirty="0" err="1" smtClean="0"/>
              <a:t>rvalue</a:t>
            </a:r>
            <a:r>
              <a:rPr lang="ru-RU" dirty="0" smtClean="0"/>
              <a:t> без конструктора копирования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Новые возможности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template &lt;class T&gt; </a:t>
            </a:r>
            <a:r>
              <a:rPr lang="en-US" dirty="0" err="1" smtClean="0"/>
              <a:t>typename</a:t>
            </a:r>
            <a:r>
              <a:rPr lang="en-US" dirty="0" smtClean="0"/>
              <a:t> </a:t>
            </a:r>
            <a:r>
              <a:rPr lang="en-US" dirty="0" err="1" smtClean="0"/>
              <a:t>remove_reference</a:t>
            </a:r>
            <a:r>
              <a:rPr lang="en-US" dirty="0" smtClean="0"/>
              <a:t>&lt;T&gt;::type&amp;&amp; move(T&amp;&amp; a)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 { return a; }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Дальнейшая информация:</a:t>
            </a:r>
          </a:p>
          <a:p>
            <a:pPr>
              <a:buNone/>
            </a:pPr>
            <a:r>
              <a:rPr lang="en-US" smtClean="0">
                <a:hlinkClick r:id="rId2"/>
              </a:rPr>
              <a:t>https://en.cppreference.com/w/cpp/language/reference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Новые возможности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i="1" dirty="0" smtClean="0"/>
              <a:t>7)  </a:t>
            </a:r>
            <a:r>
              <a:rPr lang="ru-RU" i="1" dirty="0" err="1" smtClean="0"/>
              <a:t>Лямбда-выражения</a:t>
            </a:r>
            <a:endParaRPr lang="ru-RU" i="1" dirty="0" smtClean="0"/>
          </a:p>
          <a:p>
            <a:pPr marL="0" indent="342900" algn="just">
              <a:spcBef>
                <a:spcPts val="0"/>
              </a:spcBef>
              <a:buNone/>
            </a:pPr>
            <a:r>
              <a:rPr lang="ru-RU" dirty="0" err="1" smtClean="0"/>
              <a:t>Лямбда-выражения</a:t>
            </a:r>
            <a:r>
              <a:rPr lang="ru-RU" dirty="0" smtClean="0"/>
              <a:t> </a:t>
            </a:r>
            <a:r>
              <a:rPr lang="ru-RU" dirty="0"/>
              <a:t>— одна из </a:t>
            </a:r>
            <a:r>
              <a:rPr lang="ru-RU" dirty="0" smtClean="0"/>
              <a:t>особенностей функциональных </a:t>
            </a:r>
            <a:r>
              <a:rPr lang="ru-RU" dirty="0"/>
              <a:t>языков, которую в последнее время начали добавлять также в </a:t>
            </a:r>
            <a:r>
              <a:rPr lang="ru-RU" dirty="0" err="1" smtClean="0"/>
              <a:t>мперативные</a:t>
            </a:r>
            <a:r>
              <a:rPr lang="ru-RU" dirty="0" smtClean="0"/>
              <a:t> </a:t>
            </a:r>
            <a:r>
              <a:rPr lang="ru-RU" dirty="0"/>
              <a:t>языки типа C#, C++ </a:t>
            </a:r>
            <a:r>
              <a:rPr lang="ru-RU" dirty="0" err="1"/>
              <a:t>etc</a:t>
            </a:r>
            <a:r>
              <a:rPr lang="ru-RU" dirty="0"/>
              <a:t>. </a:t>
            </a:r>
            <a:r>
              <a:rPr lang="ru-RU" dirty="0" err="1" smtClean="0"/>
              <a:t>Лямбда-выражениями</a:t>
            </a:r>
            <a:r>
              <a:rPr lang="ru-RU" dirty="0" smtClean="0"/>
              <a:t> </a:t>
            </a:r>
            <a:r>
              <a:rPr lang="ru-RU" dirty="0"/>
              <a:t>называются безымянные локальные функции, которые можно создавать прямо внутри </a:t>
            </a:r>
            <a:r>
              <a:rPr lang="ru-RU" dirty="0" smtClean="0"/>
              <a:t>какого-либо выражения.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Новые возможности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/>
              <a:t>Первое, что необходимо уяснить: </a:t>
            </a:r>
            <a:r>
              <a:rPr lang="ru-RU" dirty="0" err="1" smtClean="0"/>
              <a:t>лямбда-выражения</a:t>
            </a:r>
            <a:r>
              <a:rPr lang="ru-RU" dirty="0" smtClean="0"/>
              <a:t> в С++ - это краткая форма записи анонимных функторов. Рассмотрим несложный пример: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#include &lt;algorithm</a:t>
            </a:r>
            <a:r>
              <a:rPr lang="en-US" dirty="0" smtClean="0"/>
              <a:t>&gt;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#</a:t>
            </a:r>
            <a:r>
              <a:rPr lang="en-US" dirty="0"/>
              <a:t>include &lt;</a:t>
            </a:r>
            <a:r>
              <a:rPr lang="en-US" dirty="0" err="1"/>
              <a:t>cstdlib</a:t>
            </a:r>
            <a:r>
              <a:rPr lang="en-US" dirty="0"/>
              <a:t>&gt;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#</a:t>
            </a:r>
            <a:r>
              <a:rPr lang="en-US" dirty="0"/>
              <a:t>include &lt;</a:t>
            </a:r>
            <a:r>
              <a:rPr lang="en-US" dirty="0" err="1"/>
              <a:t>iostream</a:t>
            </a:r>
            <a:r>
              <a:rPr lang="en-US" dirty="0" smtClean="0"/>
              <a:t>&gt;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#</a:t>
            </a:r>
            <a:r>
              <a:rPr lang="en-US" dirty="0"/>
              <a:t>include &lt;vector&gt;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using </a:t>
            </a:r>
            <a:r>
              <a:rPr lang="en-US" dirty="0"/>
              <a:t>namespace std; </a:t>
            </a:r>
            <a:endParaRPr lang="ru-RU" dirty="0" smtClean="0"/>
          </a:p>
          <a:p>
            <a:pPr>
              <a:buNone/>
            </a:pP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/>
              <a:t>main()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{ </a:t>
            </a:r>
            <a:r>
              <a:rPr lang="en-US" dirty="0"/>
              <a:t>vector&lt;</a:t>
            </a:r>
            <a:r>
              <a:rPr lang="en-US" dirty="0" err="1"/>
              <a:t>int</a:t>
            </a:r>
            <a:r>
              <a:rPr lang="en-US" dirty="0"/>
              <a:t>&gt; </a:t>
            </a:r>
            <a:r>
              <a:rPr lang="en-US" dirty="0" err="1"/>
              <a:t>srcVec</a:t>
            </a:r>
            <a:r>
              <a:rPr lang="en-US" dirty="0"/>
              <a:t>; </a:t>
            </a:r>
            <a:endParaRPr lang="ru-RU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755</TotalTime>
  <Words>1375</Words>
  <Application>Microsoft Office PowerPoint</Application>
  <PresentationFormat>Экран (4:3)</PresentationFormat>
  <Paragraphs>279</Paragraphs>
  <Slides>62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62</vt:i4>
      </vt:variant>
    </vt:vector>
  </HeadingPairs>
  <TitlesOfParts>
    <vt:vector size="63" baseType="lpstr">
      <vt:lpstr>Тема Office</vt:lpstr>
      <vt:lpstr>Новые возможности С++</vt:lpstr>
      <vt:lpstr>Новые возможности С++</vt:lpstr>
      <vt:lpstr>Новые возможности С++</vt:lpstr>
      <vt:lpstr>Новые возможности С++</vt:lpstr>
      <vt:lpstr>Новые возможности С++</vt:lpstr>
      <vt:lpstr>Новые возможности С++</vt:lpstr>
      <vt:lpstr>Новые возможности С++</vt:lpstr>
      <vt:lpstr>Новые возможности С++</vt:lpstr>
      <vt:lpstr>Слайд 9</vt:lpstr>
      <vt:lpstr>Новые возможности С++</vt:lpstr>
      <vt:lpstr>Новые возможности С++</vt:lpstr>
      <vt:lpstr>Новые возможности С++</vt:lpstr>
      <vt:lpstr>Новые возможности С++</vt:lpstr>
      <vt:lpstr>Новые возможности С++</vt:lpstr>
      <vt:lpstr>Слайд 15</vt:lpstr>
      <vt:lpstr>Новые возможности С++</vt:lpstr>
      <vt:lpstr>Новые возможности С++</vt:lpstr>
      <vt:lpstr>Новые возможности С++</vt:lpstr>
      <vt:lpstr>Новые возможности С++</vt:lpstr>
      <vt:lpstr>Новые возможности С++</vt:lpstr>
      <vt:lpstr>Новые возможности С++</vt:lpstr>
      <vt:lpstr>Слайд 22</vt:lpstr>
      <vt:lpstr>Новые возможности С++</vt:lpstr>
      <vt:lpstr>Новые возможности С++</vt:lpstr>
      <vt:lpstr>Новые возможности С++</vt:lpstr>
      <vt:lpstr>Новые возможности С++</vt:lpstr>
      <vt:lpstr>Новые возможности С++</vt:lpstr>
      <vt:lpstr>Новые возможности С++</vt:lpstr>
      <vt:lpstr>Новые возможности С++</vt:lpstr>
      <vt:lpstr>Новые возможности С++</vt:lpstr>
      <vt:lpstr>Новые возможности С++</vt:lpstr>
      <vt:lpstr>Новые возможности С++</vt:lpstr>
      <vt:lpstr>Новые возможности С++</vt:lpstr>
      <vt:lpstr>Новые возможности С++</vt:lpstr>
      <vt:lpstr>Новые возможности С++</vt:lpstr>
      <vt:lpstr>Новые возможности С++</vt:lpstr>
      <vt:lpstr>Новые возможности С++</vt:lpstr>
      <vt:lpstr>Новые возможности С++</vt:lpstr>
      <vt:lpstr>Новые возможности С++</vt:lpstr>
      <vt:lpstr>Новые возможности С++</vt:lpstr>
      <vt:lpstr>Новые возможности С++</vt:lpstr>
      <vt:lpstr>Новые возможности С++</vt:lpstr>
      <vt:lpstr>Новые возможности С++</vt:lpstr>
      <vt:lpstr>Новые возможности С++</vt:lpstr>
      <vt:lpstr>Новые возможности С++</vt:lpstr>
      <vt:lpstr>Новые возможности С++</vt:lpstr>
      <vt:lpstr>Новые возможности С++</vt:lpstr>
      <vt:lpstr>Новые возможности С++</vt:lpstr>
      <vt:lpstr>Новые возможности С++</vt:lpstr>
      <vt:lpstr>Новые возможности С++</vt:lpstr>
      <vt:lpstr>Новые возможности С++</vt:lpstr>
      <vt:lpstr>Новые возможности С++</vt:lpstr>
      <vt:lpstr>Новые возможности С++</vt:lpstr>
      <vt:lpstr>Новые возможности С++</vt:lpstr>
      <vt:lpstr>Новые возможности С++</vt:lpstr>
      <vt:lpstr>Новые возможности С++</vt:lpstr>
      <vt:lpstr>Новые возможности С++</vt:lpstr>
      <vt:lpstr>Новые возможности С++</vt:lpstr>
      <vt:lpstr>Новые возможности С++</vt:lpstr>
      <vt:lpstr>Новые возможности С++</vt:lpstr>
      <vt:lpstr>Новые возможности С++</vt:lpstr>
      <vt:lpstr>Новые возможности С++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Новые возможности С++</dc:title>
  <dc:creator>Игорь</dc:creator>
  <cp:lastModifiedBy>Игорь</cp:lastModifiedBy>
  <cp:revision>97</cp:revision>
  <dcterms:created xsi:type="dcterms:W3CDTF">2020-05-31T13:39:33Z</dcterms:created>
  <dcterms:modified xsi:type="dcterms:W3CDTF">2020-06-03T18:23:22Z</dcterms:modified>
</cp:coreProperties>
</file>