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sldIdLst>
    <p:sldId id="256" r:id="rId2"/>
    <p:sldId id="28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71" r:id="rId11"/>
    <p:sldId id="264" r:id="rId12"/>
    <p:sldId id="265" r:id="rId13"/>
    <p:sldId id="266" r:id="rId14"/>
    <p:sldId id="267" r:id="rId15"/>
    <p:sldId id="268" r:id="rId16"/>
    <p:sldId id="269" r:id="rId17"/>
    <p:sldId id="272" r:id="rId18"/>
    <p:sldId id="273" r:id="rId19"/>
    <p:sldId id="274" r:id="rId20"/>
    <p:sldId id="275" r:id="rId21"/>
    <p:sldId id="270" r:id="rId22"/>
    <p:sldId id="276" r:id="rId23"/>
    <p:sldId id="284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6" r:id="rId32"/>
    <p:sldId id="287" r:id="rId33"/>
    <p:sldId id="288" r:id="rId34"/>
    <p:sldId id="289" r:id="rId35"/>
    <p:sldId id="292" r:id="rId36"/>
    <p:sldId id="293" r:id="rId37"/>
    <p:sldId id="294" r:id="rId38"/>
    <p:sldId id="295" r:id="rId39"/>
    <p:sldId id="296" r:id="rId40"/>
    <p:sldId id="290" r:id="rId41"/>
    <p:sldId id="291" r:id="rId4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37" autoAdjust="0"/>
  </p:normalViewPr>
  <p:slideViewPr>
    <p:cSldViewPr>
      <p:cViewPr varScale="1">
        <p:scale>
          <a:sx n="71" d="100"/>
          <a:sy n="71" d="100"/>
        </p:scale>
        <p:origin x="-13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E34930-5EC4-4DA5-A0A9-E3C1B0C9DFA1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35EF5-9F37-488C-92CD-0156A4CC98F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Титульный</a:t>
            </a:r>
            <a:r>
              <a:rPr lang="ru-RU" baseline="0" dirty="0" smtClean="0"/>
              <a:t> лист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135EF5-9F37-488C-92CD-0156A4CC98FB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66691-D2A2-41D7-81C2-2CA42D9C7713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AB885-EF9B-43E3-BAA2-17FCDC112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66691-D2A2-41D7-81C2-2CA42D9C7713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AB885-EF9B-43E3-BAA2-17FCDC112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66691-D2A2-41D7-81C2-2CA42D9C7713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AB885-EF9B-43E3-BAA2-17FCDC112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66691-D2A2-41D7-81C2-2CA42D9C7713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AB885-EF9B-43E3-BAA2-17FCDC112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66691-D2A2-41D7-81C2-2CA42D9C7713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AB885-EF9B-43E3-BAA2-17FCDC112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66691-D2A2-41D7-81C2-2CA42D9C7713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AB885-EF9B-43E3-BAA2-17FCDC112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66691-D2A2-41D7-81C2-2CA42D9C7713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AB885-EF9B-43E3-BAA2-17FCDC112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66691-D2A2-41D7-81C2-2CA42D9C7713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AB885-EF9B-43E3-BAA2-17FCDC112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66691-D2A2-41D7-81C2-2CA42D9C7713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AB885-EF9B-43E3-BAA2-17FCDC112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66691-D2A2-41D7-81C2-2CA42D9C7713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AB885-EF9B-43E3-BAA2-17FCDC112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066691-D2A2-41D7-81C2-2CA42D9C7713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DAB885-EF9B-43E3-BAA2-17FCDC112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066691-D2A2-41D7-81C2-2CA42D9C7713}" type="datetimeFigureOut">
              <a:rPr lang="ru-RU" smtClean="0"/>
              <a:pPr/>
              <a:t>28.04.2020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DAB885-EF9B-43E3-BAA2-17FCDC112A0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microsoft.com/ru-ru/cpp/cpp/multiple-base-classes?view=vs-2019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Наследование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838944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Простое наследование, множественное наследование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Доступ к компонентам обобществленного базового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Не следует путать доступ к компонентам базового класса с наследованием этих компонент. Каждый объект производного класса имеет экземпляры всех полей базового типа, не зависимо от того, с каким ключом они наследуются, плюс экземпляры своих собственных полей.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Доступ к компонентам обобществленного базового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void Show()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Base: " &lt;&lt; base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Derived: " &lt;&lt; derived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}</a:t>
            </a:r>
          </a:p>
          <a:p>
            <a:pPr marL="0" indent="252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/>
              <a:t>При прямом обращении компилятор выдаст сообщение следующего вида: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2000" dirty="0" smtClean="0">
                <a:solidFill>
                  <a:srgbClr val="C00000"/>
                </a:solidFill>
              </a:rPr>
              <a:t>Ошибка	1	</a:t>
            </a:r>
            <a:r>
              <a:rPr lang="en-US" sz="2000" dirty="0" smtClean="0">
                <a:solidFill>
                  <a:srgbClr val="C00000"/>
                </a:solidFill>
              </a:rPr>
              <a:t>error C2248: Base::base: </a:t>
            </a:r>
            <a:r>
              <a:rPr lang="ru-RU" sz="2000" dirty="0" smtClean="0">
                <a:solidFill>
                  <a:srgbClr val="C00000"/>
                </a:solidFill>
              </a:rPr>
              <a:t>невозможно обратиться к </a:t>
            </a:r>
            <a:r>
              <a:rPr lang="en-US" sz="2000" dirty="0" smtClean="0">
                <a:solidFill>
                  <a:srgbClr val="C00000"/>
                </a:solidFill>
              </a:rPr>
              <a:t>private </a:t>
            </a:r>
            <a:r>
              <a:rPr lang="ru-RU" sz="2000" dirty="0" smtClean="0">
                <a:solidFill>
                  <a:srgbClr val="C00000"/>
                </a:solidFill>
              </a:rPr>
              <a:t>член, объявленному в классе "</a:t>
            </a:r>
            <a:r>
              <a:rPr lang="en-US" sz="2000" dirty="0" smtClean="0">
                <a:solidFill>
                  <a:srgbClr val="C00000"/>
                </a:solidFill>
              </a:rPr>
              <a:t>Base"</a:t>
            </a:r>
            <a:r>
              <a:rPr lang="en-US" dirty="0" smtClean="0"/>
              <a:t>	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Доступ к компонентам обобществленного базового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/>
              <a:t>class Base</a:t>
            </a:r>
          </a:p>
          <a:p>
            <a:pPr>
              <a:buNone/>
            </a:pPr>
            <a:r>
              <a:rPr lang="ru-RU" dirty="0"/>
              <a:t>{</a:t>
            </a:r>
          </a:p>
          <a:p>
            <a:pPr>
              <a:buNone/>
            </a:pPr>
            <a:r>
              <a:rPr lang="en-US" dirty="0" smtClean="0">
                <a:solidFill>
                  <a:srgbClr val="C00000"/>
                </a:solidFill>
              </a:rPr>
              <a:t>protected</a:t>
            </a:r>
            <a:r>
              <a:rPr lang="en-US" dirty="0">
                <a:solidFill>
                  <a:srgbClr val="C00000"/>
                </a:solidFill>
              </a:rPr>
              <a:t>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base;</a:t>
            </a:r>
          </a:p>
          <a:p>
            <a:pPr>
              <a:buNone/>
            </a:pPr>
            <a:r>
              <a:rPr lang="en-US" dirty="0" smtClean="0"/>
              <a:t>public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</a:t>
            </a:r>
            <a:r>
              <a:rPr lang="en-US" dirty="0"/>
              <a:t>(){};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Base(</a:t>
            </a:r>
            <a:r>
              <a:rPr lang="en-US" dirty="0" err="1" smtClean="0"/>
              <a:t>int</a:t>
            </a:r>
            <a:r>
              <a:rPr lang="en-US" dirty="0" smtClean="0"/>
              <a:t> </a:t>
            </a:r>
            <a:r>
              <a:rPr lang="en-US" dirty="0"/>
              <a:t>b):base(b){};</a:t>
            </a:r>
          </a:p>
          <a:p>
            <a:pPr>
              <a:buNone/>
            </a:pPr>
            <a:r>
              <a:rPr lang="ru-RU" dirty="0" smtClean="0"/>
              <a:t>	</a:t>
            </a:r>
            <a:r>
              <a:rPr lang="en-US" dirty="0" smtClean="0"/>
              <a:t>void </a:t>
            </a:r>
            <a:r>
              <a:rPr lang="en-US" dirty="0"/>
              <a:t>Show()</a:t>
            </a:r>
          </a:p>
          <a:p>
            <a:pPr>
              <a:buNone/>
            </a:pPr>
            <a:r>
              <a:rPr lang="ru-RU" dirty="0" smtClean="0"/>
              <a:t>	{</a:t>
            </a:r>
            <a:endParaRPr lang="ru-RU" dirty="0"/>
          </a:p>
          <a:p>
            <a:pPr>
              <a:buNone/>
            </a:pPr>
            <a:r>
              <a:rPr lang="ru-RU" dirty="0" smtClean="0"/>
              <a:t>		</a:t>
            </a:r>
            <a:r>
              <a:rPr lang="en-US" dirty="0" err="1" smtClean="0"/>
              <a:t>cout</a:t>
            </a:r>
            <a:r>
              <a:rPr lang="en-US" dirty="0" smtClean="0"/>
              <a:t> </a:t>
            </a:r>
            <a:r>
              <a:rPr lang="en-US" dirty="0"/>
              <a:t>&lt;&lt; " Base: " &lt;&lt;base &lt;&lt; </a:t>
            </a:r>
            <a:r>
              <a:rPr lang="en-US" dirty="0" err="1"/>
              <a:t>endl</a:t>
            </a:r>
            <a:r>
              <a:rPr lang="en-US" dirty="0"/>
              <a:t>;</a:t>
            </a:r>
          </a:p>
          <a:p>
            <a:pPr>
              <a:buNone/>
            </a:pPr>
            <a:r>
              <a:rPr lang="ru-RU" dirty="0" smtClean="0"/>
              <a:t>	}</a:t>
            </a:r>
            <a:endParaRPr lang="ru-RU" dirty="0"/>
          </a:p>
          <a:p>
            <a:pPr>
              <a:buNone/>
            </a:pPr>
            <a:r>
              <a:rPr lang="ru-RU" dirty="0" smtClean="0"/>
              <a:t>};</a:t>
            </a:r>
          </a:p>
          <a:p>
            <a:pPr>
              <a:buNone/>
            </a:pPr>
            <a:r>
              <a:rPr lang="ru-RU" dirty="0" smtClean="0"/>
              <a:t>Ошибка исчезнет при объявлен</a:t>
            </a:r>
            <a:r>
              <a:rPr lang="ru-RU" dirty="0"/>
              <a:t>и</a:t>
            </a:r>
            <a:r>
              <a:rPr lang="ru-RU" dirty="0" smtClean="0"/>
              <a:t>и поля в области </a:t>
            </a:r>
            <a:r>
              <a:rPr lang="en-US" dirty="0" smtClean="0"/>
              <a:t>protected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Доступ к компонентам обобществленного базового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Если нет возможности поменять ключ доступа в базовом классе на </a:t>
            </a:r>
            <a:r>
              <a:rPr lang="en-US" dirty="0" smtClean="0"/>
              <a:t>protected</a:t>
            </a:r>
            <a:r>
              <a:rPr lang="ru-RU" dirty="0" smtClean="0"/>
              <a:t>, доступ к закрытым полям можно осуществить через методы базового класса, описанные в области </a:t>
            </a:r>
            <a:r>
              <a:rPr lang="en-US" dirty="0" smtClean="0"/>
              <a:t>public</a:t>
            </a:r>
            <a:r>
              <a:rPr lang="ru-RU" dirty="0" smtClean="0"/>
              <a:t>. Такие методы в программировании обычно называют геттерами и сеттерами.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Защищенное и </a:t>
            </a:r>
            <a:r>
              <a:rPr lang="ru-RU" smtClean="0"/>
              <a:t>закрытое наследование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Доступ к компонентам базового класса при закрытом и защищенном наследовании имеет ряд особенностей, которые рассмотрим при изучении способов преобразования в иерархии классов.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Общие принципы наследования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Производный класс не наследует из базового класса</a:t>
            </a:r>
          </a:p>
          <a:p>
            <a:pPr marL="0" indent="252000" algn="just">
              <a:spcBef>
                <a:spcPts val="0"/>
              </a:spcBef>
              <a:buFontTx/>
              <a:buChar char="-"/>
            </a:pPr>
            <a:r>
              <a:rPr lang="ru-RU" dirty="0" smtClean="0"/>
              <a:t>конструкторы;</a:t>
            </a:r>
          </a:p>
          <a:p>
            <a:pPr marL="0" indent="252000" algn="just">
              <a:spcBef>
                <a:spcPts val="0"/>
              </a:spcBef>
              <a:buFontTx/>
              <a:buChar char="-"/>
            </a:pPr>
            <a:r>
              <a:rPr lang="ru-RU" dirty="0" smtClean="0"/>
              <a:t>деструкторы;</a:t>
            </a:r>
          </a:p>
          <a:p>
            <a:pPr marL="0" indent="252000" algn="just">
              <a:spcBef>
                <a:spcPts val="0"/>
              </a:spcBef>
              <a:buFontTx/>
              <a:buChar char="-"/>
            </a:pPr>
            <a:r>
              <a:rPr lang="ru-RU" dirty="0" smtClean="0"/>
              <a:t>операцию присваивания.</a:t>
            </a:r>
          </a:p>
          <a:p>
            <a:pPr marL="0" indent="252000" algn="just">
              <a:spcBef>
                <a:spcPts val="0"/>
              </a:spcBef>
              <a:buFontTx/>
              <a:buChar char="-"/>
            </a:pPr>
            <a:r>
              <a:rPr lang="ru-RU" dirty="0" smtClean="0"/>
              <a:t>Примечание: функции, дружественные базовому классу не </a:t>
            </a:r>
            <a:r>
              <a:rPr lang="ru-RU" dirty="0" smtClean="0">
                <a:solidFill>
                  <a:srgbClr val="FF0000"/>
                </a:solidFill>
              </a:rPr>
              <a:t>наследуются производными классами</a:t>
            </a:r>
          </a:p>
          <a:p>
            <a:pPr marL="0" indent="252000" algn="just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Каждый класс может иметь не один, а несколько базовых классов, кроме того, каждый класс может иметь несколько классов наследников. Такое наследование называется множественным.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При множественном наследовании производный класс наследует свойства всех своих базовых классов.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Формат объявления множественного наследования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Общий формат множественного наследования: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class  Derived :private B_1, protected B_2, public B_3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{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	// </a:t>
            </a:r>
            <a:r>
              <a:rPr lang="ru-RU" dirty="0" smtClean="0"/>
              <a:t>тело производного класса</a:t>
            </a:r>
            <a:endParaRPr lang="en-US" dirty="0" smtClean="0"/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};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Структура множественного наследования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07704" y="2708920"/>
            <a:ext cx="136815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В_1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707904" y="2708920"/>
            <a:ext cx="1440160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В_2</a:t>
            </a:r>
            <a:endParaRPr lang="ru-RU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724128" y="2708920"/>
            <a:ext cx="136815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В_3</a:t>
            </a: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203848" y="4365104"/>
            <a:ext cx="252028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Derived</a:t>
            </a:r>
            <a:endParaRPr lang="ru-RU" dirty="0"/>
          </a:p>
        </p:txBody>
      </p:sp>
      <p:cxnSp>
        <p:nvCxnSpPr>
          <p:cNvPr id="11" name="Прямая со стрелкой 10"/>
          <p:cNvCxnSpPr>
            <a:stCxn id="4" idx="2"/>
            <a:endCxn id="9" idx="0"/>
          </p:cNvCxnSpPr>
          <p:nvPr/>
        </p:nvCxnSpPr>
        <p:spPr>
          <a:xfrm>
            <a:off x="2591780" y="3429000"/>
            <a:ext cx="1872208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5" idx="2"/>
            <a:endCxn id="9" idx="0"/>
          </p:cNvCxnSpPr>
          <p:nvPr/>
        </p:nvCxnSpPr>
        <p:spPr>
          <a:xfrm>
            <a:off x="4427984" y="3429000"/>
            <a:ext cx="36004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8" idx="2"/>
            <a:endCxn id="9" idx="0"/>
          </p:cNvCxnSpPr>
          <p:nvPr/>
        </p:nvCxnSpPr>
        <p:spPr>
          <a:xfrm flipH="1">
            <a:off x="4463988" y="3429000"/>
            <a:ext cx="1944216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«Проблемы» множественного наследования</a:t>
            </a:r>
          </a:p>
          <a:p>
            <a:pPr marL="0" indent="252000" algn="just">
              <a:spcBef>
                <a:spcPts val="0"/>
              </a:spcBef>
              <a:buFontTx/>
              <a:buChar char="-"/>
            </a:pPr>
            <a:r>
              <a:rPr lang="ru-RU" dirty="0" smtClean="0"/>
              <a:t>одноименные поля и методы базовых классов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class Base_1                        class Base_2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{                                             {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  protected:                            protected: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  </a:t>
            </a:r>
            <a:r>
              <a:rPr lang="en-US" dirty="0" err="1" smtClean="0"/>
              <a:t>int</a:t>
            </a:r>
            <a:r>
              <a:rPr lang="en-US" dirty="0" smtClean="0"/>
              <a:t> base;                                </a:t>
            </a:r>
            <a:r>
              <a:rPr lang="en-US" dirty="0" err="1" smtClean="0"/>
              <a:t>int</a:t>
            </a:r>
            <a:r>
              <a:rPr lang="en-US" dirty="0" smtClean="0"/>
              <a:t> base;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  // …….                                   // ……...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};                                             };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Ссылка для самостоятельного изучения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>
                <a:hlinkClick r:id="rId2"/>
              </a:rPr>
              <a:t>https://docs.microsoft.com/ru-ru/cpp/cpp/multiple-base-classes?view=vs-2019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с</a:t>
            </a:r>
            <a:r>
              <a:rPr lang="en-US" dirty="0" smtClean="0"/>
              <a:t>lass Derived :public Base_1, protected Base_2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  /// …..</a:t>
            </a:r>
          </a:p>
          <a:p>
            <a:pPr>
              <a:buNone/>
            </a:pPr>
            <a:r>
              <a:rPr lang="en-US" dirty="0" smtClean="0"/>
              <a:t>public:</a:t>
            </a:r>
          </a:p>
          <a:p>
            <a:pPr>
              <a:buNone/>
            </a:pPr>
            <a:r>
              <a:rPr lang="en-US" dirty="0" smtClean="0"/>
              <a:t>   void Show()</a:t>
            </a:r>
          </a:p>
          <a:p>
            <a:pPr>
              <a:buNone/>
            </a:pPr>
            <a:r>
              <a:rPr lang="en-US" dirty="0" smtClean="0"/>
              <a:t>   {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cout</a:t>
            </a:r>
            <a:r>
              <a:rPr lang="en-US" dirty="0" smtClean="0"/>
              <a:t> &lt;&lt;  base &lt;&lt; </a:t>
            </a:r>
            <a:r>
              <a:rPr lang="en-US" dirty="0" err="1" smtClean="0"/>
              <a:t>endl</a:t>
            </a:r>
            <a:r>
              <a:rPr lang="en-US" dirty="0" smtClean="0"/>
              <a:t>;		// </a:t>
            </a:r>
            <a:r>
              <a:rPr lang="ru-RU" dirty="0" smtClean="0"/>
              <a:t>сообщение от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// </a:t>
            </a:r>
            <a:r>
              <a:rPr lang="ru-RU" dirty="0" smtClean="0"/>
              <a:t>компилятора</a:t>
            </a:r>
            <a:r>
              <a:rPr lang="en-US" dirty="0" smtClean="0"/>
              <a:t> </a:t>
            </a:r>
            <a:r>
              <a:rPr lang="ru-RU" dirty="0" smtClean="0"/>
              <a:t>о неоднозначности доступа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}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}</a:t>
            </a:r>
            <a:r>
              <a:rPr lang="ru-RU" dirty="0" smtClean="0"/>
              <a:t>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/>
              <a:t> void Show()</a:t>
            </a:r>
          </a:p>
          <a:p>
            <a:pPr>
              <a:buNone/>
            </a:pPr>
            <a:r>
              <a:rPr lang="en-US" dirty="0" smtClean="0"/>
              <a:t>   {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cout</a:t>
            </a:r>
            <a:r>
              <a:rPr lang="en-US" dirty="0" smtClean="0"/>
              <a:t> &lt;&lt;  Base_1:: base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en-US" dirty="0" smtClean="0"/>
              <a:t>      </a:t>
            </a:r>
            <a:r>
              <a:rPr lang="en-US" dirty="0" err="1" smtClean="0"/>
              <a:t>cout</a:t>
            </a:r>
            <a:r>
              <a:rPr lang="en-US" dirty="0" smtClean="0"/>
              <a:t> &lt;&lt;  Base_2:: base &lt;&lt; </a:t>
            </a:r>
            <a:r>
              <a:rPr lang="en-US" dirty="0" err="1" smtClean="0"/>
              <a:t>endl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 }</a:t>
            </a:r>
          </a:p>
          <a:p>
            <a:pPr marL="0" indent="252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/>
              <a:t>О</a:t>
            </a:r>
            <a:r>
              <a:rPr lang="ru-RU" dirty="0" smtClean="0"/>
              <a:t>бращении </a:t>
            </a:r>
            <a:r>
              <a:rPr lang="ru-RU" dirty="0" smtClean="0"/>
              <a:t>к одноименным методам базовых классов </a:t>
            </a:r>
            <a:r>
              <a:rPr lang="ru-RU" dirty="0" smtClean="0"/>
              <a:t>через объект производного класса производится аналогичным способом.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	   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Следующая проблем связана с неоднозначностью путей наследования. Рассмотрим пример:</a:t>
            </a:r>
          </a:p>
          <a:p>
            <a:r>
              <a:rPr lang="en-US" dirty="0" smtClean="0"/>
              <a:t>class Base</a:t>
            </a:r>
          </a:p>
          <a:p>
            <a:r>
              <a:rPr lang="ru-RU" dirty="0" smtClean="0"/>
              <a:t>{</a:t>
            </a:r>
          </a:p>
          <a:p>
            <a:r>
              <a:rPr lang="ru-RU" dirty="0" smtClean="0"/>
              <a:t>};</a:t>
            </a:r>
          </a:p>
          <a:p>
            <a:r>
              <a:rPr lang="en-US" dirty="0" smtClean="0"/>
              <a:t>class </a:t>
            </a:r>
            <a:r>
              <a:rPr lang="en-US" dirty="0" err="1" smtClean="0"/>
              <a:t>SubBase</a:t>
            </a:r>
            <a:r>
              <a:rPr lang="en-US" dirty="0" smtClean="0"/>
              <a:t> :public Base</a:t>
            </a:r>
          </a:p>
          <a:p>
            <a:r>
              <a:rPr lang="ru-RU" dirty="0" smtClean="0"/>
              <a:t>{</a:t>
            </a:r>
          </a:p>
          <a:p>
            <a:r>
              <a:rPr lang="ru-RU" dirty="0" smtClean="0"/>
              <a:t>};</a:t>
            </a:r>
          </a:p>
          <a:p>
            <a:r>
              <a:rPr lang="en-US" dirty="0" smtClean="0"/>
              <a:t>class Derived :public Base, public </a:t>
            </a:r>
            <a:r>
              <a:rPr lang="en-US" dirty="0" err="1" smtClean="0"/>
              <a:t>SubBase</a:t>
            </a:r>
            <a:endParaRPr lang="en-US" dirty="0" smtClean="0"/>
          </a:p>
          <a:p>
            <a:r>
              <a:rPr lang="ru-RU" dirty="0" smtClean="0"/>
              <a:t>{</a:t>
            </a:r>
          </a:p>
          <a:p>
            <a:r>
              <a:rPr lang="ru-RU" dirty="0" smtClean="0"/>
              <a:t>};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Структура классов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347864" y="2204864"/>
            <a:ext cx="1944216" cy="9361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Base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763688" y="3645024"/>
            <a:ext cx="2088232" cy="10081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SubBase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779912" y="5013176"/>
            <a:ext cx="2160240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Derived</a:t>
            </a:r>
            <a:endParaRPr lang="ru-RU" dirty="0"/>
          </a:p>
        </p:txBody>
      </p:sp>
      <p:cxnSp>
        <p:nvCxnSpPr>
          <p:cNvPr id="8" name="Прямая со стрелкой 7"/>
          <p:cNvCxnSpPr>
            <a:stCxn id="4" idx="2"/>
            <a:endCxn id="5" idx="0"/>
          </p:cNvCxnSpPr>
          <p:nvPr/>
        </p:nvCxnSpPr>
        <p:spPr>
          <a:xfrm flipH="1">
            <a:off x="2807804" y="3140968"/>
            <a:ext cx="1512168" cy="5040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5" idx="2"/>
            <a:endCxn id="6" idx="0"/>
          </p:cNvCxnSpPr>
          <p:nvPr/>
        </p:nvCxnSpPr>
        <p:spPr>
          <a:xfrm>
            <a:off x="2807804" y="4653136"/>
            <a:ext cx="2052228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4" idx="2"/>
            <a:endCxn id="6" idx="0"/>
          </p:cNvCxnSpPr>
          <p:nvPr/>
        </p:nvCxnSpPr>
        <p:spPr>
          <a:xfrm>
            <a:off x="4319972" y="3140968"/>
            <a:ext cx="540060" cy="18722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При  попытке объявления объекта класса </a:t>
            </a:r>
            <a:r>
              <a:rPr lang="en-US" dirty="0" smtClean="0"/>
              <a:t>Derived</a:t>
            </a:r>
            <a:r>
              <a:rPr lang="ru-RU" dirty="0" smtClean="0"/>
              <a:t> компилятор сформирует сообщение:</a:t>
            </a:r>
          </a:p>
          <a:p>
            <a:pPr algn="ctr">
              <a:buNone/>
            </a:pPr>
            <a:r>
              <a:rPr lang="ru-RU" dirty="0" err="1" smtClean="0"/>
              <a:t>warning</a:t>
            </a:r>
            <a:r>
              <a:rPr lang="ru-RU" dirty="0" smtClean="0"/>
              <a:t> C4584: </a:t>
            </a:r>
            <a:r>
              <a:rPr lang="ru-RU" dirty="0" err="1" smtClean="0"/>
              <a:t>Derived</a:t>
            </a:r>
            <a:r>
              <a:rPr lang="ru-RU" dirty="0" smtClean="0"/>
              <a:t>: базовый класс "</a:t>
            </a:r>
            <a:r>
              <a:rPr lang="ru-RU" dirty="0" err="1" smtClean="0"/>
              <a:t>Base</a:t>
            </a:r>
            <a:r>
              <a:rPr lang="ru-RU" dirty="0" smtClean="0"/>
              <a:t>" уже является базовым классом для </a:t>
            </a:r>
            <a:r>
              <a:rPr lang="ru-RU" dirty="0" err="1" smtClean="0"/>
              <a:t>SubBase</a:t>
            </a:r>
            <a:endParaRPr lang="ru-RU" dirty="0" smtClean="0"/>
          </a:p>
          <a:p>
            <a:pPr algn="ctr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Множественное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Проблема решается путем объявления базового класса как виртуального:</a:t>
            </a:r>
          </a:p>
          <a:p>
            <a:r>
              <a:rPr lang="en-US" dirty="0" smtClean="0"/>
              <a:t>class Base</a:t>
            </a:r>
          </a:p>
          <a:p>
            <a:r>
              <a:rPr lang="ru-RU" dirty="0" smtClean="0"/>
              <a:t>{</a:t>
            </a:r>
          </a:p>
          <a:p>
            <a:r>
              <a:rPr lang="ru-RU" dirty="0" smtClean="0"/>
              <a:t>};</a:t>
            </a:r>
          </a:p>
          <a:p>
            <a:r>
              <a:rPr lang="en-US" dirty="0" smtClean="0"/>
              <a:t>class </a:t>
            </a:r>
            <a:r>
              <a:rPr lang="en-US" dirty="0" err="1" smtClean="0"/>
              <a:t>SubBase</a:t>
            </a:r>
            <a:r>
              <a:rPr lang="en-US" dirty="0" smtClean="0"/>
              <a:t> :</a:t>
            </a:r>
            <a:r>
              <a:rPr lang="ru-RU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virtual</a:t>
            </a:r>
            <a:r>
              <a:rPr lang="en-US" dirty="0" smtClean="0"/>
              <a:t> public Base</a:t>
            </a:r>
          </a:p>
          <a:p>
            <a:r>
              <a:rPr lang="ru-RU" dirty="0" smtClean="0"/>
              <a:t>{</a:t>
            </a:r>
          </a:p>
          <a:p>
            <a:r>
              <a:rPr lang="ru-RU" dirty="0" smtClean="0"/>
              <a:t>};</a:t>
            </a:r>
          </a:p>
          <a:p>
            <a:r>
              <a:rPr lang="en-US" dirty="0" smtClean="0"/>
              <a:t>class Derived : public </a:t>
            </a:r>
            <a:r>
              <a:rPr lang="ru-RU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virtual</a:t>
            </a:r>
            <a:r>
              <a:rPr lang="en-US" dirty="0" smtClean="0"/>
              <a:t> Base, public </a:t>
            </a:r>
            <a:r>
              <a:rPr lang="en-US" dirty="0" err="1" smtClean="0"/>
              <a:t>SubBase</a:t>
            </a:r>
            <a:endParaRPr lang="en-US" dirty="0" smtClean="0"/>
          </a:p>
          <a:p>
            <a:r>
              <a:rPr lang="ru-RU" dirty="0" smtClean="0"/>
              <a:t>{</a:t>
            </a:r>
          </a:p>
          <a:p>
            <a:r>
              <a:rPr lang="ru-RU" dirty="0" smtClean="0"/>
              <a:t>};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Преобразования в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Важное место в условиях наследования занимает возможность преобразование типов. Различают два основных вида преобразований: от типа производного класса к типу базового и от типа базового класса к типу производного. Первый вид называется «преобразованием вверх», второй – «преобразованием вниз».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Преобразование вверх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Преобразование вверх относятся к стандартным и выполняется компилятором автоматически. При необходимости эти преобразования можно задать явным образом. 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Допускаются преобразования объектов, указателей и ссылок.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Преобразование вверх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Рассмотрим пример простой иерархии классов и возможных допустимых преобразований:</a:t>
            </a:r>
          </a:p>
          <a:p>
            <a:r>
              <a:rPr lang="en-US" dirty="0" smtClean="0"/>
              <a:t>class Base</a:t>
            </a:r>
          </a:p>
          <a:p>
            <a:r>
              <a:rPr lang="ru-RU" dirty="0" smtClean="0"/>
              <a:t>{</a:t>
            </a:r>
          </a:p>
          <a:p>
            <a:r>
              <a:rPr lang="ru-RU" dirty="0" smtClean="0"/>
              <a:t>   //</a:t>
            </a:r>
          </a:p>
          <a:p>
            <a:r>
              <a:rPr lang="ru-RU" dirty="0" smtClean="0"/>
              <a:t>};</a:t>
            </a:r>
          </a:p>
          <a:p>
            <a:endParaRPr lang="ru-RU" dirty="0" smtClean="0"/>
          </a:p>
          <a:p>
            <a:r>
              <a:rPr lang="en-US" dirty="0" smtClean="0"/>
              <a:t>class Derived : </a:t>
            </a:r>
            <a:r>
              <a:rPr lang="en-US" dirty="0" smtClean="0">
                <a:solidFill>
                  <a:srgbClr val="FF0000"/>
                </a:solidFill>
              </a:rPr>
              <a:t>public</a:t>
            </a:r>
            <a:r>
              <a:rPr lang="en-US" dirty="0" smtClean="0"/>
              <a:t> Base</a:t>
            </a:r>
          </a:p>
          <a:p>
            <a:r>
              <a:rPr lang="ru-RU" dirty="0" smtClean="0"/>
              <a:t>{</a:t>
            </a:r>
          </a:p>
          <a:p>
            <a:r>
              <a:rPr lang="ru-RU" dirty="0" smtClean="0"/>
              <a:t>   //</a:t>
            </a:r>
          </a:p>
          <a:p>
            <a:r>
              <a:rPr lang="ru-RU" dirty="0" smtClean="0"/>
              <a:t>};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Преобразование вверх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Особенностью данной иерархии является то, что производный класс имеет обобществленный базовый класс, что позволяет выполнить следующие действия:</a:t>
            </a:r>
          </a:p>
          <a:p>
            <a:pPr>
              <a:buNone/>
            </a:pPr>
            <a:r>
              <a:rPr lang="ru-RU" dirty="0" smtClean="0"/>
              <a:t>  </a:t>
            </a:r>
            <a:r>
              <a:rPr lang="en-US" dirty="0" smtClean="0"/>
              <a:t>Derived </a:t>
            </a:r>
            <a:r>
              <a:rPr lang="en-US" dirty="0" err="1" smtClean="0"/>
              <a:t>der</a:t>
            </a:r>
            <a:r>
              <a:rPr lang="en-US" dirty="0" smtClean="0"/>
              <a:t>;</a:t>
            </a:r>
            <a:r>
              <a:rPr lang="ru-RU" dirty="0" smtClean="0"/>
              <a:t>      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  </a:t>
            </a:r>
            <a:r>
              <a:rPr lang="en-US" dirty="0" smtClean="0"/>
              <a:t>Base bas = </a:t>
            </a:r>
            <a:r>
              <a:rPr lang="en-US" dirty="0" err="1" smtClean="0"/>
              <a:t>der</a:t>
            </a:r>
            <a:r>
              <a:rPr lang="en-US" dirty="0" smtClean="0"/>
              <a:t>;</a:t>
            </a:r>
            <a:r>
              <a:rPr lang="ru-RU" dirty="0" smtClean="0"/>
              <a:t>    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// </a:t>
            </a:r>
            <a:r>
              <a:rPr lang="ru-RU" dirty="0" smtClean="0"/>
              <a:t>объявление объекта типа </a:t>
            </a:r>
          </a:p>
          <a:p>
            <a:pPr>
              <a:buNone/>
            </a:pPr>
            <a:r>
              <a:rPr lang="en-US" dirty="0" smtClean="0"/>
              <a:t>  //</a:t>
            </a:r>
            <a:r>
              <a:rPr lang="ru-RU" dirty="0" smtClean="0"/>
              <a:t> </a:t>
            </a:r>
            <a:r>
              <a:rPr lang="en-US" dirty="0" smtClean="0"/>
              <a:t>Base</a:t>
            </a:r>
            <a:r>
              <a:rPr lang="ru-RU" dirty="0" smtClean="0"/>
              <a:t> и инициализация его объектом типа </a:t>
            </a:r>
            <a:r>
              <a:rPr lang="en-US" dirty="0" smtClean="0"/>
              <a:t> Derived </a:t>
            </a:r>
          </a:p>
          <a:p>
            <a:pPr>
              <a:buNone/>
            </a:pPr>
            <a:r>
              <a:rPr lang="ru-RU" dirty="0" smtClean="0"/>
              <a:t>  </a:t>
            </a:r>
            <a:r>
              <a:rPr lang="en-US" dirty="0" smtClean="0"/>
              <a:t>Base bas = (Base)</a:t>
            </a:r>
            <a:r>
              <a:rPr lang="en-US" dirty="0" err="1" smtClean="0"/>
              <a:t>der</a:t>
            </a:r>
            <a:r>
              <a:rPr lang="en-US" dirty="0" smtClean="0"/>
              <a:t>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//  </a:t>
            </a:r>
            <a:r>
              <a:rPr lang="ru-RU" dirty="0" smtClean="0"/>
              <a:t>явное приведение объекта типа </a:t>
            </a:r>
            <a:r>
              <a:rPr lang="en-US" dirty="0" smtClean="0"/>
              <a:t> Derived </a:t>
            </a:r>
            <a:r>
              <a:rPr lang="ru-RU" dirty="0" smtClean="0"/>
              <a:t>к типу</a:t>
            </a:r>
            <a:r>
              <a:rPr lang="en-US" dirty="0" smtClean="0"/>
              <a:t> </a:t>
            </a:r>
            <a:r>
              <a:rPr lang="ru-RU" dirty="0" smtClean="0"/>
              <a:t> </a:t>
            </a:r>
            <a:r>
              <a:rPr lang="en-US" dirty="0" smtClean="0"/>
              <a:t>  //  Base (</a:t>
            </a:r>
            <a:r>
              <a:rPr lang="ru-RU" dirty="0" smtClean="0"/>
              <a:t> преобразование в стиле С)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Наследование в С++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ru-RU" b="1" dirty="0" smtClean="0"/>
          </a:p>
          <a:p>
            <a:pPr marL="0" indent="0" algn="ctr">
              <a:spcBef>
                <a:spcPts val="0"/>
              </a:spcBef>
              <a:buNone/>
            </a:pPr>
            <a:endParaRPr lang="ru-RU" b="1" dirty="0"/>
          </a:p>
          <a:p>
            <a:pPr marL="0" indent="2520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i="1" dirty="0" smtClean="0"/>
              <a:t>	</a:t>
            </a:r>
            <a:r>
              <a:rPr lang="ru-RU" b="1" dirty="0" smtClean="0"/>
              <a:t>Наследование</a:t>
            </a:r>
            <a:r>
              <a:rPr lang="ru-RU" dirty="0"/>
              <a:t> — это механизм создания нового класса на основе уже существующего. При этом к существующему классу могут быть добавлены новые элементы (данные и функции), либо существующие функции могут быть </a:t>
            </a:r>
            <a:r>
              <a:rPr lang="ru-RU" dirty="0" smtClean="0"/>
              <a:t>изменены, дополнены новыми свойствами.</a:t>
            </a:r>
            <a:r>
              <a:rPr lang="ru-RU" dirty="0"/>
              <a:t> Основное назначение механизма наследования — повторное использование кодов, так как большинство используемых типов данных являются вариантами друг друга, и писать для каждого </a:t>
            </a:r>
            <a:r>
              <a:rPr lang="ru-RU" dirty="0" smtClean="0"/>
              <a:t>свой класс нецелесообразно</a:t>
            </a:r>
            <a:r>
              <a:rPr lang="ru-RU" dirty="0"/>
              <a:t>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Преобразование вверх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Base bas = </a:t>
            </a:r>
            <a:r>
              <a:rPr lang="en-US" dirty="0" err="1" smtClean="0"/>
              <a:t>static_cast</a:t>
            </a:r>
            <a:r>
              <a:rPr lang="en-US" dirty="0" smtClean="0"/>
              <a:t>&lt;Base&gt;(</a:t>
            </a:r>
            <a:r>
              <a:rPr lang="en-US" dirty="0" err="1" smtClean="0"/>
              <a:t>der</a:t>
            </a:r>
            <a:r>
              <a:rPr lang="en-US" dirty="0" smtClean="0"/>
              <a:t>);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// </a:t>
            </a:r>
            <a:r>
              <a:rPr lang="ru-RU" dirty="0" smtClean="0"/>
              <a:t>преобразование в стиле С</a:t>
            </a:r>
            <a:r>
              <a:rPr lang="en-US" dirty="0" smtClean="0"/>
              <a:t>++</a:t>
            </a:r>
          </a:p>
          <a:p>
            <a:pPr marL="0" indent="288000" algn="just">
              <a:spcBef>
                <a:spcPts val="0"/>
              </a:spcBef>
              <a:buNone/>
            </a:pPr>
            <a:r>
              <a:rPr lang="ru-RU" dirty="0" smtClean="0"/>
              <a:t>Все приведенные выше преобразования эквивалентны. </a:t>
            </a:r>
          </a:p>
          <a:p>
            <a:pPr marL="0" indent="288000" algn="just">
              <a:spcBef>
                <a:spcPts val="0"/>
              </a:spcBef>
              <a:buNone/>
            </a:pPr>
            <a:r>
              <a:rPr lang="ru-RU" dirty="0" smtClean="0"/>
              <a:t>Подобные преобразования допустимы если базовый класс объявлен обобществленным, в качестве примера попробуйте объявить базовый как закрытый или защищенный. Проанализируйте реакцию компилятора. 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Преобразование вверх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Рассмотренные преобразования в полной мере относятся и к указателям и к ссылкам:</a:t>
            </a:r>
          </a:p>
          <a:p>
            <a:pPr marL="0" indent="252000" algn="just">
              <a:spcBef>
                <a:spcPts val="0"/>
              </a:spcBef>
              <a:buFontTx/>
              <a:buChar char="-"/>
            </a:pPr>
            <a:r>
              <a:rPr lang="ru-RU" dirty="0" smtClean="0"/>
              <a:t>ссылки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Base &amp;</a:t>
            </a:r>
            <a:r>
              <a:rPr lang="en-US" dirty="0" err="1" smtClean="0"/>
              <a:t>ref_Base</a:t>
            </a:r>
            <a:r>
              <a:rPr lang="en-US" dirty="0" smtClean="0"/>
              <a:t> = </a:t>
            </a:r>
            <a:r>
              <a:rPr lang="en-US" dirty="0" err="1" smtClean="0"/>
              <a:t>der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en-US" dirty="0" smtClean="0"/>
              <a:t>Base &amp;</a:t>
            </a:r>
            <a:r>
              <a:rPr lang="en-US" dirty="0" err="1" smtClean="0"/>
              <a:t>ref_Base</a:t>
            </a:r>
            <a:r>
              <a:rPr lang="en-US" dirty="0" smtClean="0"/>
              <a:t> </a:t>
            </a:r>
            <a:r>
              <a:rPr lang="en-US" dirty="0" smtClean="0"/>
              <a:t>= (Base &amp;)</a:t>
            </a:r>
            <a:r>
              <a:rPr lang="en-US" dirty="0" err="1" smtClean="0"/>
              <a:t>der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en-US" dirty="0" smtClean="0"/>
              <a:t>Base &amp;</a:t>
            </a:r>
            <a:r>
              <a:rPr lang="en-US" dirty="0" err="1" smtClean="0"/>
              <a:t>ref_Base</a:t>
            </a:r>
            <a:r>
              <a:rPr lang="en-US" dirty="0" smtClean="0"/>
              <a:t> = </a:t>
            </a:r>
            <a:r>
              <a:rPr lang="en-US" dirty="0" err="1" smtClean="0"/>
              <a:t>static_cast</a:t>
            </a:r>
            <a:r>
              <a:rPr lang="en-US" dirty="0" smtClean="0"/>
              <a:t>&lt;Base &amp;&gt;(</a:t>
            </a:r>
            <a:r>
              <a:rPr lang="en-US" dirty="0" err="1" smtClean="0"/>
              <a:t>der</a:t>
            </a:r>
            <a:r>
              <a:rPr lang="en-US" dirty="0" smtClean="0"/>
              <a:t>);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FontTx/>
              <a:buChar char="-"/>
            </a:pPr>
            <a:r>
              <a:rPr lang="ru-RU" dirty="0" smtClean="0"/>
              <a:t>указатели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Base *</a:t>
            </a:r>
            <a:r>
              <a:rPr lang="en-US" dirty="0" err="1" smtClean="0"/>
              <a:t>ptr_Base</a:t>
            </a:r>
            <a:r>
              <a:rPr lang="en-US" dirty="0" smtClean="0"/>
              <a:t> = &amp;</a:t>
            </a:r>
            <a:r>
              <a:rPr lang="en-US" dirty="0" err="1" smtClean="0"/>
              <a:t>der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en-US" dirty="0" smtClean="0"/>
              <a:t>Base *</a:t>
            </a:r>
            <a:r>
              <a:rPr lang="en-US" dirty="0" err="1" smtClean="0"/>
              <a:t>ptr_Base</a:t>
            </a:r>
            <a:r>
              <a:rPr lang="en-US" dirty="0" smtClean="0"/>
              <a:t> = (Base *)&amp;</a:t>
            </a:r>
            <a:r>
              <a:rPr lang="en-US" dirty="0" err="1" smtClean="0"/>
              <a:t>der</a:t>
            </a:r>
            <a:r>
              <a:rPr lang="en-US" dirty="0" smtClean="0"/>
              <a:t>;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en-US" dirty="0" smtClean="0"/>
              <a:t>Base *</a:t>
            </a:r>
            <a:r>
              <a:rPr lang="en-US" dirty="0" err="1" smtClean="0"/>
              <a:t>ptr_Base</a:t>
            </a:r>
            <a:r>
              <a:rPr lang="en-US" dirty="0" smtClean="0"/>
              <a:t> = </a:t>
            </a:r>
            <a:r>
              <a:rPr lang="en-US" dirty="0" err="1" smtClean="0"/>
              <a:t>static_cast</a:t>
            </a:r>
            <a:r>
              <a:rPr lang="en-US" dirty="0" smtClean="0"/>
              <a:t>&lt;Base *&gt;(&amp;</a:t>
            </a:r>
            <a:r>
              <a:rPr lang="en-US" dirty="0" err="1" smtClean="0"/>
              <a:t>der</a:t>
            </a:r>
            <a:r>
              <a:rPr lang="en-US" dirty="0" smtClean="0"/>
              <a:t>);</a:t>
            </a: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Преобразование вверх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Еще один способ преобразования вверх, часто используемый в практическом программировании представлен ниже:</a:t>
            </a:r>
          </a:p>
          <a:p>
            <a:pPr>
              <a:buNone/>
            </a:pPr>
            <a:r>
              <a:rPr lang="en-US" dirty="0" smtClean="0"/>
              <a:t>Base *</a:t>
            </a:r>
            <a:r>
              <a:rPr lang="en-US" dirty="0" err="1" smtClean="0"/>
              <a:t>ptr_Base</a:t>
            </a:r>
            <a:r>
              <a:rPr lang="en-US" dirty="0" smtClean="0"/>
              <a:t> = new Derived(</a:t>
            </a:r>
            <a:r>
              <a:rPr lang="en-US" dirty="0" err="1" smtClean="0"/>
              <a:t>der</a:t>
            </a:r>
            <a:r>
              <a:rPr lang="en-US" dirty="0" smtClean="0"/>
              <a:t>);</a:t>
            </a:r>
          </a:p>
          <a:p>
            <a:pPr marL="0" indent="25200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ru-RU" dirty="0" smtClean="0"/>
              <a:t>Примечание: при наличии различных способов инициализации объектов базового типа, предусмотреть соответствующие конструкторы в производном классе.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Преобразование вниз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Преобразование вниз имеет свои особенности, в частности, преобразование объектов базового класса в объекты производного типа запрещено. Например, следующие выражения: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Base bas;</a:t>
            </a:r>
          </a:p>
          <a:p>
            <a:pPr>
              <a:buNone/>
            </a:pPr>
            <a:r>
              <a:rPr lang="ru-RU" dirty="0" smtClean="0"/>
              <a:t>   </a:t>
            </a:r>
            <a:r>
              <a:rPr lang="en-US" dirty="0" smtClean="0"/>
              <a:t>Derived </a:t>
            </a:r>
            <a:r>
              <a:rPr lang="en-US" dirty="0" err="1" smtClean="0"/>
              <a:t>der</a:t>
            </a:r>
            <a:r>
              <a:rPr lang="en-US" dirty="0" smtClean="0"/>
              <a:t> = bas;</a:t>
            </a:r>
            <a:endParaRPr lang="ru-RU" dirty="0" smtClean="0"/>
          </a:p>
          <a:p>
            <a:pPr>
              <a:buNone/>
            </a:pPr>
            <a:r>
              <a:rPr lang="en-US" dirty="0" smtClean="0"/>
              <a:t>  //  </a:t>
            </a:r>
            <a:r>
              <a:rPr lang="ru-RU" dirty="0" smtClean="0"/>
              <a:t>или</a:t>
            </a:r>
            <a:endParaRPr lang="en-US" dirty="0" smtClean="0"/>
          </a:p>
          <a:p>
            <a:pPr>
              <a:buNone/>
            </a:pPr>
            <a:r>
              <a:rPr lang="ru-RU" dirty="0" smtClean="0"/>
              <a:t>   </a:t>
            </a:r>
            <a:r>
              <a:rPr lang="en-US" dirty="0" smtClean="0"/>
              <a:t>Derived </a:t>
            </a:r>
            <a:r>
              <a:rPr lang="en-US" dirty="0" err="1" smtClean="0"/>
              <a:t>der</a:t>
            </a:r>
            <a:r>
              <a:rPr lang="en-US" dirty="0" smtClean="0"/>
              <a:t> = </a:t>
            </a:r>
            <a:r>
              <a:rPr lang="en-US" dirty="0" err="1" smtClean="0"/>
              <a:t>static_cast</a:t>
            </a:r>
            <a:r>
              <a:rPr lang="en-US" dirty="0" smtClean="0"/>
              <a:t>&lt;Derived&gt;(bas);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Преобразование вниз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Приведут к появлению сообщения следующего вида: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en-US" dirty="0" smtClean="0"/>
              <a:t>error C2440: </a:t>
            </a:r>
            <a:r>
              <a:rPr lang="en-US" dirty="0" err="1" smtClean="0"/>
              <a:t>static_cast</a:t>
            </a:r>
            <a:r>
              <a:rPr lang="en-US" dirty="0" smtClean="0"/>
              <a:t>: </a:t>
            </a:r>
            <a:r>
              <a:rPr lang="ru-RU" dirty="0" smtClean="0"/>
              <a:t>невозможно преобразовать "</a:t>
            </a:r>
            <a:r>
              <a:rPr lang="en-US" dirty="0" smtClean="0"/>
              <a:t>Base" </a:t>
            </a:r>
            <a:r>
              <a:rPr lang="ru-RU" dirty="0" smtClean="0"/>
              <a:t>в "</a:t>
            </a:r>
            <a:r>
              <a:rPr lang="en-US" dirty="0" smtClean="0"/>
              <a:t>Derived«</a:t>
            </a:r>
            <a:r>
              <a:rPr lang="ru-RU" dirty="0" smtClean="0"/>
              <a:t>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Преобразования вниз допустимы только указателей и ссылок на базовый класс, при условии того, что эти преобразования нужно определять в явном виде.</a:t>
            </a:r>
            <a:r>
              <a:rPr lang="en-US" dirty="0" smtClean="0"/>
              <a:t>	</a:t>
            </a:r>
            <a:endParaRPr lang="ru-RU" dirty="0" smtClean="0"/>
          </a:p>
          <a:p>
            <a:pPr marL="0" indent="252000" algn="just">
              <a:spcBef>
                <a:spcPts val="0"/>
              </a:spcBef>
              <a:buNone/>
            </a:pPr>
            <a:endParaRPr lang="en-US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Преобразование вниз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Для преобразования вниз допускается использование операции </a:t>
            </a:r>
            <a:r>
              <a:rPr lang="en-US" dirty="0" err="1" smtClean="0"/>
              <a:t>static_cast</a:t>
            </a:r>
            <a:r>
              <a:rPr lang="ru-RU" dirty="0" smtClean="0"/>
              <a:t>, при условии, что оно не связано с понижающим преобразованием абстрактного базового класса, а также операции  </a:t>
            </a:r>
            <a:r>
              <a:rPr lang="en-US" dirty="0" err="1" smtClean="0"/>
              <a:t>dynamic_cast</a:t>
            </a:r>
            <a:r>
              <a:rPr lang="ru-RU" dirty="0" smtClean="0"/>
              <a:t>. Например, 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en-US" sz="2500" dirty="0" smtClean="0"/>
              <a:t>Base *</a:t>
            </a:r>
            <a:r>
              <a:rPr lang="en-US" sz="2500" dirty="0" err="1" smtClean="0"/>
              <a:t>ptr_Base</a:t>
            </a:r>
            <a:r>
              <a:rPr lang="en-US" sz="2500" dirty="0" smtClean="0"/>
              <a:t> = new Base;</a:t>
            </a:r>
          </a:p>
          <a:p>
            <a:pPr>
              <a:buNone/>
            </a:pPr>
            <a:r>
              <a:rPr lang="ru-RU" sz="2500" dirty="0" smtClean="0"/>
              <a:t> </a:t>
            </a:r>
            <a:r>
              <a:rPr lang="en-US" sz="2500" dirty="0" smtClean="0"/>
              <a:t>Derived *</a:t>
            </a:r>
            <a:r>
              <a:rPr lang="en-US" sz="2500" dirty="0" err="1" smtClean="0"/>
              <a:t>ptr_Derived</a:t>
            </a:r>
            <a:r>
              <a:rPr lang="en-US" sz="2500" dirty="0" smtClean="0"/>
              <a:t> = </a:t>
            </a:r>
            <a:r>
              <a:rPr lang="en-US" sz="2500" dirty="0" err="1" smtClean="0"/>
              <a:t>static_cast</a:t>
            </a:r>
            <a:r>
              <a:rPr lang="en-US" sz="2500" dirty="0" smtClean="0"/>
              <a:t>&lt;Derived *&gt;(</a:t>
            </a:r>
            <a:r>
              <a:rPr lang="en-US" sz="2500" dirty="0" err="1" smtClean="0"/>
              <a:t>ptr_Base</a:t>
            </a:r>
            <a:r>
              <a:rPr lang="en-US" sz="2500" dirty="0" smtClean="0"/>
              <a:t>);</a:t>
            </a:r>
            <a:endParaRPr lang="ru-RU" sz="25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Преобразование вниз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Преобразования вниз не всегда завершаются успехом, их необходимо контролировать и в случае неуспеха, предотвращать дальнейшее выполнение вычислительного процесса. При работе с указателями, в случае неудачного преобразования, указатель получает значение равное 0 (нуль-указатель), в противном случае ему присваивается значение адреса фактического объекта.</a:t>
            </a:r>
            <a:endParaRPr lang="ru-RU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Преобразование вниз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Простой пример контроля преобразования указателей представлен ниже: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sz="2200" dirty="0" smtClean="0"/>
              <a:t> </a:t>
            </a:r>
            <a:r>
              <a:rPr lang="en-US" sz="2200" dirty="0" smtClean="0"/>
              <a:t>Base *</a:t>
            </a:r>
            <a:r>
              <a:rPr lang="en-US" sz="2200" dirty="0" err="1" smtClean="0"/>
              <a:t>ptr_Base</a:t>
            </a:r>
            <a:r>
              <a:rPr lang="en-US" sz="2200" dirty="0" smtClean="0"/>
              <a:t> = new Base;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sz="2200" dirty="0" smtClean="0"/>
              <a:t> </a:t>
            </a:r>
            <a:r>
              <a:rPr lang="en-US" sz="2200" dirty="0" smtClean="0"/>
              <a:t>Derived *</a:t>
            </a:r>
            <a:r>
              <a:rPr lang="en-US" sz="2200" dirty="0" err="1" smtClean="0"/>
              <a:t>ptr_Derived</a:t>
            </a:r>
            <a:r>
              <a:rPr lang="en-US" sz="2200" dirty="0" smtClean="0"/>
              <a:t> = </a:t>
            </a:r>
            <a:r>
              <a:rPr lang="en-US" sz="2200" dirty="0" err="1" smtClean="0"/>
              <a:t>static_cast</a:t>
            </a:r>
            <a:r>
              <a:rPr lang="en-US" sz="2200" dirty="0" smtClean="0"/>
              <a:t>&lt;Derived *&gt;(</a:t>
            </a:r>
            <a:r>
              <a:rPr lang="en-US" sz="2200" dirty="0" err="1" smtClean="0"/>
              <a:t>ptr_Base</a:t>
            </a:r>
            <a:r>
              <a:rPr lang="en-US" sz="2200" dirty="0" smtClean="0"/>
              <a:t>);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sz="2200" dirty="0" smtClean="0"/>
              <a:t> </a:t>
            </a:r>
            <a:r>
              <a:rPr lang="en-US" sz="2200" dirty="0" smtClean="0"/>
              <a:t>if(!</a:t>
            </a:r>
            <a:r>
              <a:rPr lang="en-US" sz="2200" dirty="0" err="1" smtClean="0"/>
              <a:t>ptr_Derived</a:t>
            </a:r>
            <a:r>
              <a:rPr lang="en-US" sz="2200" dirty="0" smtClean="0"/>
              <a:t>)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sz="2200" dirty="0" smtClean="0"/>
              <a:t> {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sz="2200" dirty="0" smtClean="0"/>
              <a:t>     </a:t>
            </a:r>
            <a:r>
              <a:rPr lang="en-US" sz="2200" dirty="0" err="1" smtClean="0"/>
              <a:t>cout</a:t>
            </a:r>
            <a:r>
              <a:rPr lang="en-US" sz="2200" dirty="0" smtClean="0"/>
              <a:t> &lt;&lt; " Error! " &lt;&lt; </a:t>
            </a:r>
            <a:r>
              <a:rPr lang="en-US" sz="2200" dirty="0" err="1" smtClean="0"/>
              <a:t>endl</a:t>
            </a:r>
            <a:r>
              <a:rPr lang="en-US" sz="2200" dirty="0" smtClean="0"/>
              <a:t>;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sz="2200" dirty="0" smtClean="0"/>
              <a:t>     </a:t>
            </a:r>
            <a:r>
              <a:rPr lang="en-US" sz="2200" dirty="0" smtClean="0"/>
              <a:t>exit(1);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sz="2200" dirty="0" smtClean="0"/>
              <a:t> }</a:t>
            </a:r>
            <a:endParaRPr lang="ru-RU" sz="22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Преобразование вниз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В случае использование ссылок при неуспешном преобразовании вниз система генерирует исключение </a:t>
            </a:r>
            <a:r>
              <a:rPr lang="en-US" dirty="0" err="1" smtClean="0"/>
              <a:t>bad_cast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569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Структура простой иерархии классов животных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parents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32203" y="2371252"/>
            <a:ext cx="5279594" cy="343401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Общая структура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endParaRPr lang="en-US" dirty="0" smtClean="0"/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en-US" dirty="0"/>
          </a:p>
          <a:p>
            <a:pPr>
              <a:buNone/>
            </a:pPr>
            <a:r>
              <a:rPr lang="en-US" dirty="0" smtClean="0"/>
              <a:t>class Name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 lvl="1">
              <a:buNone/>
            </a:pPr>
            <a:r>
              <a:rPr lang="en-US" dirty="0" smtClean="0">
                <a:solidFill>
                  <a:srgbClr val="FF0000"/>
                </a:solidFill>
              </a:rPr>
              <a:t>private:</a:t>
            </a:r>
          </a:p>
          <a:p>
            <a:pPr lvl="1">
              <a:buNone/>
            </a:pPr>
            <a:r>
              <a:rPr lang="en-US" dirty="0" smtClean="0"/>
              <a:t>//</a:t>
            </a:r>
          </a:p>
          <a:p>
            <a:pPr lvl="1">
              <a:buNone/>
            </a:pPr>
            <a:r>
              <a:rPr lang="en-US" dirty="0" smtClean="0">
                <a:solidFill>
                  <a:srgbClr val="FFC000"/>
                </a:solidFill>
              </a:rPr>
              <a:t>protected:</a:t>
            </a:r>
          </a:p>
          <a:p>
            <a:pPr lvl="1">
              <a:buNone/>
            </a:pPr>
            <a:r>
              <a:rPr lang="en-US" dirty="0" smtClean="0"/>
              <a:t>//</a:t>
            </a:r>
          </a:p>
          <a:p>
            <a:pPr lvl="1">
              <a:buNone/>
            </a:pPr>
            <a:r>
              <a:rPr lang="en-US" dirty="0" smtClean="0">
                <a:solidFill>
                  <a:srgbClr val="00B050"/>
                </a:solidFill>
              </a:rPr>
              <a:t>public:</a:t>
            </a:r>
          </a:p>
          <a:p>
            <a:pPr lvl="1">
              <a:buNone/>
            </a:pPr>
            <a:r>
              <a:rPr lang="en-US" dirty="0" smtClean="0"/>
              <a:t>//</a:t>
            </a:r>
          </a:p>
          <a:p>
            <a:pPr>
              <a:buNone/>
            </a:pPr>
            <a:r>
              <a:rPr lang="en-US" dirty="0" smtClean="0"/>
              <a:t>};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Прототип производного класса при простом наследовании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class Derived: [private</a:t>
            </a:r>
            <a:r>
              <a:rPr lang="en-US" dirty="0"/>
              <a:t>|</a:t>
            </a:r>
            <a:r>
              <a:rPr lang="en-US" dirty="0" smtClean="0"/>
              <a:t> </a:t>
            </a:r>
            <a:r>
              <a:rPr lang="en-US" dirty="0" err="1" smtClean="0"/>
              <a:t>protected|public</a:t>
            </a:r>
            <a:r>
              <a:rPr lang="en-US" dirty="0" smtClean="0"/>
              <a:t>] Base</a:t>
            </a:r>
          </a:p>
          <a:p>
            <a:pPr>
              <a:buNone/>
            </a:pPr>
            <a:r>
              <a:rPr lang="en-US" dirty="0" smtClean="0"/>
              <a:t>{</a:t>
            </a:r>
          </a:p>
          <a:p>
            <a:pPr>
              <a:buNone/>
            </a:pPr>
            <a:r>
              <a:rPr lang="en-US" dirty="0" smtClean="0"/>
              <a:t>	// </a:t>
            </a:r>
            <a:r>
              <a:rPr lang="ru-RU" dirty="0" smtClean="0"/>
              <a:t>тело класса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};</a:t>
            </a:r>
            <a:endParaRPr lang="ru-RU" dirty="0" smtClean="0"/>
          </a:p>
          <a:p>
            <a:pPr marL="0" indent="0" algn="just">
              <a:spcBef>
                <a:spcPts val="0"/>
              </a:spcBef>
              <a:buNone/>
            </a:pPr>
            <a:r>
              <a:rPr lang="ru-RU" dirty="0" smtClean="0"/>
              <a:t> </a:t>
            </a:r>
            <a:r>
              <a:rPr lang="en-US" dirty="0" smtClean="0"/>
              <a:t>private, protected, public - </a:t>
            </a:r>
            <a:r>
              <a:rPr lang="ru-RU" dirty="0" smtClean="0"/>
              <a:t>ключи наследования</a:t>
            </a:r>
            <a:endParaRPr lang="ru-RU" dirty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Приватное, защищенное и обобществленное наследование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 Если в заголовке производного класса стоит ключ наследования </a:t>
            </a:r>
            <a:r>
              <a:rPr lang="en-US" dirty="0" smtClean="0"/>
              <a:t>private</a:t>
            </a:r>
            <a:r>
              <a:rPr lang="ru-RU" dirty="0" smtClean="0"/>
              <a:t>, то такой класс называется классом с приватным базовым классом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Если в заголовке производного класса стоит ключ наследования </a:t>
            </a:r>
            <a:r>
              <a:rPr lang="en-US" dirty="0" smtClean="0"/>
              <a:t>protected</a:t>
            </a:r>
            <a:r>
              <a:rPr lang="ru-RU" dirty="0" smtClean="0"/>
              <a:t>, то такой класс называется классом с защищенным базовым классом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 Если в заголовке производного класса стоит ключ наследования </a:t>
            </a:r>
            <a:r>
              <a:rPr lang="en-US" dirty="0" smtClean="0"/>
              <a:t>public</a:t>
            </a:r>
            <a:r>
              <a:rPr lang="ru-RU" dirty="0" smtClean="0"/>
              <a:t>, то такой класс называется классом с обобществленным базовым классом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Пример простой иерархии классов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endParaRPr lang="ru-RU" dirty="0"/>
          </a:p>
          <a:p>
            <a:pPr>
              <a:buNone/>
            </a:pPr>
            <a:endParaRPr lang="ru-RU" dirty="0"/>
          </a:p>
          <a:p>
            <a:pPr>
              <a:buNone/>
            </a:pPr>
            <a:endParaRPr lang="ru-RU" sz="5200" dirty="0"/>
          </a:p>
          <a:p>
            <a:pPr>
              <a:buNone/>
            </a:pPr>
            <a:r>
              <a:rPr lang="en-US" sz="5600" dirty="0"/>
              <a:t>class Base</a:t>
            </a:r>
          </a:p>
          <a:p>
            <a:pPr>
              <a:buNone/>
            </a:pPr>
            <a:r>
              <a:rPr lang="ru-RU" sz="5600" dirty="0" smtClean="0"/>
              <a:t>{</a:t>
            </a:r>
            <a:r>
              <a:rPr lang="en-US" sz="5600" dirty="0" smtClean="0"/>
              <a:t>	</a:t>
            </a:r>
            <a:r>
              <a:rPr lang="en-US" sz="5600" dirty="0" smtClean="0">
                <a:solidFill>
                  <a:srgbClr val="FF0000"/>
                </a:solidFill>
              </a:rPr>
              <a:t>// private:</a:t>
            </a:r>
            <a:endParaRPr lang="ru-RU" sz="56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5600" dirty="0" smtClean="0"/>
              <a:t>	</a:t>
            </a:r>
            <a:r>
              <a:rPr lang="en-US" sz="5600" dirty="0" err="1" smtClean="0"/>
              <a:t>int</a:t>
            </a:r>
            <a:r>
              <a:rPr lang="en-US" sz="5600" dirty="0" smtClean="0"/>
              <a:t> </a:t>
            </a:r>
            <a:r>
              <a:rPr lang="en-US" sz="5600" dirty="0"/>
              <a:t>base;</a:t>
            </a:r>
          </a:p>
          <a:p>
            <a:pPr>
              <a:buNone/>
            </a:pPr>
            <a:r>
              <a:rPr lang="en-US" sz="5600" dirty="0"/>
              <a:t>public:</a:t>
            </a:r>
          </a:p>
          <a:p>
            <a:pPr>
              <a:buNone/>
            </a:pPr>
            <a:r>
              <a:rPr lang="ru-RU" sz="5600" dirty="0" smtClean="0"/>
              <a:t>	</a:t>
            </a:r>
            <a:r>
              <a:rPr lang="en-US" sz="5600" dirty="0" smtClean="0"/>
              <a:t>Base</a:t>
            </a:r>
            <a:r>
              <a:rPr lang="en-US" sz="5600" dirty="0"/>
              <a:t>(){};</a:t>
            </a:r>
          </a:p>
          <a:p>
            <a:pPr>
              <a:buNone/>
            </a:pPr>
            <a:r>
              <a:rPr lang="ru-RU" sz="5600" dirty="0" smtClean="0"/>
              <a:t>	</a:t>
            </a:r>
            <a:r>
              <a:rPr lang="en-US" sz="5600" dirty="0" smtClean="0"/>
              <a:t>Base(</a:t>
            </a:r>
            <a:r>
              <a:rPr lang="en-US" sz="5600" dirty="0" err="1" smtClean="0"/>
              <a:t>int</a:t>
            </a:r>
            <a:r>
              <a:rPr lang="en-US" sz="5600" dirty="0" smtClean="0"/>
              <a:t> </a:t>
            </a:r>
            <a:r>
              <a:rPr lang="en-US" sz="5600" dirty="0"/>
              <a:t>b):base(b){};</a:t>
            </a:r>
          </a:p>
          <a:p>
            <a:pPr>
              <a:buNone/>
            </a:pPr>
            <a:r>
              <a:rPr lang="ru-RU" sz="5600" dirty="0" smtClean="0"/>
              <a:t>	</a:t>
            </a:r>
            <a:r>
              <a:rPr lang="en-US" sz="5600" dirty="0" smtClean="0"/>
              <a:t>void </a:t>
            </a:r>
            <a:r>
              <a:rPr lang="en-US" sz="5600" dirty="0"/>
              <a:t>Show()</a:t>
            </a:r>
          </a:p>
          <a:p>
            <a:pPr>
              <a:buNone/>
            </a:pPr>
            <a:r>
              <a:rPr lang="ru-RU" sz="5600" dirty="0" smtClean="0"/>
              <a:t>	{</a:t>
            </a:r>
            <a:endParaRPr lang="ru-RU" sz="5600" dirty="0"/>
          </a:p>
          <a:p>
            <a:pPr lvl="1">
              <a:buNone/>
            </a:pPr>
            <a:r>
              <a:rPr lang="ru-RU" sz="5600" dirty="0" smtClean="0"/>
              <a:t>	</a:t>
            </a:r>
            <a:r>
              <a:rPr lang="en-US" sz="5600" dirty="0" err="1" smtClean="0"/>
              <a:t>cout</a:t>
            </a:r>
            <a:r>
              <a:rPr lang="en-US" sz="5600" dirty="0" smtClean="0"/>
              <a:t> </a:t>
            </a:r>
            <a:r>
              <a:rPr lang="en-US" sz="5600" dirty="0"/>
              <a:t>&lt;&lt; " Base: " </a:t>
            </a:r>
            <a:r>
              <a:rPr lang="en-US" sz="5600" dirty="0" smtClean="0"/>
              <a:t>&lt;&lt; base </a:t>
            </a:r>
            <a:r>
              <a:rPr lang="en-US" sz="5600" dirty="0"/>
              <a:t>&lt;&lt; </a:t>
            </a:r>
            <a:r>
              <a:rPr lang="en-US" sz="5600" dirty="0" err="1"/>
              <a:t>endl</a:t>
            </a:r>
            <a:r>
              <a:rPr lang="en-US" sz="5600" dirty="0"/>
              <a:t>;</a:t>
            </a:r>
          </a:p>
          <a:p>
            <a:pPr>
              <a:buNone/>
            </a:pPr>
            <a:r>
              <a:rPr lang="ru-RU" sz="5600" dirty="0" smtClean="0"/>
              <a:t>	}</a:t>
            </a:r>
            <a:endParaRPr lang="ru-RU" sz="5600" dirty="0"/>
          </a:p>
          <a:p>
            <a:pPr>
              <a:buNone/>
            </a:pPr>
            <a:r>
              <a:rPr lang="ru-RU" sz="5600" dirty="0"/>
              <a:t>};</a:t>
            </a:r>
          </a:p>
          <a:p>
            <a:pPr>
              <a:buNone/>
            </a:pPr>
            <a:r>
              <a:rPr lang="en-US" sz="5600" dirty="0"/>
              <a:t>class Derived </a:t>
            </a:r>
            <a:r>
              <a:rPr lang="en-US" sz="5600" dirty="0">
                <a:solidFill>
                  <a:srgbClr val="FF0000"/>
                </a:solidFill>
              </a:rPr>
              <a:t>final</a:t>
            </a:r>
            <a:r>
              <a:rPr lang="en-US" sz="5600" dirty="0"/>
              <a:t> </a:t>
            </a:r>
            <a:r>
              <a:rPr lang="en-US" sz="5600" dirty="0">
                <a:solidFill>
                  <a:srgbClr val="FF0000"/>
                </a:solidFill>
              </a:rPr>
              <a:t>:public Base</a:t>
            </a:r>
          </a:p>
          <a:p>
            <a:pPr>
              <a:buNone/>
            </a:pPr>
            <a:r>
              <a:rPr lang="ru-RU" sz="5600" dirty="0" smtClean="0"/>
              <a:t>{</a:t>
            </a:r>
            <a:r>
              <a:rPr lang="en-US" sz="5600" dirty="0" smtClean="0"/>
              <a:t>	</a:t>
            </a:r>
            <a:r>
              <a:rPr lang="en-US" sz="5600" dirty="0" smtClean="0">
                <a:solidFill>
                  <a:srgbClr val="FF0000"/>
                </a:solidFill>
              </a:rPr>
              <a:t>//private:</a:t>
            </a:r>
            <a:endParaRPr lang="ru-RU" sz="5600" dirty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5600" dirty="0" smtClean="0"/>
              <a:t>	</a:t>
            </a:r>
            <a:r>
              <a:rPr lang="en-US" sz="5600" dirty="0" smtClean="0"/>
              <a:t>char </a:t>
            </a:r>
            <a:r>
              <a:rPr lang="en-US" sz="5600" dirty="0"/>
              <a:t>derived;</a:t>
            </a:r>
          </a:p>
          <a:p>
            <a:pPr>
              <a:buNone/>
            </a:pPr>
            <a:r>
              <a:rPr lang="en-US" sz="5600" dirty="0"/>
              <a:t>public:</a:t>
            </a:r>
          </a:p>
          <a:p>
            <a:pPr>
              <a:buNone/>
            </a:pPr>
            <a:r>
              <a:rPr lang="ru-RU" sz="5600" dirty="0" smtClean="0"/>
              <a:t>	</a:t>
            </a:r>
            <a:r>
              <a:rPr lang="en-US" sz="5600" dirty="0" smtClean="0">
                <a:solidFill>
                  <a:srgbClr val="FF0000"/>
                </a:solidFill>
              </a:rPr>
              <a:t>Derived</a:t>
            </a:r>
            <a:r>
              <a:rPr lang="en-US" sz="5600" dirty="0">
                <a:solidFill>
                  <a:srgbClr val="FF0000"/>
                </a:solidFill>
              </a:rPr>
              <a:t>(): Base(){};</a:t>
            </a:r>
          </a:p>
          <a:p>
            <a:pPr>
              <a:buNone/>
            </a:pPr>
            <a:r>
              <a:rPr lang="ru-RU" sz="5600" dirty="0" smtClean="0"/>
              <a:t>	</a:t>
            </a:r>
            <a:r>
              <a:rPr lang="en-US" sz="5600" dirty="0" smtClean="0">
                <a:solidFill>
                  <a:srgbClr val="FF0000"/>
                </a:solidFill>
              </a:rPr>
              <a:t>Derived(</a:t>
            </a:r>
            <a:r>
              <a:rPr lang="en-US" sz="5600" dirty="0" err="1" smtClean="0">
                <a:solidFill>
                  <a:srgbClr val="FF0000"/>
                </a:solidFill>
              </a:rPr>
              <a:t>int</a:t>
            </a:r>
            <a:r>
              <a:rPr lang="en-US" sz="5600" dirty="0" smtClean="0">
                <a:solidFill>
                  <a:srgbClr val="FF0000"/>
                </a:solidFill>
              </a:rPr>
              <a:t> </a:t>
            </a:r>
            <a:r>
              <a:rPr lang="en-US" sz="5600" dirty="0">
                <a:solidFill>
                  <a:srgbClr val="FF0000"/>
                </a:solidFill>
              </a:rPr>
              <a:t>b, char d): Base(b), derived(d){};</a:t>
            </a:r>
          </a:p>
          <a:p>
            <a:pPr>
              <a:buNone/>
            </a:pPr>
            <a:r>
              <a:rPr lang="ru-RU" sz="5600" dirty="0" smtClean="0"/>
              <a:t>	</a:t>
            </a:r>
            <a:r>
              <a:rPr lang="en-US" sz="5600" dirty="0" smtClean="0"/>
              <a:t>void </a:t>
            </a:r>
            <a:r>
              <a:rPr lang="en-US" sz="5600" dirty="0"/>
              <a:t>Show()</a:t>
            </a:r>
          </a:p>
          <a:p>
            <a:pPr>
              <a:buNone/>
            </a:pPr>
            <a:r>
              <a:rPr lang="ru-RU" sz="5600" dirty="0" smtClean="0"/>
              <a:t>	{</a:t>
            </a:r>
            <a:endParaRPr lang="ru-RU" sz="5600" dirty="0"/>
          </a:p>
          <a:p>
            <a:pPr>
              <a:buNone/>
            </a:pPr>
            <a:r>
              <a:rPr lang="ru-RU" sz="5600" dirty="0" smtClean="0"/>
              <a:t>	</a:t>
            </a:r>
            <a:r>
              <a:rPr lang="en-US" sz="5600" dirty="0" err="1" smtClean="0"/>
              <a:t>cout</a:t>
            </a:r>
            <a:r>
              <a:rPr lang="en-US" sz="5600" dirty="0" smtClean="0"/>
              <a:t> </a:t>
            </a:r>
            <a:r>
              <a:rPr lang="en-US" sz="5600" dirty="0"/>
              <a:t>&lt;&lt; " Derived: " &lt;&lt; derived &lt;&lt; </a:t>
            </a:r>
            <a:r>
              <a:rPr lang="en-US" sz="5600" dirty="0" err="1"/>
              <a:t>endl</a:t>
            </a:r>
            <a:r>
              <a:rPr lang="en-US" sz="5600" dirty="0" smtClean="0"/>
              <a:t>;</a:t>
            </a:r>
          </a:p>
          <a:p>
            <a:pPr>
              <a:buNone/>
            </a:pPr>
            <a:r>
              <a:rPr lang="en-US" sz="5600" dirty="0" smtClean="0"/>
              <a:t>	}</a:t>
            </a:r>
            <a:endParaRPr lang="en-US" sz="5600" dirty="0"/>
          </a:p>
          <a:p>
            <a:pPr>
              <a:buNone/>
            </a:pPr>
            <a:r>
              <a:rPr lang="ru-RU" sz="5600" dirty="0" smtClean="0"/>
              <a:t>}</a:t>
            </a:r>
            <a:r>
              <a:rPr lang="en-US" sz="5600" dirty="0" smtClean="0"/>
              <a:t>;</a:t>
            </a:r>
            <a:endParaRPr lang="ru-RU" sz="5600" dirty="0"/>
          </a:p>
          <a:p>
            <a:endParaRPr lang="ru-RU" sz="4800" dirty="0"/>
          </a:p>
          <a:p>
            <a:endParaRPr lang="ru-RU" sz="4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Доступ к компонентам обобществленного базового класса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Составляющие методы (функции, перегруженные операции) производного класса с обобществленным базовым классом имеют неограниченный доступ к областям базового класса, имеющих ключ доступа </a:t>
            </a:r>
            <a:r>
              <a:rPr lang="en-US" dirty="0" smtClean="0"/>
              <a:t>protected </a:t>
            </a:r>
            <a:r>
              <a:rPr lang="ru-RU" dirty="0" smtClean="0"/>
              <a:t>и </a:t>
            </a:r>
            <a:r>
              <a:rPr lang="en-US" dirty="0" smtClean="0"/>
              <a:t>public</a:t>
            </a:r>
            <a:r>
              <a:rPr lang="ru-RU" dirty="0" smtClean="0"/>
              <a:t>.</a:t>
            </a:r>
          </a:p>
          <a:p>
            <a:pPr marL="0" indent="252000" algn="just">
              <a:spcBef>
                <a:spcPts val="0"/>
              </a:spcBef>
              <a:buNone/>
            </a:pPr>
            <a:r>
              <a:rPr lang="ru-RU" dirty="0" smtClean="0"/>
              <a:t>Прямой доступ к области, обозначенной в базовом классе как </a:t>
            </a:r>
            <a:r>
              <a:rPr lang="en-US" dirty="0" smtClean="0"/>
              <a:t>private</a:t>
            </a:r>
            <a:r>
              <a:rPr lang="ru-RU" dirty="0" smtClean="0"/>
              <a:t>, </a:t>
            </a:r>
            <a:r>
              <a:rPr lang="ru-RU" dirty="0" smtClean="0">
                <a:solidFill>
                  <a:srgbClr val="C00000"/>
                </a:solidFill>
              </a:rPr>
              <a:t>запрещен</a:t>
            </a:r>
            <a:r>
              <a:rPr lang="ru-RU" dirty="0" smtClean="0"/>
              <a:t>. </a:t>
            </a:r>
          </a:p>
          <a:p>
            <a:pPr marL="0" indent="252000" algn="just">
              <a:spcBef>
                <a:spcPts val="0"/>
              </a:spcBef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882</TotalTime>
  <Words>1218</Words>
  <Application>Microsoft Office PowerPoint</Application>
  <PresentationFormat>Экран (4:3)</PresentationFormat>
  <Paragraphs>242</Paragraphs>
  <Slides>41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41</vt:i4>
      </vt:variant>
    </vt:vector>
  </HeadingPairs>
  <TitlesOfParts>
    <vt:vector size="42" baseType="lpstr">
      <vt:lpstr>Тема Office</vt:lpstr>
      <vt:lpstr>Наследование</vt:lpstr>
      <vt:lpstr>Ссылка для самостоятельного изучения</vt:lpstr>
      <vt:lpstr>Наследование в С++</vt:lpstr>
      <vt:lpstr>Структура простой иерархии классов животных</vt:lpstr>
      <vt:lpstr>Общая структура класса</vt:lpstr>
      <vt:lpstr>Прототип производного класса при простом наследовании </vt:lpstr>
      <vt:lpstr>Приватное, защищенное и обобществленное наследование</vt:lpstr>
      <vt:lpstr>Пример простой иерархии классов</vt:lpstr>
      <vt:lpstr>Доступ к компонентам обобществленного базового класса</vt:lpstr>
      <vt:lpstr>Доступ к компонентам обобществленного базового класса</vt:lpstr>
      <vt:lpstr>Доступ к компонентам обобществленного базового класса</vt:lpstr>
      <vt:lpstr>Доступ к компонентам обобществленного базового класса</vt:lpstr>
      <vt:lpstr>Доступ к компонентам обобществленного базового класса</vt:lpstr>
      <vt:lpstr>Защищенное и закрытое наследование</vt:lpstr>
      <vt:lpstr>Общие принципы наследования</vt:lpstr>
      <vt:lpstr>Множественное наследование</vt:lpstr>
      <vt:lpstr>Формат объявления множественного наследования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Множественное наследование</vt:lpstr>
      <vt:lpstr>Преобразования в иерархии классов</vt:lpstr>
      <vt:lpstr>Преобразование вверх</vt:lpstr>
      <vt:lpstr>Преобразование вверх</vt:lpstr>
      <vt:lpstr>Преобразование вверх</vt:lpstr>
      <vt:lpstr>Преобразование вверх</vt:lpstr>
      <vt:lpstr>Преобразование вверх</vt:lpstr>
      <vt:lpstr>Преобразование вверх</vt:lpstr>
      <vt:lpstr>Преобразование вниз</vt:lpstr>
      <vt:lpstr>Преобразование вниз</vt:lpstr>
      <vt:lpstr>Преобразование вниз</vt:lpstr>
      <vt:lpstr>Преобразование вниз</vt:lpstr>
      <vt:lpstr>Преобразование вниз</vt:lpstr>
      <vt:lpstr>Преобразование вниз</vt:lpstr>
      <vt:lpstr>Слайд 39</vt:lpstr>
      <vt:lpstr>Слайд 40</vt:lpstr>
      <vt:lpstr>Слайд 41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Наследование</dc:title>
  <dc:creator>Игорь</dc:creator>
  <cp:lastModifiedBy>Игорь</cp:lastModifiedBy>
  <cp:revision>97</cp:revision>
  <dcterms:created xsi:type="dcterms:W3CDTF">2020-04-23T21:00:48Z</dcterms:created>
  <dcterms:modified xsi:type="dcterms:W3CDTF">2020-04-28T23:48:14Z</dcterms:modified>
</cp:coreProperties>
</file>