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8" r:id="rId21"/>
    <p:sldId id="290" r:id="rId22"/>
    <p:sldId id="276" r:id="rId23"/>
    <p:sldId id="277" r:id="rId24"/>
    <p:sldId id="279" r:id="rId25"/>
    <p:sldId id="280" r:id="rId26"/>
    <p:sldId id="281" r:id="rId27"/>
    <p:sldId id="282" r:id="rId28"/>
    <p:sldId id="283" r:id="rId29"/>
    <p:sldId id="284" r:id="rId30"/>
    <p:sldId id="286" r:id="rId31"/>
    <p:sldId id="287" r:id="rId32"/>
    <p:sldId id="288" r:id="rId33"/>
    <p:sldId id="289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37" autoAdjust="0"/>
  </p:normalViewPr>
  <p:slideViewPr>
    <p:cSldViewPr>
      <p:cViewPr varScale="1">
        <p:scale>
          <a:sx n="71" d="100"/>
          <a:sy n="71" d="100"/>
        </p:scale>
        <p:origin x="-13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16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9F61-9E6C-4371-867F-023BC144BA77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90F3-9250-4661-BE0B-9AD070180D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9F61-9E6C-4371-867F-023BC144BA77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90F3-9250-4661-BE0B-9AD070180D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9F61-9E6C-4371-867F-023BC144BA77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90F3-9250-4661-BE0B-9AD070180D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9F61-9E6C-4371-867F-023BC144BA77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90F3-9250-4661-BE0B-9AD070180D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9F61-9E6C-4371-867F-023BC144BA77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90F3-9250-4661-BE0B-9AD070180D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9F61-9E6C-4371-867F-023BC144BA77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90F3-9250-4661-BE0B-9AD070180D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9F61-9E6C-4371-867F-023BC144BA77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90F3-9250-4661-BE0B-9AD070180D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9F61-9E6C-4371-867F-023BC144BA77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90F3-9250-4661-BE0B-9AD070180D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9F61-9E6C-4371-867F-023BC144BA77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90F3-9250-4661-BE0B-9AD070180D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9F61-9E6C-4371-867F-023BC144BA77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90F3-9250-4661-BE0B-9AD070180D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9F61-9E6C-4371-867F-023BC144BA77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90F3-9250-4661-BE0B-9AD070180D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A9F61-9E6C-4371-867F-023BC144BA77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590F3-9250-4661-BE0B-9AD070180D4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microsoft.com/ru-ru/cpp/cpp/try-throw-and-catch-statements-cpp?view=vs-2019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 в С++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Преобразования «вверх»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	Рассмотрим еще раз простую иерархию классов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class A</a:t>
            </a:r>
            <a:r>
              <a:rPr lang="ru-RU" dirty="0" smtClean="0"/>
              <a:t> { 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class B :public A</a:t>
            </a:r>
            <a:r>
              <a:rPr lang="ru-RU" dirty="0" smtClean="0"/>
              <a:t>{ };</a:t>
            </a:r>
          </a:p>
          <a:p>
            <a:pPr>
              <a:buNone/>
            </a:pPr>
            <a:r>
              <a:rPr lang="ru-RU" dirty="0" smtClean="0"/>
              <a:t>Имеется следующая функция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 err="1" smtClean="0"/>
              <a:t>func</a:t>
            </a:r>
            <a:r>
              <a:rPr lang="en-US" dirty="0" smtClean="0"/>
              <a:t>(A)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>
                <a:solidFill>
                  <a:srgbClr val="FF0000"/>
                </a:solidFill>
              </a:rPr>
              <a:t>параметр базового класса !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&lt;&lt; "A"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Преобразования «вверх»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	Следующая последовательность очевидна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A </a:t>
            </a:r>
            <a:r>
              <a:rPr lang="en-US" dirty="0" err="1" smtClean="0"/>
              <a:t>a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func</a:t>
            </a:r>
            <a:r>
              <a:rPr lang="en-US" dirty="0" smtClean="0"/>
              <a:t>(a);</a:t>
            </a:r>
          </a:p>
          <a:p>
            <a:pPr>
              <a:buNone/>
            </a:pPr>
            <a:r>
              <a:rPr lang="ru-RU" dirty="0" smtClean="0"/>
              <a:t>	А следующие?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B </a:t>
            </a:r>
            <a:r>
              <a:rPr lang="en-US" dirty="0" err="1" smtClean="0"/>
              <a:t>b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func</a:t>
            </a:r>
            <a:r>
              <a:rPr lang="en-US" dirty="0" smtClean="0"/>
              <a:t>(b);	</a:t>
            </a:r>
          </a:p>
          <a:p>
            <a:pPr>
              <a:buNone/>
            </a:pPr>
            <a:r>
              <a:rPr lang="en-US" dirty="0" smtClean="0"/>
              <a:t>	// </a:t>
            </a:r>
            <a:r>
              <a:rPr lang="ru-RU" dirty="0" smtClean="0"/>
              <a:t>или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	</a:t>
            </a:r>
            <a:r>
              <a:rPr lang="en-US" dirty="0" err="1" smtClean="0"/>
              <a:t>func</a:t>
            </a:r>
            <a:r>
              <a:rPr lang="en-US" dirty="0" smtClean="0"/>
              <a:t>((A)b);</a:t>
            </a:r>
          </a:p>
          <a:p>
            <a:pPr>
              <a:buNone/>
            </a:pPr>
            <a:r>
              <a:rPr lang="en-US" dirty="0" smtClean="0"/>
              <a:t>	// </a:t>
            </a:r>
            <a:r>
              <a:rPr lang="ru-RU" dirty="0" smtClean="0"/>
              <a:t>или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static_cast</a:t>
            </a:r>
            <a:r>
              <a:rPr lang="en-US" dirty="0" smtClean="0"/>
              <a:t>&lt;A&gt;(b));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Преобразования «вверх»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В рассмотренных случаях возможно появление ошибок в случае передачи фактического параметра не того типа или параметра, который нельзя преобразовать явно или неявно к типу параметра функции. Ответственность за передачу параметров несет программист. 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Рассмотренный пример в полной мере относится к указателям и ссылкам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Преобразования «вниз»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Преобразования вниз, то есть от базового типа к производному, не относятся к стандартным, поэтому их необходимо указывать явно. Для этого можно воспользоваться операторами </a:t>
            </a:r>
            <a:r>
              <a:rPr lang="en-US" dirty="0" err="1" smtClean="0"/>
              <a:t>static_cast</a:t>
            </a:r>
            <a:r>
              <a:rPr lang="en-US" dirty="0" smtClean="0"/>
              <a:t> </a:t>
            </a:r>
            <a:r>
              <a:rPr lang="ru-RU" dirty="0" smtClean="0"/>
              <a:t>или </a:t>
            </a:r>
            <a:r>
              <a:rPr lang="en-US" dirty="0" err="1" smtClean="0"/>
              <a:t>dynamic_cast</a:t>
            </a:r>
            <a:r>
              <a:rPr lang="ru-RU" dirty="0" smtClean="0"/>
              <a:t>.  Первый из них - </a:t>
            </a:r>
            <a:r>
              <a:rPr lang="en-US" dirty="0" err="1" smtClean="0"/>
              <a:t>static_cast</a:t>
            </a:r>
            <a:r>
              <a:rPr lang="ru-RU" dirty="0" smtClean="0"/>
              <a:t> осуществляет преобразования на этапе компиляции, второй - </a:t>
            </a:r>
            <a:r>
              <a:rPr lang="en-US" dirty="0" err="1" smtClean="0"/>
              <a:t>dynamic_cast</a:t>
            </a:r>
            <a:r>
              <a:rPr lang="ru-RU" dirty="0" smtClean="0"/>
              <a:t> – на этапе выполнения программы, то есть под управлением операционной программы.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Преобразования «вниз»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	Рассмотрим следующий пример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class A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virtual</a:t>
            </a:r>
            <a:r>
              <a:rPr lang="en-US" dirty="0" smtClean="0"/>
              <a:t> void f()</a:t>
            </a:r>
            <a:r>
              <a:rPr lang="ru-RU" dirty="0" smtClean="0"/>
              <a:t> </a:t>
            </a:r>
            <a:r>
              <a:rPr lang="en-US" dirty="0" smtClean="0"/>
              <a:t>{ </a:t>
            </a:r>
            <a:r>
              <a:rPr lang="en-US" dirty="0" err="1" smtClean="0"/>
              <a:t>cout</a:t>
            </a:r>
            <a:r>
              <a:rPr lang="en-US" dirty="0" smtClean="0"/>
              <a:t> &lt;&lt; "A" &lt;&lt; </a:t>
            </a:r>
            <a:r>
              <a:rPr lang="en-US" dirty="0" err="1" smtClean="0"/>
              <a:t>endl</a:t>
            </a:r>
            <a:r>
              <a:rPr lang="en-US" dirty="0" smtClean="0"/>
              <a:t>; }</a:t>
            </a:r>
          </a:p>
          <a:p>
            <a:pPr>
              <a:buNone/>
            </a:pPr>
            <a:r>
              <a:rPr lang="ru-RU" dirty="0" smtClean="0"/>
              <a:t>	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class B : </a:t>
            </a:r>
            <a:r>
              <a:rPr lang="en-US" dirty="0" smtClean="0">
                <a:solidFill>
                  <a:srgbClr val="FF0000"/>
                </a:solidFill>
              </a:rPr>
              <a:t>public</a:t>
            </a:r>
            <a:r>
              <a:rPr lang="en-US" dirty="0" smtClean="0"/>
              <a:t> A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void f()</a:t>
            </a:r>
            <a:r>
              <a:rPr lang="ru-RU" dirty="0" smtClean="0"/>
              <a:t> </a:t>
            </a:r>
            <a:r>
              <a:rPr lang="en-US" dirty="0" smtClean="0"/>
              <a:t>{ </a:t>
            </a:r>
            <a:r>
              <a:rPr lang="en-US" dirty="0" err="1" smtClean="0"/>
              <a:t>cout</a:t>
            </a:r>
            <a:r>
              <a:rPr lang="en-US" dirty="0" smtClean="0"/>
              <a:t> &lt;&lt; "B" &lt;&lt; </a:t>
            </a:r>
            <a:r>
              <a:rPr lang="en-US" dirty="0" err="1" smtClean="0"/>
              <a:t>endl</a:t>
            </a:r>
            <a:r>
              <a:rPr lang="en-US" dirty="0" smtClean="0"/>
              <a:t>; }</a:t>
            </a:r>
          </a:p>
          <a:p>
            <a:pPr>
              <a:buNone/>
            </a:pPr>
            <a:r>
              <a:rPr lang="ru-RU" dirty="0" smtClean="0"/>
              <a:t>	};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Преобразования «вниз»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 err="1" smtClean="0"/>
              <a:t>func</a:t>
            </a:r>
            <a:r>
              <a:rPr lang="en-US" dirty="0" smtClean="0"/>
              <a:t>(A *pa)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B * </a:t>
            </a:r>
            <a:r>
              <a:rPr lang="en-US" dirty="0" err="1" smtClean="0"/>
              <a:t>pb</a:t>
            </a:r>
            <a:r>
              <a:rPr lang="en-US" dirty="0" smtClean="0"/>
              <a:t> = </a:t>
            </a:r>
            <a:r>
              <a:rPr lang="en-US" dirty="0" err="1" smtClean="0"/>
              <a:t>dynamic_cast</a:t>
            </a:r>
            <a:r>
              <a:rPr lang="en-US" dirty="0" smtClean="0"/>
              <a:t>&lt;B*&gt;(pa);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if(</a:t>
            </a:r>
            <a:r>
              <a:rPr lang="en-US" dirty="0" err="1" smtClean="0">
                <a:solidFill>
                  <a:srgbClr val="FF0000"/>
                </a:solidFill>
              </a:rPr>
              <a:t>pb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 </a:t>
            </a:r>
            <a:r>
              <a:rPr lang="en-US" dirty="0" err="1" smtClean="0"/>
              <a:t>pb</a:t>
            </a:r>
            <a:r>
              <a:rPr lang="en-US" dirty="0" smtClean="0"/>
              <a:t>-&gt;f();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else</a:t>
            </a:r>
            <a:r>
              <a:rPr lang="ru-RU" dirty="0" smtClean="0"/>
              <a:t> { </a:t>
            </a:r>
            <a:r>
              <a:rPr lang="en-US" dirty="0" err="1" smtClean="0"/>
              <a:t>cout</a:t>
            </a:r>
            <a:r>
              <a:rPr lang="en-US" dirty="0" smtClean="0"/>
              <a:t> &lt;&lt; " Cast error! 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 } 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en-US" dirty="0" smtClean="0"/>
              <a:t>//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A *</a:t>
            </a:r>
            <a:r>
              <a:rPr lang="en-US" dirty="0" err="1" smtClean="0">
                <a:solidFill>
                  <a:srgbClr val="FF0000"/>
                </a:solidFill>
              </a:rPr>
              <a:t>pA</a:t>
            </a:r>
            <a:r>
              <a:rPr lang="en-US" dirty="0" smtClean="0">
                <a:solidFill>
                  <a:srgbClr val="FF0000"/>
                </a:solidFill>
              </a:rPr>
              <a:t> = new B;</a:t>
            </a:r>
          </a:p>
          <a:p>
            <a:pPr>
              <a:buNone/>
            </a:pPr>
            <a:r>
              <a:rPr lang="en-US" dirty="0" smtClean="0"/>
              <a:t>  	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pA</a:t>
            </a:r>
            <a:r>
              <a:rPr lang="en-US" dirty="0" smtClean="0"/>
              <a:t>);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Преобразования «вниз»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Особенности преобразования вниз: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-  наличие виртуальной функции в базом классе;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- подключение заголовочного файла </a:t>
            </a:r>
            <a:r>
              <a:rPr lang="en-US" dirty="0" smtClean="0"/>
              <a:t>&lt;</a:t>
            </a:r>
            <a:r>
              <a:rPr lang="en-US" dirty="0" err="1" smtClean="0"/>
              <a:t>typeinfo</a:t>
            </a:r>
            <a:r>
              <a:rPr lang="en-US" dirty="0" smtClean="0"/>
              <a:t>&gt;</a:t>
            </a:r>
            <a:r>
              <a:rPr lang="ru-RU" dirty="0" smtClean="0"/>
              <a:t>, что позволит узнать тип фактического объекта после допустимого приведения;</a:t>
            </a:r>
          </a:p>
          <a:p>
            <a:pPr marL="0" indent="252000" algn="just">
              <a:spcBef>
                <a:spcPts val="0"/>
              </a:spcBef>
              <a:buFontTx/>
              <a:buChar char="-"/>
            </a:pPr>
            <a:r>
              <a:rPr lang="ru-RU" dirty="0" smtClean="0"/>
              <a:t>возможность контроля приведения типов и устранения последствий при неуспешных попытках;</a:t>
            </a:r>
            <a:endParaRPr lang="en-US" dirty="0" smtClean="0"/>
          </a:p>
          <a:p>
            <a:pPr marL="0" indent="252000" algn="just">
              <a:spcBef>
                <a:spcPts val="0"/>
              </a:spcBef>
              <a:buFontTx/>
              <a:buChar char="-"/>
            </a:pPr>
            <a:r>
              <a:rPr lang="ru-RU" dirty="0" smtClean="0"/>
              <a:t> вместо </a:t>
            </a:r>
            <a:r>
              <a:rPr lang="en-US" dirty="0" err="1" smtClean="0"/>
              <a:t>dynamic_cast</a:t>
            </a:r>
            <a:r>
              <a:rPr lang="ru-RU" dirty="0" smtClean="0"/>
              <a:t> в данном случае допускается использование операции </a:t>
            </a:r>
            <a:r>
              <a:rPr lang="en-US" dirty="0" err="1" smtClean="0"/>
              <a:t>static_cast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Преобразования «вниз»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Возможные ошибки преобразования:</a:t>
            </a:r>
          </a:p>
          <a:p>
            <a:pPr marL="0" indent="252000" algn="just">
              <a:spcBef>
                <a:spcPts val="0"/>
              </a:spcBef>
              <a:buFontTx/>
              <a:buChar char="-"/>
            </a:pPr>
            <a:r>
              <a:rPr lang="ru-RU" dirty="0" smtClean="0"/>
              <a:t>последовательность вида 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en-US" dirty="0" smtClean="0"/>
              <a:t>A *</a:t>
            </a:r>
            <a:r>
              <a:rPr lang="en-US" dirty="0" err="1" smtClean="0"/>
              <a:t>pA</a:t>
            </a:r>
            <a:r>
              <a:rPr lang="en-US" dirty="0" smtClean="0"/>
              <a:t> = new A;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pA</a:t>
            </a:r>
            <a:r>
              <a:rPr lang="en-US" dirty="0" smtClean="0"/>
              <a:t>);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Приведет к выводу сообщения </a:t>
            </a:r>
            <a:r>
              <a:rPr lang="en-US" dirty="0" smtClean="0"/>
              <a:t>Cast error</a:t>
            </a:r>
            <a:r>
              <a:rPr lang="ru-RU" dirty="0" smtClean="0"/>
              <a:t>!, поскольку указатель  </a:t>
            </a:r>
            <a:r>
              <a:rPr lang="ru-RU" dirty="0" err="1" smtClean="0"/>
              <a:t>указатель</a:t>
            </a:r>
            <a:r>
              <a:rPr lang="ru-RU" dirty="0" smtClean="0"/>
              <a:t> </a:t>
            </a:r>
            <a:r>
              <a:rPr lang="en-US" dirty="0" err="1" smtClean="0"/>
              <a:t>pA</a:t>
            </a:r>
            <a:r>
              <a:rPr lang="en-US" dirty="0" smtClean="0"/>
              <a:t> </a:t>
            </a:r>
            <a:r>
              <a:rPr lang="ru-RU" dirty="0" smtClean="0"/>
              <a:t>ссылается на тип базового класса, то есть на не полного типа. Проверить  это просто,  изменив   функцию </a:t>
            </a:r>
            <a:r>
              <a:rPr lang="en-US" dirty="0" err="1" smtClean="0"/>
              <a:t>func</a:t>
            </a:r>
            <a:r>
              <a:rPr lang="ru-RU" dirty="0" smtClean="0"/>
              <a:t> следующим образом</a:t>
            </a:r>
            <a:endParaRPr lang="en-US" dirty="0" smtClean="0"/>
          </a:p>
          <a:p>
            <a:pPr marL="0" indent="25200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Преобразования «вниз»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 err="1" smtClean="0"/>
              <a:t>func</a:t>
            </a:r>
            <a:r>
              <a:rPr lang="en-US" dirty="0" smtClean="0"/>
              <a:t>(A *pa)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		</a:t>
            </a:r>
            <a:r>
              <a:rPr lang="en-US" dirty="0" err="1" smtClean="0">
                <a:solidFill>
                  <a:srgbClr val="FF0000"/>
                </a:solidFill>
              </a:rPr>
              <a:t>cout</a:t>
            </a:r>
            <a:r>
              <a:rPr lang="en-US" dirty="0" smtClean="0">
                <a:solidFill>
                  <a:srgbClr val="FF0000"/>
                </a:solidFill>
              </a:rPr>
              <a:t> &lt;&lt; </a:t>
            </a:r>
            <a:r>
              <a:rPr lang="en-US" dirty="0" err="1" smtClean="0">
                <a:solidFill>
                  <a:srgbClr val="FF0000"/>
                </a:solidFill>
              </a:rPr>
              <a:t>typeid</a:t>
            </a:r>
            <a:r>
              <a:rPr lang="en-US" dirty="0" smtClean="0">
                <a:solidFill>
                  <a:srgbClr val="FF0000"/>
                </a:solidFill>
              </a:rPr>
              <a:t>(pa).name() &lt;&lt; </a:t>
            </a:r>
            <a:r>
              <a:rPr lang="en-US" dirty="0" err="1" smtClean="0">
                <a:solidFill>
                  <a:srgbClr val="FF0000"/>
                </a:solidFill>
              </a:rPr>
              <a:t>endl</a:t>
            </a:r>
            <a:r>
              <a:rPr lang="en-US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B * </a:t>
            </a:r>
            <a:r>
              <a:rPr lang="en-US" dirty="0" err="1" smtClean="0"/>
              <a:t>pb</a:t>
            </a:r>
            <a:r>
              <a:rPr lang="en-US" dirty="0" smtClean="0"/>
              <a:t> = </a:t>
            </a:r>
            <a:r>
              <a:rPr lang="en-US" dirty="0" err="1" smtClean="0"/>
              <a:t>dynamic_cast</a:t>
            </a:r>
            <a:r>
              <a:rPr lang="en-US" dirty="0" smtClean="0"/>
              <a:t>&lt;B*&gt;(pa);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if(</a:t>
            </a:r>
            <a:r>
              <a:rPr lang="en-US" dirty="0" err="1" smtClean="0"/>
              <a:t>pb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pb</a:t>
            </a:r>
            <a:r>
              <a:rPr lang="en-US" dirty="0" smtClean="0"/>
              <a:t>-&gt;f();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else</a:t>
            </a:r>
          </a:p>
          <a:p>
            <a:pPr>
              <a:buNone/>
            </a:pPr>
            <a:r>
              <a:rPr lang="ru-RU" dirty="0" smtClean="0"/>
              <a:t>		{</a:t>
            </a:r>
          </a:p>
          <a:p>
            <a:pPr>
              <a:buNone/>
            </a:pPr>
            <a:r>
              <a:rPr lang="ru-RU" dirty="0" smtClean="0"/>
              <a:t>			</a:t>
            </a:r>
            <a:r>
              <a:rPr lang="en-US" dirty="0" err="1" smtClean="0"/>
              <a:t>cout</a:t>
            </a:r>
            <a:r>
              <a:rPr lang="en-US" dirty="0" smtClean="0"/>
              <a:t> &lt;&lt; " Cast error!  " &lt;&lt; "  «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		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&lt;&lt; </a:t>
            </a:r>
            <a:r>
              <a:rPr lang="en-US" dirty="0" err="1" smtClean="0">
                <a:solidFill>
                  <a:srgbClr val="FF0000"/>
                </a:solidFill>
              </a:rPr>
              <a:t>typeid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pb</a:t>
            </a:r>
            <a:r>
              <a:rPr lang="en-US" dirty="0" smtClean="0">
                <a:solidFill>
                  <a:srgbClr val="FF0000"/>
                </a:solidFill>
              </a:rPr>
              <a:t>).name() &lt;&lt; </a:t>
            </a:r>
            <a:r>
              <a:rPr lang="en-US" dirty="0" err="1" smtClean="0">
                <a:solidFill>
                  <a:srgbClr val="FF0000"/>
                </a:solidFill>
              </a:rPr>
              <a:t>endl</a:t>
            </a:r>
            <a:r>
              <a:rPr lang="en-US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ru-RU" dirty="0" smtClean="0"/>
              <a:t>		}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}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Кросс преобразования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Преобразования допускаются не только между базовыми и производными типами, но и между базовыми классами при наличии у них одного или более производных классов, а так же между производными классами, при условии, что у них имеется один или более базовых классов.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Напоминание: преобразование допускается только указателей или ссылок, но не объектов </a:t>
            </a:r>
          </a:p>
          <a:p>
            <a:pPr marL="0" indent="25200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Преобразования «вверх»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Преобразования вверх относятся к стандартным и в явном виде их можно не производить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Кросс преобразования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Преобразование между базовыми классами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2555776" y="3068960"/>
            <a:ext cx="136815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932040" y="3068960"/>
            <a:ext cx="122413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51920" y="4581128"/>
            <a:ext cx="129614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cxnSp>
        <p:nvCxnSpPr>
          <p:cNvPr id="8" name="Прямая со стрелкой 7"/>
          <p:cNvCxnSpPr>
            <a:stCxn id="4" idx="2"/>
            <a:endCxn id="6" idx="0"/>
          </p:cNvCxnSpPr>
          <p:nvPr/>
        </p:nvCxnSpPr>
        <p:spPr>
          <a:xfrm>
            <a:off x="3239852" y="3789040"/>
            <a:ext cx="126014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5" idx="2"/>
            <a:endCxn id="6" idx="0"/>
          </p:cNvCxnSpPr>
          <p:nvPr/>
        </p:nvCxnSpPr>
        <p:spPr>
          <a:xfrm flipH="1">
            <a:off x="4499992" y="3789040"/>
            <a:ext cx="1044116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Развернутая стрелка 15"/>
          <p:cNvSpPr/>
          <p:nvPr/>
        </p:nvSpPr>
        <p:spPr>
          <a:xfrm>
            <a:off x="3635896" y="2852936"/>
            <a:ext cx="1728192" cy="21602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Кросс преобразования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Подобные преобразования из одного подтипа в другой допустимы, поскольку они оба имеют один общий полный производный тип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Кросс преобразования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class A</a:t>
            </a:r>
            <a:r>
              <a:rPr lang="ru-RU" dirty="0" smtClean="0"/>
              <a:t> 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virtual void f() { </a:t>
            </a:r>
            <a:r>
              <a:rPr lang="en-US" dirty="0" err="1" smtClean="0"/>
              <a:t>cout</a:t>
            </a:r>
            <a:r>
              <a:rPr lang="en-US" dirty="0" smtClean="0"/>
              <a:t> &lt;&lt; " A " &lt;&lt; </a:t>
            </a:r>
            <a:r>
              <a:rPr lang="en-US" dirty="0" err="1" smtClean="0"/>
              <a:t>endl</a:t>
            </a:r>
            <a:r>
              <a:rPr lang="en-US" dirty="0" smtClean="0"/>
              <a:t>; }</a:t>
            </a:r>
          </a:p>
          <a:p>
            <a:pPr>
              <a:buNone/>
            </a:pPr>
            <a:r>
              <a:rPr lang="ru-RU" dirty="0" smtClean="0"/>
              <a:t>	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class B </a:t>
            </a: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void f() { </a:t>
            </a:r>
            <a:r>
              <a:rPr lang="en-US" dirty="0" err="1" smtClean="0"/>
              <a:t>cout</a:t>
            </a:r>
            <a:r>
              <a:rPr lang="en-US" dirty="0" smtClean="0"/>
              <a:t> &lt;&lt; " B " &lt;&lt; </a:t>
            </a:r>
            <a:r>
              <a:rPr lang="en-US" dirty="0" err="1" smtClean="0"/>
              <a:t>endl</a:t>
            </a:r>
            <a:r>
              <a:rPr lang="en-US" dirty="0" smtClean="0"/>
              <a:t>;}</a:t>
            </a:r>
          </a:p>
          <a:p>
            <a:pPr>
              <a:buNone/>
            </a:pPr>
            <a:r>
              <a:rPr lang="ru-RU" dirty="0" smtClean="0"/>
              <a:t>	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class C :public A, public B</a:t>
            </a:r>
            <a:r>
              <a:rPr lang="ru-RU" dirty="0" smtClean="0"/>
              <a:t> 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fr-FR" dirty="0" smtClean="0"/>
              <a:t>void f() { cout &lt;&lt; " C " &lt;&lt; endl;};</a:t>
            </a:r>
          </a:p>
          <a:p>
            <a:pPr>
              <a:buNone/>
            </a:pPr>
            <a:r>
              <a:rPr lang="ru-RU" dirty="0" smtClean="0"/>
              <a:t>	};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Кросс преобразования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CrossCast</a:t>
            </a:r>
            <a:r>
              <a:rPr lang="en-US" dirty="0" smtClean="0"/>
              <a:t>()</a:t>
            </a:r>
          </a:p>
          <a:p>
            <a:pPr>
              <a:buNone/>
            </a:pPr>
            <a:r>
              <a:rPr lang="ru-RU" dirty="0" smtClean="0"/>
              <a:t>{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A *</a:t>
            </a:r>
            <a:r>
              <a:rPr lang="en-US" dirty="0" err="1" smtClean="0"/>
              <a:t>pA</a:t>
            </a:r>
            <a:r>
              <a:rPr lang="en-US" dirty="0" smtClean="0"/>
              <a:t> = new C;</a:t>
            </a:r>
          </a:p>
          <a:p>
            <a:pPr>
              <a:buNone/>
            </a:pPr>
            <a:r>
              <a:rPr lang="en-US" dirty="0" smtClean="0"/>
              <a:t>	B *</a:t>
            </a:r>
            <a:r>
              <a:rPr lang="en-US" dirty="0" err="1" smtClean="0"/>
              <a:t>pB</a:t>
            </a:r>
            <a:r>
              <a:rPr lang="en-US" dirty="0" smtClean="0"/>
              <a:t> = </a:t>
            </a:r>
            <a:r>
              <a:rPr lang="en-US" dirty="0" err="1" smtClean="0"/>
              <a:t>dynamic_cast</a:t>
            </a:r>
            <a:r>
              <a:rPr lang="en-US" dirty="0" smtClean="0"/>
              <a:t>&lt;B*&gt;(</a:t>
            </a:r>
            <a:r>
              <a:rPr lang="en-US" dirty="0" err="1" smtClean="0"/>
              <a:t>pA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if(</a:t>
            </a:r>
            <a:r>
              <a:rPr lang="en-US" dirty="0" err="1" smtClean="0"/>
              <a:t>pB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&lt;&lt; " Type: " &lt;&lt; </a:t>
            </a:r>
            <a:r>
              <a:rPr lang="en-US" dirty="0" err="1" smtClean="0"/>
              <a:t>typeid</a:t>
            </a:r>
            <a:r>
              <a:rPr lang="en-US" dirty="0" smtClean="0"/>
              <a:t>(</a:t>
            </a:r>
            <a:r>
              <a:rPr lang="en-US" dirty="0" err="1" smtClean="0"/>
              <a:t>pB</a:t>
            </a:r>
            <a:r>
              <a:rPr lang="en-US" dirty="0" smtClean="0"/>
              <a:t>).name()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pB</a:t>
            </a:r>
            <a:r>
              <a:rPr lang="en-US" dirty="0" smtClean="0"/>
              <a:t>-&gt;f();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else</a:t>
            </a:r>
            <a:r>
              <a:rPr lang="ru-RU" dirty="0" smtClean="0"/>
              <a:t>  {  </a:t>
            </a:r>
            <a:r>
              <a:rPr lang="en-US" dirty="0" err="1" smtClean="0"/>
              <a:t>cout</a:t>
            </a:r>
            <a:r>
              <a:rPr lang="en-US" dirty="0" smtClean="0"/>
              <a:t> &lt;&lt; " </a:t>
            </a:r>
            <a:r>
              <a:rPr lang="en-US" dirty="0" err="1" smtClean="0"/>
              <a:t>ErrorCast</a:t>
            </a:r>
            <a:r>
              <a:rPr lang="en-US" dirty="0" smtClean="0"/>
              <a:t>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 }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CrossCast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300192" y="2132856"/>
            <a:ext cx="79208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24328" y="2132856"/>
            <a:ext cx="79208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04248" y="2996952"/>
            <a:ext cx="93610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cxnSp>
        <p:nvCxnSpPr>
          <p:cNvPr id="8" name="Прямая со стрелкой 7"/>
          <p:cNvCxnSpPr>
            <a:stCxn id="4" idx="2"/>
            <a:endCxn id="6" idx="0"/>
          </p:cNvCxnSpPr>
          <p:nvPr/>
        </p:nvCxnSpPr>
        <p:spPr>
          <a:xfrm>
            <a:off x="6696236" y="2636912"/>
            <a:ext cx="57606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5" idx="2"/>
            <a:endCxn id="6" idx="0"/>
          </p:cNvCxnSpPr>
          <p:nvPr/>
        </p:nvCxnSpPr>
        <p:spPr>
          <a:xfrm flipH="1">
            <a:off x="7272300" y="2636912"/>
            <a:ext cx="64807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Развернутая стрелка 14"/>
          <p:cNvSpPr/>
          <p:nvPr/>
        </p:nvSpPr>
        <p:spPr>
          <a:xfrm>
            <a:off x="6660232" y="1916832"/>
            <a:ext cx="1296144" cy="21602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Кросс преобразования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Попробуйте изменить выражение</a:t>
            </a:r>
            <a:endParaRPr lang="en-US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A *</a:t>
            </a:r>
            <a:r>
              <a:rPr lang="en-US" dirty="0" err="1" smtClean="0"/>
              <a:t>pA</a:t>
            </a:r>
            <a:r>
              <a:rPr lang="en-US" dirty="0" smtClean="0"/>
              <a:t> = new C;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на 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A *</a:t>
            </a:r>
            <a:r>
              <a:rPr lang="en-US" dirty="0" err="1" smtClean="0"/>
              <a:t>pA</a:t>
            </a:r>
            <a:r>
              <a:rPr lang="en-US" dirty="0" smtClean="0"/>
              <a:t> = new </a:t>
            </a:r>
            <a:r>
              <a:rPr lang="ru-RU" dirty="0" smtClean="0"/>
              <a:t>А</a:t>
            </a:r>
            <a:r>
              <a:rPr lang="en-US" dirty="0" smtClean="0"/>
              <a:t>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Ответ будет </a:t>
            </a:r>
            <a:r>
              <a:rPr lang="en-US" dirty="0" err="1" smtClean="0"/>
              <a:t>ErrorCast</a:t>
            </a:r>
            <a:r>
              <a:rPr lang="ru-RU" dirty="0" smtClean="0"/>
              <a:t>, так как инициализация указателя </a:t>
            </a:r>
            <a:r>
              <a:rPr lang="en-US" dirty="0" err="1" smtClean="0"/>
              <a:t>pA</a:t>
            </a:r>
            <a:r>
              <a:rPr lang="ru-RU" dirty="0" smtClean="0"/>
              <a:t> произведена объектом не полного типа. Попробуйте и другие возможные варианты.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Еще один момент, уберите модификатор </a:t>
            </a:r>
            <a:r>
              <a:rPr lang="en-US" dirty="0" smtClean="0"/>
              <a:t>virtual </a:t>
            </a:r>
            <a:r>
              <a:rPr lang="ru-RU" dirty="0" smtClean="0"/>
              <a:t> перед объявлением базовой функции, посмотрите и проанализируйте возможные результаты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Кросс преобразования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Рассмотренный пример осуществлял преобразования в теле функции </a:t>
            </a:r>
            <a:r>
              <a:rPr lang="en-US" dirty="0" err="1" smtClean="0"/>
              <a:t>CrossCast</a:t>
            </a:r>
            <a:r>
              <a:rPr lang="en-US" dirty="0" smtClean="0"/>
              <a:t>()</a:t>
            </a:r>
            <a:r>
              <a:rPr lang="ru-RU" dirty="0" smtClean="0"/>
              <a:t>, это не типовой случай. Чаще всего проблемы возникают, если некоторая функция имеет один или более аргументов, относящихся к типу иерархии классов. Рассмотрим еще один вариант функции </a:t>
            </a:r>
            <a:r>
              <a:rPr lang="en-US" dirty="0" err="1" smtClean="0"/>
              <a:t>CrossCast</a:t>
            </a:r>
            <a:r>
              <a:rPr lang="en-US" dirty="0" smtClean="0"/>
              <a:t>()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Кросс преобразования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CrossCast</a:t>
            </a:r>
            <a:r>
              <a:rPr lang="en-US" dirty="0" smtClean="0"/>
              <a:t>(A *</a:t>
            </a:r>
            <a:r>
              <a:rPr lang="en-US" dirty="0" err="1" smtClean="0"/>
              <a:t>pA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{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B *</a:t>
            </a:r>
            <a:r>
              <a:rPr lang="en-US" dirty="0" err="1" smtClean="0"/>
              <a:t>pB</a:t>
            </a:r>
            <a:r>
              <a:rPr lang="en-US" dirty="0" smtClean="0"/>
              <a:t> = </a:t>
            </a:r>
            <a:r>
              <a:rPr lang="en-US" dirty="0" err="1" smtClean="0"/>
              <a:t>dynamic_cast</a:t>
            </a:r>
            <a:r>
              <a:rPr lang="en-US" dirty="0" smtClean="0"/>
              <a:t>&lt;B*&gt;(</a:t>
            </a:r>
            <a:r>
              <a:rPr lang="en-US" dirty="0" err="1" smtClean="0"/>
              <a:t>pA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if(</a:t>
            </a:r>
            <a:r>
              <a:rPr lang="en-US" dirty="0" err="1" smtClean="0"/>
              <a:t>pB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&lt;&lt; " Type: " &lt;&lt; </a:t>
            </a:r>
            <a:r>
              <a:rPr lang="en-US" dirty="0" err="1" smtClean="0"/>
              <a:t>typeid</a:t>
            </a:r>
            <a:r>
              <a:rPr lang="en-US" dirty="0" smtClean="0"/>
              <a:t>(</a:t>
            </a:r>
            <a:r>
              <a:rPr lang="en-US" dirty="0" err="1" smtClean="0"/>
              <a:t>pB</a:t>
            </a:r>
            <a:r>
              <a:rPr lang="en-US" dirty="0" smtClean="0"/>
              <a:t>).name()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pB</a:t>
            </a:r>
            <a:r>
              <a:rPr lang="en-US" dirty="0" smtClean="0"/>
              <a:t>-&gt;f();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}</a:t>
            </a:r>
          </a:p>
          <a:p>
            <a:pPr>
              <a:buNone/>
            </a:pPr>
            <a:r>
              <a:rPr lang="en-US" dirty="0" smtClean="0"/>
              <a:t>	else 	</a:t>
            </a:r>
            <a:r>
              <a:rPr lang="ru-RU" dirty="0" smtClean="0"/>
              <a:t>{</a:t>
            </a:r>
            <a:r>
              <a:rPr lang="en-US" dirty="0" smtClean="0"/>
              <a:t>  </a:t>
            </a:r>
            <a:r>
              <a:rPr lang="en-US" dirty="0" err="1" smtClean="0"/>
              <a:t>cout</a:t>
            </a:r>
            <a:r>
              <a:rPr lang="en-US" dirty="0" smtClean="0"/>
              <a:t> &lt;&lt; " </a:t>
            </a:r>
            <a:r>
              <a:rPr lang="en-US" dirty="0" err="1" smtClean="0"/>
              <a:t>ErrorCast</a:t>
            </a:r>
            <a:r>
              <a:rPr lang="en-US" dirty="0" smtClean="0"/>
              <a:t> " &lt;&lt; </a:t>
            </a:r>
            <a:r>
              <a:rPr lang="en-US" dirty="0" err="1" smtClean="0"/>
              <a:t>endl</a:t>
            </a:r>
            <a:r>
              <a:rPr lang="en-US" dirty="0" smtClean="0"/>
              <a:t>; </a:t>
            </a: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}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Кросс преобразования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Ее главное отличие от предыдущего варианта состоит в том, что она получает параметр </a:t>
            </a:r>
            <a:r>
              <a:rPr lang="en-US" dirty="0" smtClean="0"/>
              <a:t>A *</a:t>
            </a:r>
            <a:r>
              <a:rPr lang="en-US" dirty="0" err="1" smtClean="0"/>
              <a:t>pA</a:t>
            </a:r>
            <a:r>
              <a:rPr lang="ru-RU" dirty="0" smtClean="0"/>
              <a:t> типа </a:t>
            </a:r>
            <a:r>
              <a:rPr lang="en-US" dirty="0" smtClean="0"/>
              <a:t>A*</a:t>
            </a:r>
            <a:r>
              <a:rPr lang="ru-RU" dirty="0" smtClean="0"/>
              <a:t>. Этот момент может послужить причиной неуспешных преобразований при передаче аргумента не полного  типа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Кросс преобразования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Пример успешного преобразования: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A *</a:t>
            </a:r>
            <a:r>
              <a:rPr lang="en-US" dirty="0" err="1" smtClean="0"/>
              <a:t>ptr_A</a:t>
            </a:r>
            <a:r>
              <a:rPr lang="en-US" dirty="0" smtClean="0"/>
              <a:t> = new C;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err="1" smtClean="0"/>
              <a:t>CrossCast</a:t>
            </a:r>
            <a:r>
              <a:rPr lang="en-US" dirty="0" smtClean="0"/>
              <a:t>(</a:t>
            </a:r>
            <a:r>
              <a:rPr lang="en-US" dirty="0" err="1" smtClean="0"/>
              <a:t>ptr_A</a:t>
            </a:r>
            <a:r>
              <a:rPr lang="en-US" dirty="0" smtClean="0"/>
              <a:t>);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Здесь указатель </a:t>
            </a:r>
            <a:r>
              <a:rPr lang="en-US" dirty="0" err="1" smtClean="0"/>
              <a:t>ptr_A</a:t>
            </a:r>
            <a:r>
              <a:rPr lang="en-US" dirty="0" smtClean="0"/>
              <a:t> </a:t>
            </a:r>
            <a:r>
              <a:rPr lang="ru-RU" dirty="0" smtClean="0"/>
              <a:t>инициализируется адресом объекта полного типа С.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Попытайтесь инициализировать указатель </a:t>
            </a:r>
            <a:r>
              <a:rPr lang="en-US" dirty="0" err="1" smtClean="0"/>
              <a:t>ptr_A</a:t>
            </a:r>
            <a:r>
              <a:rPr lang="en-US" dirty="0" smtClean="0"/>
              <a:t> </a:t>
            </a:r>
            <a:r>
              <a:rPr lang="ru-RU" dirty="0" smtClean="0"/>
              <a:t> адресом объекта не полного типа, например, </a:t>
            </a:r>
            <a:r>
              <a:rPr lang="en-US" dirty="0" smtClean="0"/>
              <a:t>A*</a:t>
            </a:r>
            <a:r>
              <a:rPr lang="ru-RU" dirty="0" smtClean="0"/>
              <a:t>, преобразования станут  невозможными. Для самостоятельного рассмотрения определить более сложную иерархию классов</a:t>
            </a:r>
          </a:p>
          <a:p>
            <a:pPr marL="0" indent="25200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Кросс преобразования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Следующий вид перекрестных преобразований относится к преобразованиям между производными классами. Простой пример иерархии производных классов, имеющих один базовый тип. Каждый из производных классов относится к полным типам, а базовый – к </a:t>
            </a:r>
            <a:r>
              <a:rPr lang="ru-RU" smtClean="0"/>
              <a:t>не полному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Преобразования «вверх»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	Рассмотрим простой пример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class A</a:t>
            </a:r>
            <a:r>
              <a:rPr lang="ru-RU" dirty="0" smtClean="0"/>
              <a:t> { 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class B :public A</a:t>
            </a:r>
            <a:r>
              <a:rPr lang="ru-RU" dirty="0" smtClean="0"/>
              <a:t>{ };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B </a:t>
            </a:r>
            <a:r>
              <a:rPr lang="en-US" dirty="0" err="1" smtClean="0"/>
              <a:t>b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	// </a:t>
            </a:r>
            <a:r>
              <a:rPr lang="ru-RU" dirty="0" smtClean="0"/>
              <a:t>не явное преобразование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A </a:t>
            </a:r>
            <a:r>
              <a:rPr lang="en-US" dirty="0" err="1" smtClean="0"/>
              <a:t>a</a:t>
            </a:r>
            <a:r>
              <a:rPr lang="en-US" dirty="0" smtClean="0"/>
              <a:t> = b;  // </a:t>
            </a:r>
            <a:r>
              <a:rPr lang="ru-RU" dirty="0" smtClean="0"/>
              <a:t>допустимо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return 0;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	}</a:t>
            </a:r>
            <a:endParaRPr lang="ru-RU" dirty="0"/>
          </a:p>
        </p:txBody>
      </p:sp>
      <p:sp>
        <p:nvSpPr>
          <p:cNvPr id="6" name="Блок-схема: процесс 5"/>
          <p:cNvSpPr/>
          <p:nvPr/>
        </p:nvSpPr>
        <p:spPr>
          <a:xfrm>
            <a:off x="5724128" y="2276872"/>
            <a:ext cx="2160240" cy="108012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7" name="Блок-схема: процесс 6"/>
          <p:cNvSpPr/>
          <p:nvPr/>
        </p:nvSpPr>
        <p:spPr>
          <a:xfrm>
            <a:off x="5724128" y="4221088"/>
            <a:ext cx="2160240" cy="108012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cxnSp>
        <p:nvCxnSpPr>
          <p:cNvPr id="9" name="Прямая со стрелкой 8"/>
          <p:cNvCxnSpPr>
            <a:stCxn id="6" idx="2"/>
            <a:endCxn id="7" idx="0"/>
          </p:cNvCxnSpPr>
          <p:nvPr/>
        </p:nvCxnSpPr>
        <p:spPr>
          <a:xfrm>
            <a:off x="6804248" y="3356992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Кросс преобразования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pPr marL="0" indent="-252000" algn="ctr">
              <a:spcBef>
                <a:spcPts val="0"/>
              </a:spcBef>
              <a:buNone/>
            </a:pPr>
            <a:r>
              <a:rPr lang="ru-RU" dirty="0" smtClean="0"/>
              <a:t>Вид простой иерархии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491880" y="2636912"/>
            <a:ext cx="187220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83768" y="4077072"/>
            <a:ext cx="158417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860032" y="4077072"/>
            <a:ext cx="158417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cxnSp>
        <p:nvCxnSpPr>
          <p:cNvPr id="9" name="Прямая со стрелкой 8"/>
          <p:cNvCxnSpPr>
            <a:stCxn id="4" idx="2"/>
            <a:endCxn id="5" idx="0"/>
          </p:cNvCxnSpPr>
          <p:nvPr/>
        </p:nvCxnSpPr>
        <p:spPr>
          <a:xfrm flipH="1">
            <a:off x="3275856" y="3573016"/>
            <a:ext cx="115212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4" idx="2"/>
            <a:endCxn id="7" idx="0"/>
          </p:cNvCxnSpPr>
          <p:nvPr/>
        </p:nvCxnSpPr>
        <p:spPr>
          <a:xfrm>
            <a:off x="4427984" y="3573016"/>
            <a:ext cx="122413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трелка влево 12"/>
          <p:cNvSpPr/>
          <p:nvPr/>
        </p:nvSpPr>
        <p:spPr>
          <a:xfrm>
            <a:off x="4067944" y="4653136"/>
            <a:ext cx="792088" cy="7200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Кросс преобразования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class A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void f() { </a:t>
            </a:r>
            <a:r>
              <a:rPr lang="en-US" dirty="0" err="1" smtClean="0"/>
              <a:t>cout</a:t>
            </a:r>
            <a:r>
              <a:rPr lang="en-US" dirty="0" smtClean="0"/>
              <a:t> &lt;&lt; "A" &lt;&lt; </a:t>
            </a:r>
            <a:r>
              <a:rPr lang="en-US" dirty="0" err="1" smtClean="0"/>
              <a:t>endl</a:t>
            </a:r>
            <a:r>
              <a:rPr lang="en-US" dirty="0" smtClean="0"/>
              <a:t>;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r>
              <a:rPr lang="en-US" dirty="0" smtClean="0"/>
              <a:t>class B :public A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void f() { </a:t>
            </a:r>
            <a:r>
              <a:rPr lang="en-US" dirty="0" err="1" smtClean="0"/>
              <a:t>cout</a:t>
            </a:r>
            <a:r>
              <a:rPr lang="en-US" dirty="0" smtClean="0"/>
              <a:t> &lt;&lt; "B" &lt;&lt; </a:t>
            </a:r>
            <a:r>
              <a:rPr lang="en-US" dirty="0" err="1" smtClean="0"/>
              <a:t>endl</a:t>
            </a:r>
            <a:r>
              <a:rPr lang="en-US" dirty="0" smtClean="0"/>
              <a:t>;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r>
              <a:rPr lang="en-US" dirty="0" smtClean="0"/>
              <a:t>class C :public A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fr-FR" dirty="0" smtClean="0"/>
              <a:t> void f() { cout &lt;&lt; "C" &lt;&lt; endl;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Кросс преобразования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Произведем преобразования в теле функции </a:t>
            </a:r>
            <a:r>
              <a:rPr lang="en-US" dirty="0" smtClean="0"/>
              <a:t>main()</a:t>
            </a:r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	A *</a:t>
            </a:r>
            <a:r>
              <a:rPr lang="en-US" dirty="0" err="1" smtClean="0"/>
              <a:t>ptr_A</a:t>
            </a:r>
            <a:r>
              <a:rPr lang="en-US" dirty="0" smtClean="0"/>
              <a:t> = new B;</a:t>
            </a:r>
          </a:p>
          <a:p>
            <a:pPr>
              <a:buNone/>
            </a:pPr>
            <a:r>
              <a:rPr lang="en-US" dirty="0" smtClean="0"/>
              <a:t>	C *</a:t>
            </a:r>
            <a:r>
              <a:rPr lang="en-US" dirty="0" err="1" smtClean="0"/>
              <a:t>ptr_C</a:t>
            </a:r>
            <a:r>
              <a:rPr lang="en-US" dirty="0" smtClean="0"/>
              <a:t> = </a:t>
            </a:r>
            <a:r>
              <a:rPr lang="en-US" dirty="0" err="1" smtClean="0"/>
              <a:t>dynamic_cast</a:t>
            </a:r>
            <a:r>
              <a:rPr lang="en-US" dirty="0" smtClean="0"/>
              <a:t>&lt;C*&gt;((C*)</a:t>
            </a:r>
            <a:r>
              <a:rPr lang="en-US" dirty="0" err="1" smtClean="0"/>
              <a:t>ptr_A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if(</a:t>
            </a:r>
            <a:r>
              <a:rPr lang="en-US" dirty="0" err="1" smtClean="0"/>
              <a:t>ptr_C</a:t>
            </a:r>
            <a:r>
              <a:rPr lang="en-US" dirty="0" smtClean="0"/>
              <a:t>) </a:t>
            </a:r>
            <a:r>
              <a:rPr lang="en-US" dirty="0" err="1" smtClean="0"/>
              <a:t>ptr_C</a:t>
            </a:r>
            <a:r>
              <a:rPr lang="en-US" dirty="0" smtClean="0"/>
              <a:t>-&gt;f();</a:t>
            </a:r>
          </a:p>
          <a:p>
            <a:pPr>
              <a:buNone/>
            </a:pPr>
            <a:r>
              <a:rPr lang="en-US" dirty="0" smtClean="0"/>
              <a:t>	else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&lt;&lt; " Error Cast " &lt;&lt;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}</a:t>
            </a:r>
          </a:p>
          <a:p>
            <a:pPr>
              <a:buNone/>
            </a:pPr>
            <a:r>
              <a:rPr lang="en-US" dirty="0" smtClean="0"/>
              <a:t>	return 0;</a:t>
            </a:r>
          </a:p>
          <a:p>
            <a:pPr>
              <a:buNone/>
            </a:pPr>
            <a:r>
              <a:rPr lang="ru-RU" dirty="0" smtClean="0"/>
              <a:t>}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Несколько комментариев по этому коду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Кросс преобразования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Преобразование вида </a:t>
            </a:r>
            <a:r>
              <a:rPr lang="en-US" dirty="0" smtClean="0"/>
              <a:t>A *</a:t>
            </a:r>
            <a:r>
              <a:rPr lang="en-US" dirty="0" err="1" smtClean="0"/>
              <a:t>ptr_A</a:t>
            </a:r>
            <a:r>
              <a:rPr lang="en-US" dirty="0" smtClean="0"/>
              <a:t> = new B;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Относится к стандартным, здесь указатель на базовый (не полный) класс инициализируется адресом объекта производного (полного) типа, но при этом сам указатель </a:t>
            </a:r>
            <a:r>
              <a:rPr lang="en-US" dirty="0" err="1" smtClean="0"/>
              <a:t>ptr_A</a:t>
            </a:r>
            <a:r>
              <a:rPr lang="ru-RU" dirty="0" smtClean="0"/>
              <a:t> остается указателем на не полный тип </a:t>
            </a:r>
            <a:r>
              <a:rPr lang="en-US" dirty="0" smtClean="0"/>
              <a:t>A*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Кросс преобразования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Выражение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 </a:t>
            </a:r>
            <a:r>
              <a:rPr lang="en-US" dirty="0" smtClean="0"/>
              <a:t>C *</a:t>
            </a:r>
            <a:r>
              <a:rPr lang="en-US" dirty="0" err="1" smtClean="0"/>
              <a:t>ptr_C</a:t>
            </a:r>
            <a:r>
              <a:rPr lang="en-US" dirty="0" smtClean="0"/>
              <a:t> = </a:t>
            </a:r>
            <a:r>
              <a:rPr lang="en-US" dirty="0" err="1" smtClean="0"/>
              <a:t>dynamic_cast</a:t>
            </a:r>
            <a:r>
              <a:rPr lang="en-US" dirty="0" smtClean="0"/>
              <a:t>&lt;C*&gt;((C*)</a:t>
            </a:r>
            <a:r>
              <a:rPr lang="en-US" dirty="0" err="1" smtClean="0"/>
              <a:t>ptr_A</a:t>
            </a:r>
            <a:r>
              <a:rPr lang="en-US" dirty="0" smtClean="0"/>
              <a:t>);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В первую очередь приводит указатель на базовый класс к указателю на тип полного класса </a:t>
            </a:r>
            <a:r>
              <a:rPr lang="en-US" dirty="0" smtClean="0"/>
              <a:t>((C*)</a:t>
            </a:r>
            <a:r>
              <a:rPr lang="en-US" dirty="0" err="1" smtClean="0"/>
              <a:t>ptr_A</a:t>
            </a:r>
            <a:r>
              <a:rPr lang="en-US" dirty="0" smtClean="0"/>
              <a:t>)</a:t>
            </a:r>
            <a:r>
              <a:rPr lang="ru-RU" dirty="0" smtClean="0"/>
              <a:t>, после чего преобразует его в указатель на тип С.</a:t>
            </a:r>
          </a:p>
          <a:p>
            <a:pPr marL="0" indent="252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/>
              <a:t>После проверки на успешность преобразования вызывается составная функция, принадлежащая классу </a:t>
            </a:r>
            <a:r>
              <a:rPr lang="en-US" dirty="0" smtClean="0"/>
              <a:t>B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Кросс преобразования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Пример функции, получающей аргумент типа одного производного класса и приводящей его к типу другого производного класса и преобразование ссылок рассмотреть самостоятельно. Можно рассмотреть более сложный вид иерархии родственных классов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Тема обработки исключительных ситуаций или просто исключений была вынесена на самостоятельное изучение. Прямая ссылка на исключения: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>
                <a:hlinkClick r:id="rId2"/>
              </a:rPr>
              <a:t>https://docs.microsoft.com/ru-ru/cpp/cpp/try-throw-and-catch-statements-cpp?view=vs-2019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Исключения интересны еще и тем, что они  представляют свою иерархию классов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Для решения большинства практических задач достаточно пользоваться услугами стандартного класса </a:t>
            </a:r>
            <a:r>
              <a:rPr lang="en-US" dirty="0" smtClean="0"/>
              <a:t>std::exception</a:t>
            </a:r>
            <a:r>
              <a:rPr lang="ru-RU" dirty="0" smtClean="0"/>
              <a:t>, который является базовым для классов различных исключений. Если его мощности не достаточно, можно породить производный от него класс в теле своей программы, например, следующим образом:</a:t>
            </a:r>
          </a:p>
          <a:p>
            <a:pPr marL="0" indent="25200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class </a:t>
            </a:r>
            <a:r>
              <a:rPr lang="en-US" dirty="0" err="1" smtClean="0"/>
              <a:t>test_exception</a:t>
            </a:r>
            <a:r>
              <a:rPr lang="en-US" dirty="0" smtClean="0"/>
              <a:t> :public exception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explicit </a:t>
            </a:r>
            <a:r>
              <a:rPr lang="en-US" dirty="0" err="1" smtClean="0"/>
              <a:t>test_exception</a:t>
            </a:r>
            <a:r>
              <a:rPr lang="en-US" dirty="0" smtClean="0"/>
              <a:t>(const char *message);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const char *what() const;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 marL="0" indent="252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/>
              <a:t>Класс </a:t>
            </a:r>
            <a:r>
              <a:rPr lang="en-US" dirty="0" err="1" smtClean="0"/>
              <a:t>test_exception</a:t>
            </a:r>
            <a:r>
              <a:rPr lang="ru-RU" dirty="0" smtClean="0"/>
              <a:t> в дальнейшем можно рассматривать как класс исключений собственного типа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Синтаксис исключений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Контролируемый блок – участок кода программы, в котором может быть сгенерировано исключение. Общий формат контролируемого блока: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try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{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	// </a:t>
            </a:r>
            <a:r>
              <a:rPr lang="ru-RU" dirty="0" smtClean="0"/>
              <a:t>контролируемый блок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допускаются вложенные блоки</a:t>
            </a:r>
            <a:endParaRPr lang="en-US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Преобразования «вверх»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	</a:t>
            </a:r>
            <a:r>
              <a:rPr lang="ru-RU" dirty="0" smtClean="0"/>
              <a:t>Преобразование объектов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// </a:t>
            </a:r>
            <a:r>
              <a:rPr lang="ru-RU" dirty="0" smtClean="0"/>
              <a:t>явное преобразование в стиле С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A </a:t>
            </a:r>
            <a:r>
              <a:rPr lang="en-US" dirty="0" err="1" smtClean="0"/>
              <a:t>a</a:t>
            </a:r>
            <a:r>
              <a:rPr lang="en-US" dirty="0" smtClean="0"/>
              <a:t> = (A)b;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		 </a:t>
            </a:r>
            <a:r>
              <a:rPr lang="en-US" dirty="0" smtClean="0"/>
              <a:t>// </a:t>
            </a:r>
            <a:r>
              <a:rPr lang="ru-RU" dirty="0" smtClean="0"/>
              <a:t>явное преобразование в стиле С++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A </a:t>
            </a:r>
            <a:r>
              <a:rPr lang="en-US" dirty="0" err="1" smtClean="0"/>
              <a:t>a</a:t>
            </a:r>
            <a:r>
              <a:rPr lang="en-US" dirty="0" smtClean="0"/>
              <a:t> = </a:t>
            </a:r>
            <a:r>
              <a:rPr lang="en-US" dirty="0" err="1" smtClean="0"/>
              <a:t>static_cast</a:t>
            </a:r>
            <a:r>
              <a:rPr lang="en-US" dirty="0" smtClean="0"/>
              <a:t>&lt;A&gt;(b);</a:t>
            </a:r>
            <a:r>
              <a:rPr lang="ru-RU" dirty="0" smtClean="0"/>
              <a:t> 		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Синтаксис исключений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Генерация исключения происходит по служебному слову </a:t>
            </a:r>
            <a:r>
              <a:rPr lang="en-US" dirty="0" smtClean="0"/>
              <a:t>throw</a:t>
            </a:r>
            <a:r>
              <a:rPr lang="ru-RU" dirty="0" smtClean="0"/>
              <a:t>, которое может использовать некоторое выражение. Формат слова следующий: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throw(</a:t>
            </a:r>
            <a:r>
              <a:rPr lang="en-US" dirty="0" err="1" smtClean="0"/>
              <a:t>expr</a:t>
            </a:r>
            <a:r>
              <a:rPr lang="en-US" dirty="0" smtClean="0"/>
              <a:t>); </a:t>
            </a:r>
            <a:r>
              <a:rPr lang="ru-RU" dirty="0" smtClean="0"/>
              <a:t>, где </a:t>
            </a:r>
            <a:r>
              <a:rPr lang="en-US" dirty="0" err="1" smtClean="0"/>
              <a:t>expr</a:t>
            </a:r>
            <a:r>
              <a:rPr lang="ru-RU" dirty="0" smtClean="0"/>
              <a:t> – выражение, имеющее любой тип, в общем случае выражение может отсутствовать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endParaRPr lang="ru-RU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Синтаксис исключений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Обработчик исключения начинается с ключевого слова </a:t>
            </a:r>
            <a:r>
              <a:rPr lang="en-US" dirty="0" smtClean="0"/>
              <a:t>catch </a:t>
            </a:r>
            <a:r>
              <a:rPr lang="ru-RU" dirty="0" smtClean="0"/>
              <a:t>и имеет следующий формат: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catch(type name)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обработчик исключения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}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Конкретный формат может отличаться. Обработчиков исключений может быть несколько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Для рассмотрения примера обработки исключения, вспомним еще раз про операцию </a:t>
            </a:r>
            <a:r>
              <a:rPr lang="en-US" dirty="0" err="1" smtClean="0"/>
              <a:t>dynamic_cast</a:t>
            </a:r>
            <a:r>
              <a:rPr lang="ru-RU" dirty="0" smtClean="0"/>
              <a:t>:</a:t>
            </a:r>
            <a:endParaRPr lang="en-US" dirty="0" smtClean="0"/>
          </a:p>
          <a:p>
            <a:r>
              <a:rPr lang="ru-RU" dirty="0" smtClean="0"/>
              <a:t>Назначение: приведение вниз по иерархии наследования, с особым поведением, если объект не имеет нужного типа.</a:t>
            </a:r>
          </a:p>
          <a:p>
            <a:r>
              <a:rPr lang="ru-RU" dirty="0" smtClean="0"/>
              <a:t>Операция получает информацию о типе объекта </a:t>
            </a:r>
            <a:r>
              <a:rPr lang="ru-RU" dirty="0" err="1" smtClean="0"/>
              <a:t>expression_from</a:t>
            </a:r>
            <a:r>
              <a:rPr lang="ru-RU" dirty="0" smtClean="0"/>
              <a:t> с помощью </a:t>
            </a:r>
            <a:r>
              <a:rPr lang="en-US" dirty="0" smtClean="0"/>
              <a:t>RTTI</a:t>
            </a:r>
            <a:r>
              <a:rPr lang="ru-RU" dirty="0" smtClean="0"/>
              <a:t>. Если тип будет </a:t>
            </a:r>
            <a:r>
              <a:rPr lang="ru-RU" dirty="0" err="1" smtClean="0"/>
              <a:t>type_to</a:t>
            </a:r>
            <a:r>
              <a:rPr lang="ru-RU" dirty="0" smtClean="0"/>
              <a:t> или его подтипом, приведение выполняется. Иначе:</a:t>
            </a:r>
          </a:p>
          <a:p>
            <a:pPr>
              <a:buNone/>
            </a:pPr>
            <a:r>
              <a:rPr lang="ru-RU" dirty="0" smtClean="0"/>
              <a:t>	- для указателей возвращается </a:t>
            </a:r>
            <a:r>
              <a:rPr lang="en-US" dirty="0" smtClean="0"/>
              <a:t>NULL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	- для ссылок создаётся исключение </a:t>
            </a:r>
            <a:r>
              <a:rPr lang="ru-RU" dirty="0" err="1" smtClean="0"/>
              <a:t>std::bad_cast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Рассмотрим типовой пример генерации исключений при невозможности преобразований в иерархии классов</a:t>
            </a:r>
          </a:p>
          <a:p>
            <a:pPr>
              <a:buNone/>
            </a:pPr>
            <a:r>
              <a:rPr lang="en-US" dirty="0" smtClean="0"/>
              <a:t>class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void Show(){ </a:t>
            </a:r>
            <a:r>
              <a:rPr lang="en-US" dirty="0" err="1" smtClean="0"/>
              <a:t>cout</a:t>
            </a:r>
            <a:r>
              <a:rPr lang="en-US" dirty="0" smtClean="0"/>
              <a:t> &lt;&lt; " Base class " &lt;&lt; </a:t>
            </a:r>
            <a:r>
              <a:rPr lang="en-US" dirty="0" err="1" smtClean="0"/>
              <a:t>endl</a:t>
            </a:r>
            <a:r>
              <a:rPr lang="en-US" dirty="0" smtClean="0"/>
              <a:t>;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r>
              <a:rPr lang="en-US" dirty="0" smtClean="0"/>
              <a:t>class Derived :public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Show() { </a:t>
            </a:r>
            <a:r>
              <a:rPr lang="en-US" dirty="0" err="1" smtClean="0"/>
              <a:t>cout</a:t>
            </a:r>
            <a:r>
              <a:rPr lang="en-US" dirty="0" smtClean="0"/>
              <a:t> &lt;&lt; " Derived class " &lt;&lt; </a:t>
            </a:r>
            <a:r>
              <a:rPr lang="en-US" dirty="0" err="1" smtClean="0"/>
              <a:t>endl</a:t>
            </a:r>
            <a:r>
              <a:rPr lang="en-US" dirty="0" smtClean="0"/>
              <a:t>;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Функция, генерирующая исключение</a:t>
            </a:r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func</a:t>
            </a:r>
            <a:r>
              <a:rPr lang="en-US" dirty="0" smtClean="0"/>
              <a:t>(Base *</a:t>
            </a:r>
            <a:r>
              <a:rPr lang="en-US" dirty="0" err="1" smtClean="0"/>
              <a:t>p_b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sz="2800" dirty="0" smtClean="0"/>
              <a:t>Derived *</a:t>
            </a:r>
            <a:r>
              <a:rPr lang="en-US" sz="2800" dirty="0" err="1" smtClean="0"/>
              <a:t>p_d</a:t>
            </a:r>
            <a:r>
              <a:rPr lang="en-US" sz="2800" dirty="0" smtClean="0"/>
              <a:t> = </a:t>
            </a:r>
            <a:r>
              <a:rPr lang="en-US" sz="2800" dirty="0" err="1" smtClean="0"/>
              <a:t>dynamic_cast</a:t>
            </a:r>
            <a:r>
              <a:rPr lang="en-US" sz="2800" dirty="0" smtClean="0"/>
              <a:t>&lt;Derived *&gt;(</a:t>
            </a:r>
            <a:r>
              <a:rPr lang="en-US" sz="2800" dirty="0" err="1" smtClean="0"/>
              <a:t>p_b</a:t>
            </a:r>
            <a:r>
              <a:rPr lang="en-US" sz="2800" dirty="0" smtClean="0"/>
              <a:t>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if(</a:t>
            </a:r>
            <a:r>
              <a:rPr lang="en-US" dirty="0" err="1" smtClean="0"/>
              <a:t>p_d</a:t>
            </a:r>
            <a:r>
              <a:rPr lang="en-US" dirty="0" smtClean="0"/>
              <a:t>) </a:t>
            </a:r>
            <a:r>
              <a:rPr lang="en-US" dirty="0" err="1" smtClean="0"/>
              <a:t>p_d</a:t>
            </a:r>
            <a:r>
              <a:rPr lang="en-US" dirty="0" smtClean="0"/>
              <a:t>-&gt;Show();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else throw </a:t>
            </a:r>
            <a:r>
              <a:rPr lang="en-US" dirty="0" err="1" smtClean="0"/>
              <a:t>p_b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В теле основной функции описан контролируемый блок:</a:t>
            </a:r>
          </a:p>
          <a:p>
            <a:pPr>
              <a:buNone/>
            </a:pPr>
            <a:r>
              <a:rPr lang="en-US" dirty="0" smtClean="0"/>
              <a:t>try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успешное преобразование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  *</a:t>
            </a:r>
            <a:r>
              <a:rPr lang="en-US" dirty="0" err="1" smtClean="0"/>
              <a:t>ptr_Base</a:t>
            </a:r>
            <a:r>
              <a:rPr lang="en-US" dirty="0" smtClean="0"/>
              <a:t> = new Derived;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ptr_Base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// </a:t>
            </a:r>
            <a:r>
              <a:rPr lang="ru-RU" dirty="0" smtClean="0"/>
              <a:t>неуспешное преобразование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ptr_Base</a:t>
            </a:r>
            <a:r>
              <a:rPr lang="en-US" dirty="0" smtClean="0"/>
              <a:t> = new Base;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ptr_Base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ru-RU" dirty="0" smtClean="0"/>
              <a:t>}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Блок обработчика исключения типа </a:t>
            </a:r>
            <a:r>
              <a:rPr lang="en-US" dirty="0" smtClean="0"/>
              <a:t>Base</a:t>
            </a:r>
            <a:r>
              <a:rPr lang="ru-RU" dirty="0" smtClean="0"/>
              <a:t> *</a:t>
            </a:r>
            <a:r>
              <a:rPr lang="en-US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catch(Base *)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</a:t>
            </a:r>
            <a:r>
              <a:rPr lang="ru-RU" dirty="0" smtClean="0"/>
              <a:t>Преобразование не возможно" </a:t>
            </a:r>
          </a:p>
          <a:p>
            <a:pPr>
              <a:buNone/>
            </a:pPr>
            <a:r>
              <a:rPr lang="ru-RU" dirty="0" smtClean="0"/>
              <a:t>            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У обработчика нет параметра, есть только передаваемый тип</a:t>
            </a: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Обработка исключительных ситуаций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Еще один вид обработчика исключений «на всякий случай»</a:t>
            </a:r>
          </a:p>
          <a:p>
            <a:pPr>
              <a:buNone/>
            </a:pPr>
            <a:r>
              <a:rPr lang="en-US" dirty="0" smtClean="0"/>
              <a:t>catch(...)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</a:t>
            </a:r>
            <a:r>
              <a:rPr lang="ru-RU" dirty="0" smtClean="0"/>
              <a:t>Неопознанное исключение" </a:t>
            </a:r>
          </a:p>
          <a:p>
            <a:pPr>
              <a:buNone/>
            </a:pPr>
            <a:r>
              <a:rPr lang="ru-RU" dirty="0" smtClean="0"/>
              <a:t>		  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Обработка исключительных ситуаций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В случае работы с ссылками алгоритм остается прежний, имеются несущественные отличия, в частности, </a:t>
            </a:r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func</a:t>
            </a:r>
            <a:r>
              <a:rPr lang="en-US" dirty="0" smtClean="0"/>
              <a:t>(Base &amp;</a:t>
            </a:r>
            <a:r>
              <a:rPr lang="en-US" dirty="0" err="1" smtClean="0"/>
              <a:t>r_b</a:t>
            </a:r>
            <a:r>
              <a:rPr lang="en-US" dirty="0" smtClean="0"/>
              <a:t>)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{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 &amp;</a:t>
            </a:r>
            <a:r>
              <a:rPr lang="en-US" dirty="0" err="1" smtClean="0"/>
              <a:t>r_d</a:t>
            </a:r>
            <a:r>
              <a:rPr lang="en-US" dirty="0" smtClean="0"/>
              <a:t> = </a:t>
            </a:r>
            <a:r>
              <a:rPr lang="en-US" dirty="0" err="1" smtClean="0"/>
              <a:t>dynamic_cast</a:t>
            </a:r>
            <a:r>
              <a:rPr lang="en-US" dirty="0" smtClean="0"/>
              <a:t>&lt;Derived &amp;&gt;(</a:t>
            </a:r>
            <a:r>
              <a:rPr lang="en-US" dirty="0" err="1" smtClean="0"/>
              <a:t>r_b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r_d.Show</a:t>
            </a:r>
            <a:r>
              <a:rPr lang="en-US" dirty="0" smtClean="0"/>
              <a:t>();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catch(</a:t>
            </a:r>
            <a:r>
              <a:rPr lang="en-US" dirty="0" err="1" smtClean="0"/>
              <a:t>bad_cast</a:t>
            </a:r>
            <a:r>
              <a:rPr lang="en-US" dirty="0" smtClean="0"/>
              <a:t> e)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{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cout</a:t>
            </a:r>
            <a:r>
              <a:rPr lang="ru-RU" dirty="0" smtClean="0"/>
              <a:t> &lt;&lt; </a:t>
            </a:r>
            <a:r>
              <a:rPr lang="ru-RU" dirty="0" err="1" smtClean="0"/>
              <a:t>e.what</a:t>
            </a:r>
            <a:r>
              <a:rPr lang="ru-RU" dirty="0" smtClean="0"/>
              <a:t>() &lt;&lt; </a:t>
            </a:r>
            <a:r>
              <a:rPr lang="ru-RU" dirty="0" err="1" smtClean="0"/>
              <a:t>endl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 marL="0" indent="25200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Преобразования «вверх»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		</a:t>
            </a:r>
            <a:r>
              <a:rPr lang="ru-RU" dirty="0" smtClean="0"/>
              <a:t>Преобразование указателей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//  </a:t>
            </a:r>
            <a:r>
              <a:rPr lang="ru-RU" dirty="0" smtClean="0"/>
              <a:t>неявные преобразования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B </a:t>
            </a:r>
            <a:r>
              <a:rPr lang="en-US" dirty="0" err="1" smtClean="0"/>
              <a:t>b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A *a = &amp;b;	</a:t>
            </a:r>
          </a:p>
          <a:p>
            <a:pPr>
              <a:buNone/>
            </a:pPr>
            <a:r>
              <a:rPr lang="en-US" dirty="0" smtClean="0"/>
              <a:t>		//</a:t>
            </a:r>
            <a:r>
              <a:rPr lang="ru-RU" dirty="0" smtClean="0"/>
              <a:t>  явные в стиле С</a:t>
            </a:r>
            <a:r>
              <a:rPr lang="en-US" dirty="0" smtClean="0"/>
              <a:t>	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B </a:t>
            </a:r>
            <a:r>
              <a:rPr lang="en-US" dirty="0" err="1" smtClean="0"/>
              <a:t>b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A *a = &amp;(A)b;	//  A *a = (A*)&amp;b;</a:t>
            </a:r>
          </a:p>
          <a:p>
            <a:pPr>
              <a:buNone/>
            </a:pPr>
            <a:r>
              <a:rPr lang="en-US" dirty="0" smtClean="0"/>
              <a:t>		//</a:t>
            </a:r>
            <a:r>
              <a:rPr lang="ru-RU" dirty="0" smtClean="0"/>
              <a:t>  явные в стиле С++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B </a:t>
            </a:r>
            <a:r>
              <a:rPr lang="en-US" dirty="0" err="1" smtClean="0"/>
              <a:t>b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	A *a = </a:t>
            </a:r>
            <a:r>
              <a:rPr lang="en-US" dirty="0" err="1" smtClean="0"/>
              <a:t>static_cast</a:t>
            </a:r>
            <a:r>
              <a:rPr lang="en-US" dirty="0" smtClean="0"/>
              <a:t>&lt;A*&gt;(b);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Преобразования «вверх»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		Преобразование ссылок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// </a:t>
            </a:r>
            <a:r>
              <a:rPr lang="ru-RU" dirty="0" smtClean="0"/>
              <a:t>неявные преобразования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B </a:t>
            </a:r>
            <a:r>
              <a:rPr lang="en-US" dirty="0" err="1" smtClean="0"/>
              <a:t>b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	A &amp;a = b;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		// </a:t>
            </a:r>
            <a:r>
              <a:rPr lang="ru-RU" dirty="0" smtClean="0"/>
              <a:t>явные в стиле С</a:t>
            </a: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	B </a:t>
            </a:r>
            <a:r>
              <a:rPr lang="en-US" dirty="0" err="1" smtClean="0"/>
              <a:t>b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	A &amp;a = (A&amp;)b;</a:t>
            </a:r>
          </a:p>
          <a:p>
            <a:pPr>
              <a:buNone/>
            </a:pPr>
            <a:r>
              <a:rPr lang="en-US" dirty="0" smtClean="0"/>
              <a:t>		// </a:t>
            </a:r>
            <a:r>
              <a:rPr lang="ru-RU" dirty="0" smtClean="0"/>
              <a:t>явные в стиле С++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B </a:t>
            </a:r>
            <a:r>
              <a:rPr lang="en-US" dirty="0" err="1" smtClean="0"/>
              <a:t>b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	A &amp;a = (A&amp;)b;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Преобразования «вверх»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Пример линейной </a:t>
            </a:r>
          </a:p>
          <a:p>
            <a:pPr>
              <a:buNone/>
            </a:pPr>
            <a:r>
              <a:rPr lang="ru-RU" dirty="0" smtClean="0"/>
              <a:t>вертикальной иерархии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 </a:t>
            </a:r>
            <a:r>
              <a:rPr lang="en-US" dirty="0" err="1" smtClean="0"/>
              <a:t>b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 </a:t>
            </a:r>
            <a:r>
              <a:rPr lang="en-US" dirty="0" err="1" smtClean="0"/>
              <a:t>a</a:t>
            </a:r>
            <a:r>
              <a:rPr lang="en-US" dirty="0" smtClean="0"/>
              <a:t> = b;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или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 </a:t>
            </a:r>
            <a:r>
              <a:rPr lang="en-US" dirty="0" err="1" smtClean="0"/>
              <a:t>c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 &amp;a = </a:t>
            </a:r>
            <a:r>
              <a:rPr lang="en-US" dirty="0" err="1" smtClean="0"/>
              <a:t>static_cast</a:t>
            </a:r>
            <a:r>
              <a:rPr lang="en-US" dirty="0" smtClean="0"/>
              <a:t>&lt;A&amp;&gt;(c);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Блок-схема: процесс 3"/>
          <p:cNvSpPr/>
          <p:nvPr/>
        </p:nvSpPr>
        <p:spPr>
          <a:xfrm>
            <a:off x="5724128" y="2132856"/>
            <a:ext cx="2160240" cy="108012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5" name="Блок-схема: процесс 4"/>
          <p:cNvSpPr/>
          <p:nvPr/>
        </p:nvSpPr>
        <p:spPr>
          <a:xfrm>
            <a:off x="5724128" y="3429000"/>
            <a:ext cx="2160240" cy="108012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cxnSp>
        <p:nvCxnSpPr>
          <p:cNvPr id="6" name="Прямая со стрелкой 5"/>
          <p:cNvCxnSpPr>
            <a:stCxn id="4" idx="2"/>
            <a:endCxn id="5" idx="0"/>
          </p:cNvCxnSpPr>
          <p:nvPr/>
        </p:nvCxnSpPr>
        <p:spPr>
          <a:xfrm>
            <a:off x="6804248" y="321297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5724128" y="4725144"/>
            <a:ext cx="216024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</a:t>
            </a:r>
            <a:endParaRPr lang="ru-RU" dirty="0"/>
          </a:p>
        </p:txBody>
      </p:sp>
      <p:cxnSp>
        <p:nvCxnSpPr>
          <p:cNvPr id="14" name="Прямая со стрелкой 13"/>
          <p:cNvCxnSpPr>
            <a:stCxn id="5" idx="2"/>
            <a:endCxn id="12" idx="0"/>
          </p:cNvCxnSpPr>
          <p:nvPr/>
        </p:nvCxnSpPr>
        <p:spPr>
          <a:xfrm>
            <a:off x="6804248" y="4509120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Преобразования «вверх»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	Более сложные варианты наследования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marL="0" indent="252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/>
              <a:t>Здесь работают те же правила преобразования вверх. Пример кода рассмотреть самостоятельно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47664" y="2420888"/>
            <a:ext cx="144016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3501008"/>
            <a:ext cx="864096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835696" y="3501008"/>
            <a:ext cx="864096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59832" y="3501008"/>
            <a:ext cx="93610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ru-RU" dirty="0"/>
          </a:p>
        </p:txBody>
      </p:sp>
      <p:cxnSp>
        <p:nvCxnSpPr>
          <p:cNvPr id="9" name="Прямая со стрелкой 8"/>
          <p:cNvCxnSpPr>
            <a:stCxn id="4" idx="2"/>
            <a:endCxn id="5" idx="0"/>
          </p:cNvCxnSpPr>
          <p:nvPr/>
        </p:nvCxnSpPr>
        <p:spPr>
          <a:xfrm flipH="1">
            <a:off x="1043608" y="3068960"/>
            <a:ext cx="122413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4" idx="2"/>
            <a:endCxn id="6" idx="0"/>
          </p:cNvCxnSpPr>
          <p:nvPr/>
        </p:nvCxnSpPr>
        <p:spPr>
          <a:xfrm>
            <a:off x="2267744" y="3068960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4" idx="2"/>
            <a:endCxn id="7" idx="0"/>
          </p:cNvCxnSpPr>
          <p:nvPr/>
        </p:nvCxnSpPr>
        <p:spPr>
          <a:xfrm>
            <a:off x="2267744" y="3068960"/>
            <a:ext cx="126014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4572000" y="2420888"/>
            <a:ext cx="115212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012160" y="2420888"/>
            <a:ext cx="108012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7380312" y="2420888"/>
            <a:ext cx="108012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5796136" y="3789040"/>
            <a:ext cx="1440160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ru-RU" dirty="0"/>
          </a:p>
        </p:txBody>
      </p:sp>
      <p:cxnSp>
        <p:nvCxnSpPr>
          <p:cNvPr id="23" name="Прямая со стрелкой 22"/>
          <p:cNvCxnSpPr>
            <a:stCxn id="18" idx="2"/>
            <a:endCxn id="21" idx="0"/>
          </p:cNvCxnSpPr>
          <p:nvPr/>
        </p:nvCxnSpPr>
        <p:spPr>
          <a:xfrm>
            <a:off x="5148064" y="3212976"/>
            <a:ext cx="136815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19" idx="2"/>
            <a:endCxn id="21" idx="0"/>
          </p:cNvCxnSpPr>
          <p:nvPr/>
        </p:nvCxnSpPr>
        <p:spPr>
          <a:xfrm flipH="1">
            <a:off x="6516216" y="3212976"/>
            <a:ext cx="36004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20" idx="2"/>
            <a:endCxn id="21" idx="0"/>
          </p:cNvCxnSpPr>
          <p:nvPr/>
        </p:nvCxnSpPr>
        <p:spPr>
          <a:xfrm flipH="1">
            <a:off x="6516216" y="3212976"/>
            <a:ext cx="1404156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Преобразования «вверх»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Указанные преобразования справедливы в  случае обобществленного наследования. В случае частного или защищенного наследования, преобразования запрещены.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Рассмотренные преобразования в практическом программировании используются редко. Более интересный пример связан с передачей параметров в функцию, если фактический параметр относится  к типу данной иерархии.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1150</TotalTime>
  <Words>1135</Words>
  <Application>Microsoft Office PowerPoint</Application>
  <PresentationFormat>Экран (4:3)</PresentationFormat>
  <Paragraphs>373</Paragraphs>
  <Slides>48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49" baseType="lpstr">
      <vt:lpstr>Тема Office</vt:lpstr>
      <vt:lpstr>Множественное наследование в С++</vt:lpstr>
      <vt:lpstr>Преобразования «вверх»</vt:lpstr>
      <vt:lpstr>Преобразования «вверх»</vt:lpstr>
      <vt:lpstr>Преобразования «вверх»</vt:lpstr>
      <vt:lpstr>Преобразования «вверх»</vt:lpstr>
      <vt:lpstr>Преобразования «вверх»</vt:lpstr>
      <vt:lpstr>Преобразования «вверх»</vt:lpstr>
      <vt:lpstr>Преобразования «вверх»</vt:lpstr>
      <vt:lpstr>Преобразования «вверх»</vt:lpstr>
      <vt:lpstr>Преобразования «вверх»</vt:lpstr>
      <vt:lpstr>Преобразования «вверх»</vt:lpstr>
      <vt:lpstr>Преобразования «вверх»</vt:lpstr>
      <vt:lpstr>Преобразования «вниз»</vt:lpstr>
      <vt:lpstr>Преобразования «вниз»</vt:lpstr>
      <vt:lpstr>Преобразования «вниз»</vt:lpstr>
      <vt:lpstr>Преобразования «вниз»</vt:lpstr>
      <vt:lpstr>Преобразования «вниз»</vt:lpstr>
      <vt:lpstr>Преобразования «вниз»</vt:lpstr>
      <vt:lpstr>Кросс преобразования</vt:lpstr>
      <vt:lpstr>Кросс преобразования</vt:lpstr>
      <vt:lpstr>Кросс преобразования</vt:lpstr>
      <vt:lpstr>Кросс преобразования</vt:lpstr>
      <vt:lpstr>Кросс преобразования</vt:lpstr>
      <vt:lpstr>Кросс преобразования</vt:lpstr>
      <vt:lpstr>Кросс преобразования</vt:lpstr>
      <vt:lpstr>Кросс преобразования</vt:lpstr>
      <vt:lpstr>Кросс преобразования</vt:lpstr>
      <vt:lpstr>Кросс преобразования</vt:lpstr>
      <vt:lpstr>Кросс преобразования</vt:lpstr>
      <vt:lpstr>Кросс преобразования</vt:lpstr>
      <vt:lpstr>Кросс преобразования</vt:lpstr>
      <vt:lpstr>Кросс преобразования</vt:lpstr>
      <vt:lpstr>Кросс преобразования</vt:lpstr>
      <vt:lpstr>Кросс преобразования</vt:lpstr>
      <vt:lpstr>Кросс преобразования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  <vt:lpstr>Обработка исключительных ситуаций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Игорь</dc:creator>
  <cp:lastModifiedBy>Игорь</cp:lastModifiedBy>
  <cp:revision>133</cp:revision>
  <dcterms:created xsi:type="dcterms:W3CDTF">2020-04-22T11:18:57Z</dcterms:created>
  <dcterms:modified xsi:type="dcterms:W3CDTF">2020-05-06T12:15:43Z</dcterms:modified>
</cp:coreProperties>
</file>