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84" r:id="rId10"/>
    <p:sldId id="285"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6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F1D1CF-01AA-475C-9985-A73B3405C714}" type="datetimeFigureOut">
              <a:rPr lang="ru-RU" smtClean="0"/>
              <a:pPr/>
              <a:t>05.06.2020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C2B741B-5D1E-4349-B651-8CC2C15E108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F1D1CF-01AA-475C-9985-A73B3405C714}" type="datetimeFigureOut">
              <a:rPr lang="ru-RU" smtClean="0"/>
              <a:pPr/>
              <a:t>05.06.2020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B741B-5D1E-4349-B651-8CC2C15E108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Обзор курса</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во-первых, участники диалога должны понимать язык друг друга;  </a:t>
            </a:r>
          </a:p>
          <a:p>
            <a:pPr marL="0" indent="342900" algn="just">
              <a:spcBef>
                <a:spcPts val="0"/>
              </a:spcBef>
              <a:buNone/>
            </a:pPr>
            <a:r>
              <a:rPr lang="ru-RU" dirty="0" smtClean="0"/>
              <a:t>во-вторых, они не должны говорить одновременно; </a:t>
            </a:r>
          </a:p>
          <a:p>
            <a:pPr marL="0" indent="342900" algn="just">
              <a:spcBef>
                <a:spcPts val="0"/>
              </a:spcBef>
              <a:buNone/>
            </a:pPr>
            <a:r>
              <a:rPr lang="ru-RU" dirty="0" smtClean="0"/>
              <a:t>в-третьих, очередное высказывание должно учитывать как общий контекст диалога, так и последнюю информацию, полученную от собеседника. </a:t>
            </a:r>
          </a:p>
          <a:p>
            <a:pPr marL="0" indent="342900" algn="just">
              <a:spcBef>
                <a:spcPts val="0"/>
              </a:spcBef>
              <a:buNone/>
            </a:pPr>
            <a:r>
              <a:rPr lang="ru-RU" dirty="0" smtClean="0"/>
              <a:t>Если собеседники обсуждают вопросы, относящиеся к какой-либо специальной  области, они должны придерживаться единой терминологии; если же один из них пытается что-то объяснить другому, ему следует сначала пояснить основные термины и понятия. </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pPr>
              <a:buNone/>
            </a:pPr>
            <a:r>
              <a:rPr lang="ru-RU" b="1" dirty="0"/>
              <a:t>6. Визуальные атрибуты отображаемой информации.</a:t>
            </a:r>
            <a:endParaRPr lang="ru-RU" dirty="0"/>
          </a:p>
          <a:p>
            <a:pPr marL="0" indent="342900" algn="just">
              <a:spcBef>
                <a:spcPts val="0"/>
              </a:spcBef>
              <a:buNone/>
            </a:pPr>
            <a:r>
              <a:rPr lang="ru-RU" dirty="0" smtClean="0"/>
              <a:t>• взаимное расположение и размер отображаемых объектов; </a:t>
            </a:r>
          </a:p>
          <a:p>
            <a:pPr marL="0" indent="342900" algn="just">
              <a:spcBef>
                <a:spcPts val="0"/>
              </a:spcBef>
              <a:buNone/>
            </a:pPr>
            <a:r>
              <a:rPr lang="ru-RU" dirty="0" smtClean="0"/>
              <a:t>• цветовая палитра; </a:t>
            </a:r>
          </a:p>
          <a:p>
            <a:pPr marL="0" indent="342900" algn="just">
              <a:spcBef>
                <a:spcPts val="0"/>
              </a:spcBef>
              <a:buNone/>
            </a:pPr>
            <a:r>
              <a:rPr lang="ru-RU" dirty="0" smtClean="0"/>
              <a:t>• средства привлечения внимания пользователя. </a:t>
            </a:r>
          </a:p>
          <a:p>
            <a:pPr marL="0" indent="342900" algn="just">
              <a:spcBef>
                <a:spcPts val="0"/>
              </a:spcBef>
              <a:buNone/>
            </a:pPr>
            <a:r>
              <a:rPr lang="ru-RU" dirty="0" smtClean="0"/>
              <a:t>Проектирование размещения данных на экране предполагает выполнение следующих действий: </a:t>
            </a:r>
          </a:p>
          <a:p>
            <a:pPr marL="0" indent="342900" algn="just">
              <a:spcBef>
                <a:spcPts val="0"/>
              </a:spcBef>
              <a:buNone/>
            </a:pPr>
            <a:r>
              <a:rPr lang="ru-RU" dirty="0" smtClean="0"/>
              <a:t>1) Определение состава информации, которая должна появляться на экране; </a:t>
            </a:r>
          </a:p>
          <a:p>
            <a:pPr marL="0" indent="342900" algn="just">
              <a:spcBef>
                <a:spcPts val="0"/>
              </a:spcBef>
              <a:buNone/>
            </a:pPr>
            <a:r>
              <a:rPr lang="ru-RU" dirty="0" smtClean="0"/>
              <a:t>2) Выбор формата представления этой информации; </a:t>
            </a:r>
          </a:p>
          <a:p>
            <a:pPr marL="0" indent="342900" algn="just">
              <a:spcBef>
                <a:spcPts val="0"/>
              </a:spcBef>
              <a:buNone/>
            </a:pPr>
            <a:r>
              <a:rPr lang="ru-RU" dirty="0" smtClean="0"/>
              <a:t>3) Определение взаимного расположения данных (или объектов) на экране; </a:t>
            </a:r>
          </a:p>
          <a:p>
            <a:pPr marL="0" indent="342900" algn="just">
              <a:spcBef>
                <a:spcPts val="0"/>
              </a:spcBef>
              <a:buNone/>
            </a:pPr>
            <a:r>
              <a:rPr lang="ru-RU" dirty="0" smtClean="0"/>
              <a:t>4) Выбор средств привлечения внимания пользователя; </a:t>
            </a:r>
          </a:p>
          <a:p>
            <a:pPr marL="0" indent="342900" algn="just">
              <a:spcBef>
                <a:spcPts val="0"/>
              </a:spcBef>
              <a:buNone/>
            </a:pPr>
            <a:r>
              <a:rPr lang="ru-RU" dirty="0" smtClean="0"/>
              <a:t>5) Разработка макета размещения данных на экране; </a:t>
            </a:r>
          </a:p>
          <a:p>
            <a:pPr marL="0" indent="342900" algn="just">
              <a:spcBef>
                <a:spcPts val="0"/>
              </a:spcBef>
              <a:buNone/>
            </a:pPr>
            <a:r>
              <a:rPr lang="ru-RU" dirty="0" smtClean="0"/>
              <a:t>6) Оценка эффективности размещения информации. </a:t>
            </a:r>
          </a:p>
          <a:p>
            <a:pPr marL="0" indent="342900" algn="just">
              <a:spcBef>
                <a:spcPts val="0"/>
              </a:spcBef>
              <a:buNone/>
            </a:pPr>
            <a:r>
              <a:rPr lang="ru-RU" dirty="0" smtClean="0"/>
              <a:t>Процесс проектирования повторяется до тех пор, пока разработчик и потенциальные пользователи не будут удовлетворены.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buNone/>
            </a:pPr>
            <a:r>
              <a:rPr lang="ru-RU" b="1" dirty="0"/>
              <a:t>7. Проектирование графического пользовательского интерфейса.</a:t>
            </a:r>
            <a:endParaRPr lang="ru-RU" dirty="0"/>
          </a:p>
          <a:p>
            <a:pPr marL="0" indent="342900" algn="just">
              <a:spcBef>
                <a:spcPts val="0"/>
              </a:spcBef>
              <a:buNone/>
            </a:pPr>
            <a:r>
              <a:rPr lang="ru-RU" dirty="0"/>
              <a:t>Особенности графического интерфейса, объектный подход к проектированию интерфейса, объекты и отношения между ними, концепция интерфейса, </a:t>
            </a:r>
            <a:r>
              <a:rPr lang="ru-RU" dirty="0" smtClean="0"/>
              <a:t>управляемого </a:t>
            </a:r>
            <a:r>
              <a:rPr lang="ru-RU" dirty="0"/>
              <a:t>данными</a:t>
            </a:r>
            <a:r>
              <a:rPr lang="ru-RU" dirty="0" smtClean="0"/>
              <a:t>.</a:t>
            </a:r>
          </a:p>
          <a:p>
            <a:pPr marL="0" indent="342900" algn="just">
              <a:spcBef>
                <a:spcPts val="0"/>
              </a:spcBef>
              <a:buNone/>
            </a:pPr>
            <a:r>
              <a:rPr lang="ru-RU" dirty="0" smtClean="0"/>
              <a:t>В основу разработки практически любого графического пользовательского интерфейса (GUI — </a:t>
            </a:r>
            <a:r>
              <a:rPr lang="ru-RU" dirty="0" err="1" smtClean="0"/>
              <a:t>Graphical</a:t>
            </a:r>
            <a:r>
              <a:rPr lang="ru-RU" dirty="0" smtClean="0"/>
              <a:t> </a:t>
            </a:r>
            <a:r>
              <a:rPr lang="ru-RU" dirty="0" err="1" smtClean="0"/>
              <a:t>User</a:t>
            </a:r>
            <a:r>
              <a:rPr lang="ru-RU" dirty="0" smtClean="0"/>
              <a:t> </a:t>
            </a:r>
            <a:r>
              <a:rPr lang="ru-RU" dirty="0" err="1" smtClean="0"/>
              <a:t>Interface</a:t>
            </a:r>
            <a:r>
              <a:rPr lang="ru-RU" dirty="0" smtClean="0"/>
              <a:t>) положены три метафоры: «рабочий стол», «работаешь с тем, что видишь», «</a:t>
            </a:r>
            <a:r>
              <a:rPr lang="ru-RU" dirty="0" err="1" smtClean="0"/>
              <a:t>видишь</a:t>
            </a:r>
            <a:r>
              <a:rPr lang="ru-RU" dirty="0" smtClean="0"/>
              <a:t>, что получил». </a:t>
            </a:r>
            <a:endParaRPr lang="ru-RU" dirty="0"/>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Другие две метафоры являются развитием идеи «рабочего стола».  В каждый момент времени сидящий за столом может работать только с теми документами, которые он видит перед собой. Если необходимый документ в данный  момент отсутствует на столе, его предварительно требуется достать из ящика стола, из папки или из портфеля. </a:t>
            </a:r>
          </a:p>
          <a:p>
            <a:pPr marL="0" indent="342900" algn="just">
              <a:spcBef>
                <a:spcPts val="0"/>
              </a:spcBef>
              <a:buNone/>
            </a:pPr>
            <a:r>
              <a:rPr lang="ru-RU" dirty="0" smtClean="0"/>
              <a:t>Еще одна важная особенность современных графических интерфейсов — это  </a:t>
            </a:r>
            <a:r>
              <a:rPr lang="ru-RU" dirty="0" err="1" smtClean="0"/>
              <a:t>многооконность</a:t>
            </a:r>
            <a:r>
              <a:rPr lang="ru-RU" dirty="0" smtClean="0"/>
              <a:t>.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buNone/>
            </a:pPr>
            <a:r>
              <a:rPr lang="ru-RU" b="1" dirty="0"/>
              <a:t>8. Компоненты графического интерфейса.</a:t>
            </a:r>
            <a:endParaRPr lang="ru-RU" dirty="0"/>
          </a:p>
          <a:p>
            <a:pPr marL="0" indent="342900" algn="just">
              <a:spcBef>
                <a:spcPts val="0"/>
              </a:spcBef>
              <a:buNone/>
            </a:pPr>
            <a:r>
              <a:rPr lang="ru-RU" dirty="0"/>
              <a:t>Рабочий стол, пиктограммы, окна, мышь, клавиатура</a:t>
            </a:r>
            <a:r>
              <a:rPr lang="ru-RU" dirty="0" smtClean="0"/>
              <a:t>.</a:t>
            </a:r>
          </a:p>
          <a:p>
            <a:pPr marL="0" indent="342900" algn="just">
              <a:spcBef>
                <a:spcPts val="0"/>
              </a:spcBef>
              <a:buNone/>
            </a:pPr>
            <a:r>
              <a:rPr lang="ru-RU" dirty="0" smtClean="0"/>
              <a:t>Рабочий стол предоставляет пользователю первичную рабочую область; он заполняет экран и формирует визуальный фон для всех выполняемых операций. Тем не менее, Рабочий стол является не просто фоном. Он может также быть использован в качестве основы для размещения объектов файловой  системы. Кроме того, для компьютера, подключенного к сети, Рабочий стол служит в качестве частной рабочей области, через которую пользователь может получить  доступ к другим объектам сети. </a:t>
            </a:r>
            <a:endParaRPr lang="ru-RU" dirty="0"/>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marL="0" indent="342900" algn="just">
              <a:buNone/>
            </a:pPr>
            <a:r>
              <a:rPr lang="ru-RU" dirty="0" smtClean="0"/>
              <a:t>Пиктограммы используются для визуального представления на экране объектов или задач. Как правило, это небольшие  законченные рисунки, отображающие сущность представляемых объектов или явлений. Поскольку пиктограммы являются одним из основных средств взаимодействия пользователя с приложением, важно не только обеспечить поддержку существующих (системных) пиктограмм, но и разработать новые; от того, насколько они будут соответствовать своему предназначению, будет зависеть и эффективность работы пользователя.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marL="0" indent="342900" algn="just">
              <a:spcBef>
                <a:spcPts val="0"/>
              </a:spcBef>
              <a:buNone/>
            </a:pPr>
            <a:r>
              <a:rPr lang="ru-RU" dirty="0" smtClean="0"/>
              <a:t>В реальном мире взгляд через разные окна позволяет получить различные  изображения внешнего мира. Аналогичную роль играют окна и в графическом  интерфейсе. </a:t>
            </a:r>
          </a:p>
          <a:p>
            <a:pPr marL="0" indent="342900" algn="just">
              <a:spcBef>
                <a:spcPts val="0"/>
              </a:spcBef>
              <a:buNone/>
            </a:pPr>
            <a:r>
              <a:rPr lang="ru-RU" dirty="0"/>
              <a:t>Ф</a:t>
            </a:r>
            <a:r>
              <a:rPr lang="ru-RU" dirty="0" smtClean="0"/>
              <a:t>ормально понятие окна трактуется следующим образом: окно есть специальная область физического экрана, с помощью которой пользователь имеет возможность получить отображение определенного аспекта решаемой задачи. </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Другими словами, окно является средством просмотра и редактирования информации, а также отображения содержимого и свойств объектов. Окна могут использоваться также для вывода на экран значений параметров, результатов выполнения команд, наборов инструментов и сообщений, информирующих пользователя о конкретной ситуации.</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marL="0" indent="342900" algn="just">
              <a:spcBef>
                <a:spcPts val="0"/>
              </a:spcBef>
              <a:buNone/>
            </a:pPr>
            <a:r>
              <a:rPr lang="ru-RU" dirty="0" smtClean="0"/>
              <a:t>Мышь является основным устройством ввода при использовании графического интерфейса.</a:t>
            </a:r>
          </a:p>
          <a:p>
            <a:pPr marL="0" indent="342900" algn="just">
              <a:spcBef>
                <a:spcPts val="0"/>
              </a:spcBef>
              <a:buNone/>
            </a:pPr>
            <a:r>
              <a:rPr lang="ru-RU" dirty="0" smtClean="0"/>
              <a:t>Мышь функционально связана с графическим символом на экране, который называется указателем. Позиционируя указатель и нажимая или щелкая кнопку мыши, пользователь может выбирать объекты и операции. </a:t>
            </a:r>
          </a:p>
          <a:p>
            <a:pPr marL="0" indent="342900" algn="just">
              <a:spcBef>
                <a:spcPts val="0"/>
              </a:spcBef>
              <a:buNone/>
            </a:pPr>
            <a:r>
              <a:rPr lang="ru-RU" dirty="0" smtClean="0"/>
              <a:t>По мере того, как пользователь перемешает указатель через экран, его форма может изменяться, чтобы  обеспечить информирование пользователя (обратную связь) о конкретной позиции, операции или состоянии.</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buNone/>
            </a:pPr>
            <a:r>
              <a:rPr lang="ru-RU" b="1" dirty="0" smtClean="0"/>
              <a:t>9. </a:t>
            </a:r>
            <a:r>
              <a:rPr lang="ru-RU" b="1" dirty="0"/>
              <a:t>Взаимодействие пользователя с приложением.</a:t>
            </a:r>
            <a:endParaRPr lang="ru-RU" dirty="0"/>
          </a:p>
          <a:p>
            <a:pPr marL="0" indent="324000" algn="just">
              <a:spcBef>
                <a:spcPts val="0"/>
              </a:spcBef>
              <a:buNone/>
            </a:pPr>
            <a:r>
              <a:rPr lang="ru-RU" dirty="0"/>
              <a:t>Навигация, основные клавиши навигации, выбор, основные концепции выбора с помощью мыши, клавиатурный выбор.</a:t>
            </a:r>
          </a:p>
          <a:p>
            <a:pPr marL="0" indent="324000" algn="just">
              <a:buNone/>
            </a:pPr>
            <a:r>
              <a:rPr lang="ru-RU" dirty="0" smtClean="0"/>
              <a:t>Большинство создаваемых приложений поддерживают основные операции взаимодействия для мыши, клавиатуры и пера. Дополняя или расширяя основной набор операций, учитывайте возможность их реализации с помощью указанных устройств ввода. Техника использования не должна быть единой для всех устройств. </a:t>
            </a:r>
          </a:p>
          <a:p>
            <a:pPr marL="0" indent="324000" algn="just">
              <a:buNone/>
            </a:pPr>
            <a:r>
              <a:rPr lang="ru-RU" dirty="0" smtClean="0"/>
              <a:t>Наоборот, она должна быть реализована таким образом, чтобы оптимизировать применение конкретного устройства с учетом его особенностей</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92500" lnSpcReduction="20000"/>
          </a:bodyPr>
          <a:lstStyle/>
          <a:p>
            <a:pPr marL="514350" indent="-514350">
              <a:buAutoNum type="arabicPeriod"/>
            </a:pPr>
            <a:r>
              <a:rPr lang="ru-RU" b="1" dirty="0" smtClean="0"/>
              <a:t>Понятие </a:t>
            </a:r>
            <a:r>
              <a:rPr lang="ru-RU" b="1" dirty="0"/>
              <a:t>пользовательского интерфейса и требования к нему. </a:t>
            </a:r>
            <a:endParaRPr lang="ru-RU" b="1" dirty="0" smtClean="0"/>
          </a:p>
          <a:p>
            <a:pPr marL="0" indent="288000" algn="just">
              <a:spcBef>
                <a:spcPts val="0"/>
              </a:spcBef>
              <a:buNone/>
            </a:pPr>
            <a:r>
              <a:rPr lang="ru-RU" dirty="0" smtClean="0"/>
              <a:t>Пользовательский интерфейс — это совокупность информационной модели проблемной области, средств и способов взаимодействия пользователя с  информационной  моделью,  а также  компонентов,  обеспечивающих  формирование информационной модели в процессе работы программной  системы. Пользовательский интерфейс  следует понимать как совокупность аппаратных и программных средств</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Клавиши навигации — это четыре клавиши управления курсором  &lt;Вправо&gt;, &lt;Влево&gt;, &lt;Вверх&gt;, &lt;Вниз&gt;), а также клавиши &lt;</a:t>
            </a:r>
            <a:r>
              <a:rPr lang="ru-RU" dirty="0" err="1" smtClean="0"/>
              <a:t>Home</a:t>
            </a:r>
            <a:r>
              <a:rPr lang="ru-RU" dirty="0" smtClean="0"/>
              <a:t>&gt;, &lt;</a:t>
            </a:r>
            <a:r>
              <a:rPr lang="ru-RU" dirty="0" err="1" smtClean="0"/>
              <a:t>End</a:t>
            </a:r>
            <a:r>
              <a:rPr lang="ru-RU" dirty="0" smtClean="0"/>
              <a:t>&gt;, &lt;</a:t>
            </a:r>
            <a:r>
              <a:rPr lang="ru-RU" dirty="0" err="1" smtClean="0"/>
              <a:t>Page</a:t>
            </a:r>
            <a:r>
              <a:rPr lang="ru-RU" dirty="0" smtClean="0"/>
              <a:t> </a:t>
            </a:r>
            <a:r>
              <a:rPr lang="ru-RU" dirty="0" err="1" smtClean="0"/>
              <a:t>Up</a:t>
            </a:r>
            <a:r>
              <a:rPr lang="ru-RU" dirty="0" smtClean="0"/>
              <a:t>&gt;, &lt;</a:t>
            </a:r>
            <a:r>
              <a:rPr lang="ru-RU" dirty="0" err="1" smtClean="0"/>
              <a:t>Page</a:t>
            </a:r>
            <a:r>
              <a:rPr lang="ru-RU" dirty="0" smtClean="0"/>
              <a:t> </a:t>
            </a:r>
            <a:r>
              <a:rPr lang="ru-RU" dirty="0" err="1" smtClean="0"/>
              <a:t>Down</a:t>
            </a:r>
            <a:r>
              <a:rPr lang="ru-RU" dirty="0" smtClean="0"/>
              <a:t>&gt; и клавиша &lt;</a:t>
            </a:r>
            <a:r>
              <a:rPr lang="ru-RU" dirty="0" err="1" smtClean="0"/>
              <a:t>Tab</a:t>
            </a:r>
            <a:r>
              <a:rPr lang="ru-RU" dirty="0" smtClean="0"/>
              <a:t>&gt;. Нажатие клавиш навигации в сочетании с клавишей &lt;</a:t>
            </a:r>
            <a:r>
              <a:rPr lang="ru-RU" dirty="0" err="1" smtClean="0"/>
              <a:t>Ctrl</a:t>
            </a:r>
            <a:r>
              <a:rPr lang="ru-RU" dirty="0" smtClean="0"/>
              <a:t>&gt; позволяет увеличивать шаг перемещения. Например, нажатие клавиши &lt;Вправо&gt; перемещает курсор в текстовой области вправо на один символ, а нажатие той же клавиши совместно с &lt;</a:t>
            </a:r>
            <a:r>
              <a:rPr lang="ru-RU" dirty="0" err="1" smtClean="0"/>
              <a:t>Сtrl</a:t>
            </a:r>
            <a:r>
              <a:rPr lang="ru-RU" dirty="0" smtClean="0"/>
              <a:t>&gt; о6еспечивает перемещение курсора на одно слово. </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10. Общие правила взаимодействия с объектами.</a:t>
            </a:r>
            <a:endParaRPr lang="ru-RU" dirty="0"/>
          </a:p>
          <a:p>
            <a:pPr marL="0" indent="342900" algn="just">
              <a:spcBef>
                <a:spcPts val="0"/>
              </a:spcBef>
              <a:buNone/>
            </a:pPr>
            <a:r>
              <a:rPr lang="ru-RU" dirty="0"/>
              <a:t>Операция множественного выбора, предопределенные операции, операции просмотра (</a:t>
            </a:r>
            <a:r>
              <a:rPr lang="en-US" dirty="0"/>
              <a:t>Open</a:t>
            </a:r>
            <a:r>
              <a:rPr lang="ru-RU" dirty="0"/>
              <a:t>, </a:t>
            </a:r>
            <a:r>
              <a:rPr lang="en-US" dirty="0"/>
              <a:t>Close</a:t>
            </a:r>
            <a:r>
              <a:rPr lang="ru-RU" dirty="0"/>
              <a:t>, </a:t>
            </a:r>
            <a:r>
              <a:rPr lang="en-US" dirty="0"/>
              <a:t>Properties</a:t>
            </a:r>
            <a:r>
              <a:rPr lang="ru-RU" dirty="0"/>
              <a:t>, </a:t>
            </a:r>
            <a:r>
              <a:rPr lang="en-US" dirty="0"/>
              <a:t>Help</a:t>
            </a:r>
            <a:r>
              <a:rPr lang="ru-RU" dirty="0"/>
              <a:t>).</a:t>
            </a:r>
          </a:p>
          <a:p>
            <a:pPr marL="0" indent="342900" algn="just">
              <a:spcBef>
                <a:spcPts val="0"/>
              </a:spcBef>
              <a:buNone/>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11. Операции пересылки и создания объектов.</a:t>
            </a:r>
            <a:endParaRPr lang="ru-RU" dirty="0"/>
          </a:p>
          <a:p>
            <a:pPr marL="0" indent="342900" algn="just">
              <a:spcBef>
                <a:spcPts val="0"/>
              </a:spcBef>
              <a:buNone/>
            </a:pPr>
            <a:r>
              <a:rPr lang="ru-RU" dirty="0"/>
              <a:t>Операция пересылки, пересылка на основе команд, специальные команды пересылки (</a:t>
            </a:r>
            <a:r>
              <a:rPr lang="en-US" dirty="0"/>
              <a:t>Delete</a:t>
            </a:r>
            <a:r>
              <a:rPr lang="ru-RU" dirty="0"/>
              <a:t>, </a:t>
            </a:r>
            <a:r>
              <a:rPr lang="en-US" dirty="0"/>
              <a:t>Clear</a:t>
            </a:r>
            <a:r>
              <a:rPr lang="ru-RU" dirty="0"/>
              <a:t>, </a:t>
            </a:r>
            <a:r>
              <a:rPr lang="en-US" dirty="0"/>
              <a:t>Duplicate</a:t>
            </a:r>
            <a:r>
              <a:rPr lang="ru-RU" dirty="0"/>
              <a:t>, </a:t>
            </a:r>
            <a:r>
              <a:rPr lang="en-US" dirty="0"/>
              <a:t>Print</a:t>
            </a:r>
            <a:r>
              <a:rPr lang="ru-RU" dirty="0"/>
              <a:t>, </a:t>
            </a:r>
            <a:r>
              <a:rPr lang="en-US" dirty="0"/>
              <a:t>Send To</a:t>
            </a:r>
            <a:r>
              <a:rPr lang="ru-RU" dirty="0"/>
              <a:t>).</a:t>
            </a:r>
          </a:p>
          <a:p>
            <a:pPr>
              <a:buNone/>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12. Операции создания новых объектов.</a:t>
            </a:r>
            <a:endParaRPr lang="ru-RU" dirty="0"/>
          </a:p>
          <a:p>
            <a:pPr>
              <a:buNone/>
            </a:pPr>
            <a:r>
              <a:rPr lang="ru-RU" dirty="0" smtClean="0"/>
              <a:t>	Команды</a:t>
            </a:r>
            <a:r>
              <a:rPr lang="en-US" dirty="0" smtClean="0"/>
              <a:t> </a:t>
            </a:r>
            <a:r>
              <a:rPr lang="en-US" dirty="0"/>
              <a:t>(Copy, New, Insert,).</a:t>
            </a:r>
            <a:endParaRPr lang="ru-RU" dirty="0"/>
          </a:p>
          <a:p>
            <a:pPr>
              <a:buNone/>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buNone/>
            </a:pPr>
            <a:r>
              <a:rPr lang="ru-RU" b="1" dirty="0"/>
              <a:t>13. Окна и пиктограммы</a:t>
            </a:r>
            <a:r>
              <a:rPr lang="ru-RU" dirty="0"/>
              <a:t>.</a:t>
            </a:r>
          </a:p>
          <a:p>
            <a:pPr marL="0" indent="342900" algn="just">
              <a:spcBef>
                <a:spcPts val="0"/>
              </a:spcBef>
              <a:buNone/>
            </a:pPr>
            <a:r>
              <a:rPr lang="ru-RU" dirty="0"/>
              <a:t>Проектирование пиктограмм. Первичное окно, структура первичного окна</a:t>
            </a:r>
            <a:r>
              <a:rPr lang="ru-RU" dirty="0" smtClean="0"/>
              <a:t>.</a:t>
            </a:r>
          </a:p>
          <a:p>
            <a:pPr marL="0" indent="342900" algn="just">
              <a:spcBef>
                <a:spcPts val="0"/>
              </a:spcBef>
              <a:buNone/>
            </a:pPr>
            <a:r>
              <a:rPr lang="ru-RU" dirty="0" smtClean="0"/>
              <a:t>Все пиктограммы, используемые в приложении, следует разрабатывать как  единый набор; при этом должна обеспечиваться их согласованность и друг с другом, и с заданиями пользователя. Если первоначальный вариант не  удовлетворяет потенциального пользователя, нельзя жалеть времени на внесение изменений. </a:t>
            </a:r>
            <a:endParaRPr lang="ru-RU" dirty="0"/>
          </a:p>
          <a:p>
            <a:pPr>
              <a:buNone/>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Каждая пиктограмма должна быть реализована в трех стандартных форматах: </a:t>
            </a:r>
          </a:p>
          <a:p>
            <a:pPr marL="0" indent="342900" algn="just">
              <a:spcBef>
                <a:spcPts val="0"/>
              </a:spcBef>
              <a:buNone/>
            </a:pPr>
            <a:r>
              <a:rPr lang="ru-RU" dirty="0" smtClean="0"/>
              <a:t>16х16 </a:t>
            </a:r>
            <a:r>
              <a:rPr lang="ru-RU" dirty="0" err="1" smtClean="0"/>
              <a:t>пикселов</a:t>
            </a:r>
            <a:r>
              <a:rPr lang="ru-RU" dirty="0" smtClean="0"/>
              <a:t> (для 16 цветов), 32х32 </a:t>
            </a:r>
            <a:r>
              <a:rPr lang="ru-RU" dirty="0" err="1" smtClean="0"/>
              <a:t>пиксела</a:t>
            </a:r>
            <a:r>
              <a:rPr lang="ru-RU" dirty="0" smtClean="0"/>
              <a:t> (также для 16 цветов) и 48х48 </a:t>
            </a:r>
            <a:r>
              <a:rPr lang="ru-RU" dirty="0" err="1" smtClean="0"/>
              <a:t>пикселов</a:t>
            </a:r>
            <a:r>
              <a:rPr lang="ru-RU" dirty="0" smtClean="0"/>
              <a:t> (для 256 цветов). Хотя для меньших размеров также может быть использована большая глубина цвета, это требует увеличения памяти для хранения пиктограмм и не может быть реализовано на всех конфигурациях компьютера. Следует предусмотреть использование пиктограмм  для монохромного дисплея</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marL="0" indent="342900" algn="just">
              <a:spcBef>
                <a:spcPts val="0"/>
              </a:spcBef>
              <a:buNone/>
            </a:pPr>
            <a:r>
              <a:rPr lang="ru-RU" dirty="0" smtClean="0"/>
              <a:t>Поскольку окна предоставляют доступ к различным видам информации (текстовой, графической), они классифицируются согласно их основному предназначению. Взаимодействие с объектами обычно реализуется с помощью так называемого первичного окна, в котором происходит первоначальный просмотр  и редактирование данных. Кроме того, могут использоваться дополнительные (вторичные) окна, которые позволяют устанавливать дополнительные параметры обработки, или обеспечивают доступ к более специфическим деталям  взаимодействия с объектами, включенными в первичное окно. </a:t>
            </a:r>
          </a:p>
          <a:p>
            <a:pPr marL="0" indent="342900" algn="just">
              <a:spcBef>
                <a:spcPts val="0"/>
              </a:spcBef>
              <a:buNone/>
            </a:pPr>
            <a:r>
              <a:rPr lang="ru-RU" dirty="0" smtClean="0"/>
              <a:t>СТРУКТУРА ПЕРВИЧНОГО ОКНА  -----  </a:t>
            </a:r>
          </a:p>
          <a:p>
            <a:pPr marL="0" indent="342900" algn="just">
              <a:spcBef>
                <a:spcPts val="0"/>
              </a:spcBef>
              <a:buNone/>
            </a:pPr>
            <a:r>
              <a:rPr lang="ru-RU" dirty="0" smtClean="0"/>
              <a:t>СТРУКТУРА ВТОРИЧНОГО ОКНА ------</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14. Основные операции над окнами.</a:t>
            </a:r>
            <a:endParaRPr lang="ru-RU" dirty="0"/>
          </a:p>
          <a:p>
            <a:pPr marL="0" indent="342900" algn="just">
              <a:spcBef>
                <a:spcPts val="0"/>
              </a:spcBef>
              <a:buNone/>
            </a:pPr>
            <a:r>
              <a:rPr lang="ru-RU" dirty="0"/>
              <a:t>Изменение состояния окна, открытие и закрытие окон, перемещение окон, изменение размеров окна, развертывание окна, сворачивание окна, регулятор окна, прокрутка окон.</a:t>
            </a:r>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buNone/>
            </a:pPr>
            <a:r>
              <a:rPr lang="ru-RU" b="1" dirty="0"/>
              <a:t>15. Использование подокон.</a:t>
            </a:r>
            <a:endParaRPr lang="ru-RU" dirty="0"/>
          </a:p>
          <a:p>
            <a:pPr marL="0" indent="342900" algn="just">
              <a:spcBef>
                <a:spcPts val="0"/>
              </a:spcBef>
              <a:buNone/>
            </a:pPr>
            <a:r>
              <a:rPr lang="ru-RU" dirty="0" smtClean="0"/>
              <a:t>Окно может разделяться на две или более относительно независимые  области, которые называются подокнами. Разделение окна позволяет  пользователю, например, просматривать одновременно две части одного </a:t>
            </a:r>
          </a:p>
          <a:p>
            <a:pPr marL="0" indent="342900" algn="just">
              <a:spcBef>
                <a:spcPts val="0"/>
              </a:spcBef>
              <a:buNone/>
            </a:pPr>
            <a:r>
              <a:rPr lang="ru-RU" dirty="0" smtClean="0"/>
              <a:t>документа. Технологию разделения окна можно также использовать для того,  чтобы отобразить одну и ту же информацию в различной форме</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16. Многодокументный интерфейс (</a:t>
            </a:r>
            <a:r>
              <a:rPr lang="en-US" b="1" dirty="0"/>
              <a:t>MDI</a:t>
            </a:r>
            <a:r>
              <a:rPr lang="ru-RU" b="1" dirty="0"/>
              <a:t>)</a:t>
            </a:r>
            <a:r>
              <a:rPr lang="ru-RU" dirty="0"/>
              <a:t>.</a:t>
            </a:r>
          </a:p>
          <a:p>
            <a:pPr marL="0" indent="342900" algn="just">
              <a:spcBef>
                <a:spcPts val="0"/>
              </a:spcBef>
              <a:buNone/>
            </a:pPr>
            <a:r>
              <a:rPr lang="ru-RU" dirty="0"/>
              <a:t>Стандартная реализация </a:t>
            </a:r>
            <a:r>
              <a:rPr lang="en-US" dirty="0"/>
              <a:t>MDI</a:t>
            </a:r>
            <a:r>
              <a:rPr lang="ru-RU" dirty="0"/>
              <a:t>. Альтернативный подход к реализации </a:t>
            </a:r>
            <a:r>
              <a:rPr lang="en-US" dirty="0"/>
              <a:t>MDI</a:t>
            </a:r>
            <a:r>
              <a:rPr lang="ru-RU" dirty="0"/>
              <a:t>. Рабочие области, Рабочие книги, Проекты.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 Основные принципы разработки пользовательского интерфейса.  </a:t>
            </a:r>
            <a:endParaRPr lang="ru-RU" dirty="0"/>
          </a:p>
          <a:p>
            <a:pPr marL="0" indent="342900" algn="just">
              <a:spcBef>
                <a:spcPts val="0"/>
              </a:spcBef>
              <a:buNone/>
            </a:pPr>
            <a:r>
              <a:rPr lang="ru-RU" dirty="0"/>
              <a:t>Естественность интерфейса, согласованность интерфейса,  дружественность интерфейса, простота интерфейса, гибкость интерфейса, эстетическая привлекательность интерфейса.</a:t>
            </a:r>
          </a:p>
          <a:p>
            <a:pPr>
              <a:buNone/>
            </a:pPr>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Autofit/>
          </a:bodyPr>
          <a:lstStyle/>
          <a:p>
            <a:pPr marL="0" indent="342900" algn="just">
              <a:spcBef>
                <a:spcPts val="0"/>
              </a:spcBef>
              <a:buNone/>
            </a:pPr>
            <a:r>
              <a:rPr lang="ru-RU" sz="2300" dirty="0" smtClean="0"/>
              <a:t>Техника MDI заключается в использовании одного первичного окна, называемого родительским окном, которое может содержать набор связанных с ним дочерних окон . Каждое дочернее окно — это, по существу, также первичное окно, единственным ограничением для которого является то,  что оно может появиться только в пределах родительского окна. Родительское  окно обеспечивает как визуальное, так и «операционное» пространство для  своих дочерних окон. Например, на дочернее окно обычно распространяется область действия меню родительского окна и, возможно, других элементов его интерфейса (панели инструментов, строки состояния и т.д.). Их вид может изменяться, если необходимо отразить команды и атрибуты активного дочернего окна</a:t>
            </a:r>
            <a:endParaRPr lang="ru-RU" sz="2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17. Вторичные окна.</a:t>
            </a:r>
            <a:endParaRPr lang="ru-RU" dirty="0"/>
          </a:p>
          <a:p>
            <a:pPr marL="0" indent="342900" algn="just">
              <a:spcBef>
                <a:spcPts val="0"/>
              </a:spcBef>
              <a:buNone/>
            </a:pPr>
            <a:r>
              <a:rPr lang="ru-RU" dirty="0"/>
              <a:t>Основные свойства вторичных окон, взаимодействие с другими окнами, каскадирование вторичных окон, размещение вторичных окон, навигация во вторичных окнах.</a:t>
            </a:r>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smtClean="0"/>
              <a:t>Вторичные окна предназначены для приема от пользователя или отображения  дополнительной информации, которая, как правило, связана с объектами,  представленными в первичном окне. Они позволяют значительно расширить  диапазон средств диалогового взаимодействия пользователя с приложением,  являясь дополнением к первичным окнам. </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Вторичные окна обладают некоторым и свойствам и первичных окон, тем не менее они отличаются от первичных окон во многих аспектах поведения и использования. В частности, для вторичных окон не создаются кнопки  входа на Панели задач.  Стандартное вторичное окно содержит полосу заголовка окна и поле, ограниченное рамкой пользователь может перемещать его, как и первичное окно, с помощью мыши, установив указатель на полосе заголовка окна.</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marL="0" indent="342900" algn="just">
              <a:spcBef>
                <a:spcPts val="0"/>
              </a:spcBef>
              <a:buNone/>
            </a:pPr>
            <a:r>
              <a:rPr lang="ru-RU" dirty="0"/>
              <a:t>В</a:t>
            </a:r>
            <a:r>
              <a:rPr lang="ru-RU" dirty="0" smtClean="0"/>
              <a:t>торичное окно не имеет кнопок Развернуть и Свернуть, поскольку данные операции обычно не применяются к вторичному окну. Чтобы закрыть окно, может использоваться кнопка Закрыть, Заголовок окна является его меткой и поясняет назначение окна; полоса заголовка вторичного окна не содержит пиктограммы. </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Вторичное окно может быть независимым или модальным.  Независимое вторичное окно позволяет пользователю взаимодействовать с другими вторичными или первичными окнами, а также переключаться между первичными окнами. Независимое вторичное окно целесообразно использовать в тех ситуациях, где пользователю может потребоваться повторить действие, связанное с этим окном (например, при поиске слова в тексте или при форматировании текста). </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smtClean="0"/>
              <a:t>Модальное вторичное окно требует от пользователя завершить ввод данных в пределах данного окна и закрыть его, прежде чем продолжить работу за пределами окна. Вторичное окно может быть модальным по отношению к своему первичному окну или по отношению к системе. В последнем случае  пользователь должен выполнить требующиеся действия и закрыть окно прежде,  чем взаимодействовать с любыми другими окнами или объектами.</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18. Панели свойств и контроля параметров.</a:t>
            </a:r>
            <a:endParaRPr lang="ru-RU" dirty="0"/>
          </a:p>
          <a:p>
            <a:pPr marL="0" indent="342900" algn="just">
              <a:spcBef>
                <a:spcPts val="0"/>
              </a:spcBef>
              <a:buNone/>
            </a:pPr>
            <a:r>
              <a:rPr lang="ru-RU" dirty="0" smtClean="0"/>
              <a:t>Свойства объекта могут быть представлены с точки зрения интерфейса пользователя несколькими способами. В частности, изображение и имя пиктограммы объекта на Рабочем столе отражают специфические свойства соответствующего объекта.</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marL="0" indent="342900" algn="just">
              <a:spcBef>
                <a:spcPts val="0"/>
              </a:spcBef>
              <a:buNone/>
            </a:pPr>
            <a:r>
              <a:rPr lang="ru-RU" dirty="0" smtClean="0"/>
              <a:t>Панель контроля параметров (</a:t>
            </a:r>
            <a:r>
              <a:rPr lang="ru-RU" dirty="0" err="1" smtClean="0"/>
              <a:t>Property</a:t>
            </a:r>
            <a:r>
              <a:rPr lang="ru-RU" dirty="0" smtClean="0"/>
              <a:t> </a:t>
            </a:r>
            <a:r>
              <a:rPr lang="ru-RU" dirty="0" err="1" smtClean="0"/>
              <a:t>Inspector</a:t>
            </a:r>
            <a:r>
              <a:rPr lang="ru-RU" dirty="0" smtClean="0"/>
              <a:t>) отличается от панели свойств тем, что она реализуется, как правило, в виде модального вторичного окна, связанного с тем объектом, свойства которого она отображает.</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19. Диалоговые панели.</a:t>
            </a:r>
            <a:endParaRPr lang="ru-RU" dirty="0"/>
          </a:p>
          <a:p>
            <a:pPr marL="0" indent="342900" algn="just">
              <a:spcBef>
                <a:spcPts val="0"/>
              </a:spcBef>
              <a:buNone/>
            </a:pPr>
            <a:r>
              <a:rPr lang="ru-RU" dirty="0"/>
              <a:t>Компоновка элементов диалоговой панели. Диалоговая панель </a:t>
            </a:r>
            <a:r>
              <a:rPr lang="en-US" dirty="0"/>
              <a:t>Open</a:t>
            </a:r>
            <a:r>
              <a:rPr lang="ru-RU" dirty="0"/>
              <a:t>, диалоговая панель </a:t>
            </a:r>
            <a:r>
              <a:rPr lang="en-US" dirty="0" err="1"/>
              <a:t>SaveAs</a:t>
            </a:r>
            <a:r>
              <a:rPr lang="ru-RU" dirty="0"/>
              <a:t>, диалоговые панели </a:t>
            </a:r>
            <a:r>
              <a:rPr lang="en-US" dirty="0"/>
              <a:t>Find</a:t>
            </a:r>
            <a:r>
              <a:rPr lang="ru-RU" dirty="0"/>
              <a:t>, </a:t>
            </a:r>
            <a:r>
              <a:rPr lang="ru-RU" dirty="0" err="1"/>
              <a:t>Replace</a:t>
            </a:r>
            <a:r>
              <a:rPr lang="ru-RU" dirty="0"/>
              <a:t>, диалоговые панели </a:t>
            </a:r>
            <a:r>
              <a:rPr lang="en-US" dirty="0"/>
              <a:t>Print</a:t>
            </a:r>
            <a:r>
              <a:rPr lang="ru-RU" dirty="0"/>
              <a:t>, </a:t>
            </a:r>
            <a:r>
              <a:rPr lang="en-US" dirty="0"/>
              <a:t>Font</a:t>
            </a:r>
            <a:r>
              <a:rPr lang="ru-RU" dirty="0"/>
              <a:t>, </a:t>
            </a:r>
            <a:r>
              <a:rPr lang="en-US" dirty="0"/>
              <a:t>Color</a:t>
            </a:r>
            <a:r>
              <a:rPr lang="ru-RU" dirty="0"/>
              <a:t>.</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buNone/>
            </a:pPr>
            <a:r>
              <a:rPr lang="ru-RU" b="1" dirty="0"/>
              <a:t>3.</a:t>
            </a:r>
            <a:r>
              <a:rPr lang="ru-RU" dirty="0"/>
              <a:t> </a:t>
            </a:r>
            <a:r>
              <a:rPr lang="ru-RU" b="1" dirty="0"/>
              <a:t>Стандартизация пользовательского интерфейса.</a:t>
            </a:r>
            <a:endParaRPr lang="ru-RU" dirty="0"/>
          </a:p>
          <a:p>
            <a:pPr marL="0" indent="342900" algn="just">
              <a:spcBef>
                <a:spcPts val="0"/>
              </a:spcBef>
              <a:buNone/>
            </a:pPr>
            <a:r>
              <a:rPr lang="ru-RU" dirty="0" smtClean="0"/>
              <a:t>Национальный институт стандартов (ANSI) имеет по данному направлению специальную консультативную группу — Комитет по стандартам интерфейса «человек-компьютер» (</a:t>
            </a:r>
            <a:r>
              <a:rPr lang="ru-RU" dirty="0" err="1" smtClean="0"/>
              <a:t>The</a:t>
            </a:r>
            <a:r>
              <a:rPr lang="ru-RU" dirty="0" smtClean="0"/>
              <a:t> </a:t>
            </a:r>
            <a:r>
              <a:rPr lang="ru-RU" dirty="0" err="1" smtClean="0"/>
              <a:t>Human-Computer</a:t>
            </a:r>
            <a:r>
              <a:rPr lang="ru-RU" dirty="0" smtClean="0"/>
              <a:t> </a:t>
            </a:r>
            <a:r>
              <a:rPr lang="ru-RU" dirty="0" err="1" smtClean="0"/>
              <a:t>Interface</a:t>
            </a:r>
            <a:r>
              <a:rPr lang="ru-RU" dirty="0" smtClean="0"/>
              <a:t> </a:t>
            </a:r>
            <a:r>
              <a:rPr lang="ru-RU" dirty="0" err="1" smtClean="0"/>
              <a:t>Standard</a:t>
            </a:r>
            <a:r>
              <a:rPr lang="ru-RU" dirty="0" smtClean="0"/>
              <a:t> </a:t>
            </a:r>
            <a:r>
              <a:rPr lang="ru-RU" dirty="0" err="1" smtClean="0"/>
              <a:t>Committee</a:t>
            </a:r>
            <a:r>
              <a:rPr lang="ru-RU" dirty="0" smtClean="0"/>
              <a:t>).</a:t>
            </a:r>
            <a:endParaRPr lang="ru-R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20. Другие типы вторичных окон.</a:t>
            </a:r>
            <a:endParaRPr lang="ru-RU" dirty="0"/>
          </a:p>
          <a:p>
            <a:pPr marL="0" indent="342900" algn="just">
              <a:spcBef>
                <a:spcPts val="0"/>
              </a:spcBef>
              <a:buNone/>
            </a:pPr>
            <a:r>
              <a:rPr lang="ru-RU" dirty="0"/>
              <a:t>Палитра, окно сообщений, всплывающие окна.</a:t>
            </a:r>
          </a:p>
          <a:p>
            <a:pPr>
              <a:buNone/>
            </a:pPr>
            <a:r>
              <a:rPr lang="ru-RU" dirty="0"/>
              <a:t> </a:t>
            </a:r>
          </a:p>
          <a:p>
            <a:pPr>
              <a:buNone/>
            </a:pP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21. Меню.</a:t>
            </a:r>
            <a:endParaRPr lang="ru-RU" dirty="0"/>
          </a:p>
          <a:p>
            <a:pPr marL="0" indent="342900" algn="just">
              <a:spcBef>
                <a:spcPts val="0"/>
              </a:spcBef>
              <a:buNone/>
            </a:pPr>
            <a:r>
              <a:rPr lang="ru-RU" dirty="0" smtClean="0"/>
              <a:t>Главное меню и выпадающее меню. Взаимодействие с выпадающим меню. Всплывающее меню, всплывающее меню окна и пиктограммы</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22. Каскадные меню.</a:t>
            </a:r>
            <a:endParaRPr lang="ru-RU" dirty="0"/>
          </a:p>
          <a:p>
            <a:pPr marL="0" indent="342900" algn="just">
              <a:buNone/>
            </a:pPr>
            <a:r>
              <a:rPr lang="ru-RU" dirty="0"/>
              <a:t>Заголовок меню, пункты меню. Форматы пунктов меню, клавиши акселераторы в пунктах меню.</a:t>
            </a:r>
          </a:p>
          <a:p>
            <a:pPr>
              <a:buNone/>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23. Кнопки.</a:t>
            </a:r>
            <a:endParaRPr lang="ru-RU" dirty="0"/>
          </a:p>
          <a:p>
            <a:pPr marL="0" indent="342900" algn="just">
              <a:spcBef>
                <a:spcPts val="0"/>
              </a:spcBef>
              <a:buNone/>
            </a:pPr>
            <a:r>
              <a:rPr lang="ru-RU" dirty="0" smtClean="0"/>
              <a:t>	Кнопки </a:t>
            </a:r>
            <a:r>
              <a:rPr lang="ru-RU" dirty="0"/>
              <a:t>управления, переключатели, флажки.</a:t>
            </a:r>
          </a:p>
          <a:p>
            <a:pPr>
              <a:buNone/>
            </a:pP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24. Списки.</a:t>
            </a:r>
            <a:endParaRPr lang="ru-RU" dirty="0"/>
          </a:p>
          <a:p>
            <a:pPr marL="0" indent="342900" algn="just">
              <a:spcBef>
                <a:spcPts val="0"/>
              </a:spcBef>
              <a:buNone/>
            </a:pPr>
            <a:r>
              <a:rPr lang="ru-RU" dirty="0"/>
              <a:t>Список единичного выбора, выпадающий список, расширенный список и список множественного выбора, модифицируемый список, модифицируемое дерево.</a:t>
            </a:r>
          </a:p>
          <a:p>
            <a:pPr>
              <a:buNone/>
            </a:pP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25. Текстовые области.</a:t>
            </a:r>
            <a:endParaRPr lang="ru-RU" dirty="0"/>
          </a:p>
          <a:p>
            <a:pPr marL="0" indent="342900" algn="just">
              <a:spcBef>
                <a:spcPts val="0"/>
              </a:spcBef>
              <a:buNone/>
            </a:pPr>
            <a:r>
              <a:rPr lang="ru-RU" dirty="0"/>
              <a:t>Текстовые поля. Многострочное текстовое поле, комбинированный список, выпадающий список, дискретное текстовое поле. Статические текстовые поля.</a:t>
            </a:r>
          </a:p>
          <a:p>
            <a:pPr>
              <a:buNone/>
            </a:pP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26. Панель инструментов и строка состояния.</a:t>
            </a:r>
            <a:endParaRPr lang="ru-RU" dirty="0"/>
          </a:p>
          <a:p>
            <a:pPr>
              <a:buNone/>
            </a:pP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27. Другие элементы графического интерфейса.</a:t>
            </a:r>
            <a:endParaRPr lang="ru-RU" dirty="0"/>
          </a:p>
          <a:p>
            <a:pPr marL="0" indent="342900" algn="just">
              <a:spcBef>
                <a:spcPts val="0"/>
              </a:spcBef>
              <a:buNone/>
            </a:pPr>
            <a:r>
              <a:rPr lang="ru-RU" dirty="0"/>
              <a:t>Группирующий блок, заголовки столбцов, этикетки вкладки, полосы прокрутки, ползунковый регулятор, индикатор состояния процесса, всплывающая подсказка.</a:t>
            </a:r>
          </a:p>
          <a:p>
            <a:pPr>
              <a:buNone/>
            </a:pP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28. Выбор визуальных атрибутов отображаемой информации.</a:t>
            </a:r>
            <a:endParaRPr lang="ru-RU" dirty="0"/>
          </a:p>
          <a:p>
            <a:pPr marL="0" indent="342900" algn="just">
              <a:spcBef>
                <a:spcPts val="0"/>
              </a:spcBef>
              <a:buNone/>
            </a:pPr>
            <a:r>
              <a:rPr lang="ru-RU" dirty="0"/>
              <a:t>Композиция и организация, цвет, шрифт, «многомерность» экрана, пространственное размещение визуальных атрибутов, визуализация выполняемых операций.</a:t>
            </a:r>
          </a:p>
          <a:p>
            <a:pPr>
              <a:buNone/>
            </a:pPr>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29. Контекстная помощь.</a:t>
            </a:r>
            <a:endParaRPr lang="ru-RU" dirty="0"/>
          </a:p>
          <a:p>
            <a:pPr marL="0" indent="342900" algn="just">
              <a:spcBef>
                <a:spcPts val="0"/>
              </a:spcBef>
              <a:buNone/>
            </a:pPr>
            <a:r>
              <a:rPr lang="ru-RU" dirty="0"/>
              <a:t>Команда «Что это?», правила создания контекстно-зависимой подсказки, всплывающая подсказка, вывод сообщений в строке состояния, кнопка </a:t>
            </a:r>
            <a:r>
              <a:rPr lang="en-US" dirty="0"/>
              <a:t>Help</a:t>
            </a:r>
            <a:r>
              <a:rPr lang="ru-RU" dirty="0"/>
              <a:t>.</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pPr marL="0" indent="342900" algn="just">
              <a:spcBef>
                <a:spcPts val="0"/>
              </a:spcBef>
              <a:buNone/>
            </a:pPr>
            <a:r>
              <a:rPr lang="ru-RU" dirty="0" smtClean="0"/>
              <a:t>Ситуация изменилась в 1987 г., когда корпорация IBM объявила о намерении создать единую среду разработки приложений (</a:t>
            </a:r>
            <a:r>
              <a:rPr lang="ru-RU" dirty="0" err="1" smtClean="0"/>
              <a:t>Systems</a:t>
            </a:r>
            <a:r>
              <a:rPr lang="ru-RU" dirty="0" smtClean="0"/>
              <a:t> </a:t>
            </a:r>
            <a:r>
              <a:rPr lang="ru-RU" dirty="0" err="1" smtClean="0"/>
              <a:t>Application</a:t>
            </a:r>
            <a:r>
              <a:rPr lang="ru-RU" dirty="0" smtClean="0"/>
              <a:t>  </a:t>
            </a:r>
            <a:r>
              <a:rPr lang="ru-RU" dirty="0" err="1" smtClean="0"/>
              <a:t>Architecture</a:t>
            </a:r>
            <a:r>
              <a:rPr lang="ru-RU" dirty="0" smtClean="0"/>
              <a:t> — SAA). </a:t>
            </a:r>
          </a:p>
          <a:p>
            <a:pPr marL="0" indent="342900" algn="just">
              <a:spcBef>
                <a:spcPts val="0"/>
              </a:spcBef>
              <a:buNone/>
            </a:pPr>
            <a:r>
              <a:rPr lang="ru-RU" dirty="0" smtClean="0"/>
              <a:t>Данный проект предусматривает не только разработку единых принципов создания приложений, но и «материализацию» этих принципов на основе соответствующей технологической базы. </a:t>
            </a:r>
            <a:endParaRPr lang="ru-RU"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30. Проблемно-ориентированная помощь.</a:t>
            </a:r>
            <a:endParaRPr lang="ru-RU" dirty="0"/>
          </a:p>
          <a:p>
            <a:pPr>
              <a:buNone/>
            </a:pP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31. Справочник.</a:t>
            </a:r>
            <a:endParaRPr lang="ru-RU" dirty="0"/>
          </a:p>
          <a:p>
            <a:pPr>
              <a:buNone/>
            </a:pP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32. Мастера.</a:t>
            </a:r>
            <a:endParaRPr lang="ru-RU" dirty="0"/>
          </a:p>
          <a:p>
            <a:pPr>
              <a:buNone/>
            </a:pP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33. Пользовательский интерфейс </a:t>
            </a:r>
            <a:r>
              <a:rPr lang="en-US" b="1" dirty="0"/>
              <a:t>WEB</a:t>
            </a:r>
            <a:r>
              <a:rPr lang="ru-RU" b="1" dirty="0"/>
              <a:t>-приложений.</a:t>
            </a:r>
            <a:endParaRPr lang="ru-RU" dirty="0"/>
          </a:p>
          <a:p>
            <a:pPr marL="0" indent="342900" algn="just">
              <a:spcBef>
                <a:spcPts val="0"/>
              </a:spcBef>
              <a:buNone/>
            </a:pPr>
            <a:r>
              <a:rPr lang="en-US" dirty="0"/>
              <a:t>WEB</a:t>
            </a:r>
            <a:r>
              <a:rPr lang="ru-RU" dirty="0"/>
              <a:t>-страницы и сайты, пассивные и интерактивные элементы, сенсорные карты, поисковые системы, фильтры, электронные магазины.</a:t>
            </a:r>
          </a:p>
          <a:p>
            <a:pPr>
              <a:buNone/>
            </a:pPr>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34. Пользовательский интерфейс систем реального времени.</a:t>
            </a:r>
            <a:endParaRPr lang="ru-RU" dirty="0"/>
          </a:p>
          <a:p>
            <a:pPr marL="0" indent="342900" algn="just">
              <a:spcBef>
                <a:spcPts val="0"/>
              </a:spcBef>
              <a:buNone/>
            </a:pPr>
            <a:r>
              <a:rPr lang="ru-RU" dirty="0"/>
              <a:t>Особенности интерфейса СРВ. Яркостные характеристики, временные характеристики, характеристики цветового восприятия.</a:t>
            </a:r>
          </a:p>
          <a:p>
            <a:pPr>
              <a:buNone/>
            </a:pP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35. Средства реализации пользовательского интерфейса.</a:t>
            </a:r>
            <a:endParaRPr lang="ru-RU" dirty="0"/>
          </a:p>
          <a:p>
            <a:pPr marL="0" indent="342900" algn="just">
              <a:spcBef>
                <a:spcPts val="0"/>
              </a:spcBef>
              <a:buNone/>
            </a:pPr>
            <a:r>
              <a:rPr lang="ru-RU" dirty="0"/>
              <a:t>Классификация средств разработки пользовательского интерфейса, инструменты реализации.</a:t>
            </a:r>
          </a:p>
          <a:p>
            <a:pPr marL="0" indent="342900" algn="just">
              <a:spcBef>
                <a:spcPts val="0"/>
              </a:spcBef>
              <a:buNone/>
            </a:pPr>
            <a:r>
              <a:rPr lang="ru-RU" dirty="0"/>
              <a:t> </a:t>
            </a:r>
          </a:p>
          <a:p>
            <a:pPr>
              <a:buNone/>
            </a:pP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smtClean="0"/>
              <a:t>36. Когнитивное сознательное и </a:t>
            </a:r>
            <a:r>
              <a:rPr lang="ru-RU" b="1" dirty="0" err="1" smtClean="0"/>
              <a:t>когнитивно</a:t>
            </a:r>
            <a:r>
              <a:rPr lang="ru-RU" b="1" dirty="0" smtClean="0"/>
              <a:t> бессознательное</a:t>
            </a:r>
          </a:p>
          <a:p>
            <a:pPr marL="0" indent="342900" algn="just">
              <a:spcBef>
                <a:spcPts val="0"/>
              </a:spcBef>
              <a:buNone/>
            </a:pPr>
            <a:r>
              <a:rPr lang="ru-RU" dirty="0" smtClean="0"/>
              <a:t>Бессознательными называются те ментальные процессы, которые человек не осознаете в тот момент, когда они происходят.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marL="0" indent="342900" algn="just">
              <a:buNone/>
            </a:pPr>
            <a:r>
              <a:rPr lang="ru-RU" dirty="0" smtClean="0"/>
              <a:t>Две формы знания- сознательная и бессознательная. Переход из одной ментальной области в другую. </a:t>
            </a:r>
          </a:p>
          <a:p>
            <a:pPr marL="0" indent="342900" algn="just">
              <a:buNone/>
            </a:pPr>
            <a:r>
              <a:rPr lang="ru-RU" dirty="0" smtClean="0"/>
              <a:t>Пограничные состояния.</a:t>
            </a:r>
          </a:p>
          <a:p>
            <a:pPr>
              <a:buNone/>
            </a:pPr>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smtClean="0"/>
              <a:t>37. Локус внимания</a:t>
            </a:r>
          </a:p>
          <a:p>
            <a:pPr>
              <a:buNone/>
            </a:pPr>
            <a:r>
              <a:rPr lang="ru-RU" dirty="0" smtClean="0"/>
              <a:t>Локус – точка.</a:t>
            </a:r>
          </a:p>
          <a:p>
            <a:pPr>
              <a:buNone/>
            </a:pPr>
            <a:r>
              <a:rPr lang="ru-RU" dirty="0" smtClean="0"/>
              <a:t>Сингулярность локуса внимания.</a:t>
            </a:r>
          </a:p>
          <a:p>
            <a:pPr>
              <a:buNone/>
            </a:pPr>
            <a:endParaRPr lang="ru-RU" dirty="0" smtClean="0"/>
          </a:p>
          <a:p>
            <a:pPr>
              <a:buNone/>
            </a:pPr>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smtClean="0"/>
              <a:t>38. Привычки. Формирование привычек</a:t>
            </a:r>
            <a:endParaRPr lang="ru-RU"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pPr marL="0" indent="342900" algn="just">
              <a:spcBef>
                <a:spcPts val="0"/>
              </a:spcBef>
              <a:buNone/>
            </a:pPr>
            <a:r>
              <a:rPr lang="ru-RU" dirty="0" smtClean="0"/>
              <a:t>Исследованиями и практической реализацией графических интерфейсов в то время уже занимались такие фирмы как </a:t>
            </a:r>
            <a:r>
              <a:rPr lang="ru-RU" dirty="0" err="1" smtClean="0"/>
              <a:t>Xerox</a:t>
            </a:r>
            <a:r>
              <a:rPr lang="ru-RU" dirty="0" smtClean="0"/>
              <a:t>, </a:t>
            </a:r>
            <a:r>
              <a:rPr lang="ru-RU" dirty="0" err="1" smtClean="0"/>
              <a:t>Apple</a:t>
            </a:r>
            <a:r>
              <a:rPr lang="ru-RU" dirty="0" smtClean="0"/>
              <a:t>, </a:t>
            </a:r>
            <a:r>
              <a:rPr lang="ru-RU" dirty="0" err="1" smtClean="0"/>
              <a:t>Digital</a:t>
            </a:r>
            <a:r>
              <a:rPr lang="ru-RU" dirty="0" smtClean="0"/>
              <a:t> </a:t>
            </a:r>
            <a:r>
              <a:rPr lang="ru-RU" dirty="0" err="1" smtClean="0"/>
              <a:t>Research</a:t>
            </a:r>
            <a:r>
              <a:rPr lang="ru-RU" dirty="0" smtClean="0"/>
              <a:t> и </a:t>
            </a:r>
            <a:r>
              <a:rPr lang="ru-RU" dirty="0" err="1" smtClean="0"/>
              <a:t>Microsoft</a:t>
            </a:r>
            <a:r>
              <a:rPr lang="ru-RU" dirty="0" smtClean="0"/>
              <a:t>. В результате их деятельности были определены основные концепции построения графических пользовательских интерфейсов: </a:t>
            </a:r>
          </a:p>
          <a:p>
            <a:pPr marL="0" indent="342900" algn="just">
              <a:spcBef>
                <a:spcPts val="0"/>
              </a:spcBef>
              <a:buNone/>
            </a:pPr>
            <a:r>
              <a:rPr lang="ru-RU" dirty="0" smtClean="0"/>
              <a:t>• использование единой рабочей среды пользователя в виде так называемого Рабочего стола; </a:t>
            </a:r>
          </a:p>
          <a:p>
            <a:pPr marL="0" indent="342900" algn="just">
              <a:spcBef>
                <a:spcPts val="0"/>
              </a:spcBef>
              <a:buNone/>
            </a:pPr>
            <a:r>
              <a:rPr lang="ru-RU" dirty="0" smtClean="0"/>
              <a:t>• объектно-ориентированный подход к описанию заданий пользователей; </a:t>
            </a:r>
          </a:p>
          <a:p>
            <a:pPr marL="0" indent="342900" algn="just">
              <a:spcBef>
                <a:spcPts val="0"/>
              </a:spcBef>
              <a:buNone/>
            </a:pPr>
            <a:r>
              <a:rPr lang="ru-RU" dirty="0" smtClean="0"/>
              <a:t>• использование графических окон в качестве основной формы отображения данных; </a:t>
            </a:r>
          </a:p>
          <a:p>
            <a:pPr marL="0" indent="342900" algn="just">
              <a:spcBef>
                <a:spcPts val="0"/>
              </a:spcBef>
              <a:buNone/>
            </a:pPr>
            <a:r>
              <a:rPr lang="ru-RU" dirty="0" smtClean="0"/>
              <a:t>• применение средств не клавиатурного ввода, основанного на выборе и указании с помощью манипулятора «мышь»</a:t>
            </a:r>
          </a:p>
          <a:p>
            <a:pPr marL="0" indent="342900" algn="just">
              <a:spcBef>
                <a:spcPts val="0"/>
              </a:spcBef>
              <a:buNone/>
            </a:pPr>
            <a:r>
              <a:rPr lang="ru-RU" dirty="0" smtClean="0"/>
              <a:t>Вклад наших разработчиков - ЕСПД</a:t>
            </a:r>
            <a:endParaRPr lang="ru-RU"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4. Проектирование пользовательского интерфейса.</a:t>
            </a:r>
            <a:endParaRPr lang="ru-RU" dirty="0"/>
          </a:p>
          <a:p>
            <a:pPr marL="0" indent="342900" algn="just">
              <a:spcBef>
                <a:spcPts val="0"/>
              </a:spcBef>
              <a:buNone/>
            </a:pPr>
            <a:r>
              <a:rPr lang="ru-RU" dirty="0"/>
              <a:t>Проектирование, </a:t>
            </a:r>
            <a:r>
              <a:rPr lang="ru-RU" dirty="0" err="1"/>
              <a:t>прототипирование</a:t>
            </a:r>
            <a:r>
              <a:rPr lang="ru-RU" dirty="0"/>
              <a:t>, испытание программного продукта, повторное выполнение этапов разработки, оценка потребительских свойств, испытание продукта, альтернативный подход к проведению испытаний.</a:t>
            </a:r>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b="1" dirty="0"/>
              <a:t>5. Этапы проектирования пользовательского интерфейса.</a:t>
            </a:r>
            <a:endParaRPr lang="ru-RU" dirty="0"/>
          </a:p>
          <a:p>
            <a:pPr marL="0" indent="342900" algn="just">
              <a:spcBef>
                <a:spcPts val="0"/>
              </a:spcBef>
              <a:buNone/>
            </a:pPr>
            <a:r>
              <a:rPr lang="ru-RU" dirty="0"/>
              <a:t>Выбор структуры диалога. Диалог на основе меню, диалог типа «вопрос – ответ», диалог на основе экранных форм, диалог на основе командного языка. Разработка сценария диалога. Темп ведения диалога. </a:t>
            </a:r>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marL="0" indent="342900" algn="just">
              <a:spcBef>
                <a:spcPts val="0"/>
              </a:spcBef>
              <a:buNone/>
            </a:pPr>
            <a:r>
              <a:rPr lang="ru-RU" dirty="0"/>
              <a:t>И</a:t>
            </a:r>
            <a:r>
              <a:rPr lang="ru-RU" dirty="0" smtClean="0"/>
              <a:t>сследования психологических аспектов общения  человека с компьютером показали, что следует всячески стремиться к дегуманизации этого общения, то есть пользователь не должен воспринимать компьютер как  полноценного собеседника. Тем не менее обмен информацией между пользователем и  компьютером (точнее, его программным обеспечением) по всем формальным признакам соответствует понятию «диалог» в общепринятом смысле. </a:t>
            </a:r>
            <a:r>
              <a:rPr lang="ru-RU" dirty="0"/>
              <a:t>О</a:t>
            </a:r>
            <a:r>
              <a:rPr lang="ru-RU" dirty="0" smtClean="0"/>
              <a:t>сновные правила,  которые должны соблюдаться, чтобы диалог оказался конструктивным: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2485</Words>
  <Application>Microsoft Office PowerPoint</Application>
  <PresentationFormat>Экран (4:3)</PresentationFormat>
  <Paragraphs>128</Paragraphs>
  <Slides>62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62</vt:i4>
      </vt:variant>
    </vt:vector>
  </HeadingPairs>
  <TitlesOfParts>
    <vt:vector size="63" baseType="lpstr">
      <vt:lpstr>Тема Office</vt:lpstr>
      <vt:lpstr>Обзор курса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lpstr>Слайд 55</vt:lpstr>
      <vt:lpstr>Слайд 56</vt:lpstr>
      <vt:lpstr>Слайд 57</vt:lpstr>
      <vt:lpstr>Слайд 58</vt:lpstr>
      <vt:lpstr>Слайд 59</vt:lpstr>
      <vt:lpstr>Слайд 60</vt:lpstr>
      <vt:lpstr>Слайд 61</vt:lpstr>
      <vt:lpstr>Слайд 62</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Обзор курса</dc:title>
  <dc:creator>Игорь</dc:creator>
  <cp:lastModifiedBy>Игорь</cp:lastModifiedBy>
  <cp:revision>47</cp:revision>
  <dcterms:created xsi:type="dcterms:W3CDTF">2020-06-04T15:19:52Z</dcterms:created>
  <dcterms:modified xsi:type="dcterms:W3CDTF">2020-06-05T20:30:05Z</dcterms:modified>
</cp:coreProperties>
</file>