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75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6422C03-1FB0-4FB8-AEB0-AA5FDF3DC2E8}" type="datetimeFigureOut">
              <a:rPr lang="ru-RU" smtClean="0"/>
              <a:pPr/>
              <a:t>20.04.2021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83820F-7517-4959-9901-40C3AADB385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6422C03-1FB0-4FB8-AEB0-AA5FDF3DC2E8}" type="datetimeFigureOut">
              <a:rPr lang="ru-RU" smtClean="0"/>
              <a:pPr/>
              <a:t>20.04.2021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83820F-7517-4959-9901-40C3AADB385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6422C03-1FB0-4FB8-AEB0-AA5FDF3DC2E8}" type="datetimeFigureOut">
              <a:rPr lang="ru-RU" smtClean="0"/>
              <a:pPr/>
              <a:t>20.04.2021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83820F-7517-4959-9901-40C3AADB385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6422C03-1FB0-4FB8-AEB0-AA5FDF3DC2E8}" type="datetimeFigureOut">
              <a:rPr lang="ru-RU" smtClean="0"/>
              <a:pPr/>
              <a:t>20.04.2021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83820F-7517-4959-9901-40C3AADB385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6422C03-1FB0-4FB8-AEB0-AA5FDF3DC2E8}" type="datetimeFigureOut">
              <a:rPr lang="ru-RU" smtClean="0"/>
              <a:pPr/>
              <a:t>20.04.2021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83820F-7517-4959-9901-40C3AADB3856}"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6422C03-1FB0-4FB8-AEB0-AA5FDF3DC2E8}" type="datetimeFigureOut">
              <a:rPr lang="ru-RU" smtClean="0"/>
              <a:pPr/>
              <a:t>20.04.2021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483820F-7517-4959-9901-40C3AADB385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6422C03-1FB0-4FB8-AEB0-AA5FDF3DC2E8}" type="datetimeFigureOut">
              <a:rPr lang="ru-RU" smtClean="0"/>
              <a:pPr/>
              <a:t>20.04.2021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483820F-7517-4959-9901-40C3AADB385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6422C03-1FB0-4FB8-AEB0-AA5FDF3DC2E8}" type="datetimeFigureOut">
              <a:rPr lang="ru-RU" smtClean="0"/>
              <a:pPr/>
              <a:t>20.04.2021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483820F-7517-4959-9901-40C3AADB385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6422C03-1FB0-4FB8-AEB0-AA5FDF3DC2E8}" type="datetimeFigureOut">
              <a:rPr lang="ru-RU" smtClean="0"/>
              <a:pPr/>
              <a:t>20.04.2021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483820F-7517-4959-9901-40C3AADB385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6422C03-1FB0-4FB8-AEB0-AA5FDF3DC2E8}" type="datetimeFigureOut">
              <a:rPr lang="ru-RU" smtClean="0"/>
              <a:pPr/>
              <a:t>20.04.2021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483820F-7517-4959-9901-40C3AADB385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6422C03-1FB0-4FB8-AEB0-AA5FDF3DC2E8}" type="datetimeFigureOut">
              <a:rPr lang="ru-RU" smtClean="0"/>
              <a:pPr/>
              <a:t>20.04.2021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483820F-7517-4959-9901-40C3AADB3856}"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422C03-1FB0-4FB8-AEB0-AA5FDF3DC2E8}" type="datetimeFigureOut">
              <a:rPr lang="ru-RU" smtClean="0"/>
              <a:pPr/>
              <a:t>20.04.2021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83820F-7517-4959-9901-40C3AADB385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Человеческие привычки</a:t>
            </a:r>
            <a:endParaRPr lang="ru-RU" dirty="0"/>
          </a:p>
        </p:txBody>
      </p:sp>
      <p:sp>
        <p:nvSpPr>
          <p:cNvPr id="3" name="Подзаголовок 2"/>
          <p:cNvSpPr>
            <a:spLocks noGrp="1"/>
          </p:cNvSpPr>
          <p:nvPr>
            <p:ph type="subTitle" idx="1"/>
          </p:nvPr>
        </p:nvSpPr>
        <p:spPr/>
        <p:txBody>
          <a:bodyPr/>
          <a:lstStyle/>
          <a:p>
            <a:r>
              <a:rPr lang="ru-RU" dirty="0" smtClean="0"/>
              <a:t>Формирование привычек</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Известный феномен инертности зрительного восприятия лежит в основе того эффекта, что отдельные кадры кинофильма превращаются в сплошной визуальный поток.</a:t>
            </a:r>
          </a:p>
          <a:p>
            <a:pPr>
              <a:buNone/>
            </a:pPr>
            <a:r>
              <a:rPr lang="ru-RU" dirty="0" smtClean="0"/>
              <a:t>Зрительные образы обычно затухают через 200 мс. Эта величина может варьироваться в пределах от 90 до 1000 мс.</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Слуховые образы затухают в среднем через 1500 мс (в диапазоне от 900 до 3500 мс). Прошло несколько часов, и впечатление рассеялось, оставив только бледное воспоминание о том раздражающем звуке ламп, похожее скорее на описание, чем </a:t>
            </a:r>
            <a:r>
              <a:rPr lang="ru-RU" smtClean="0"/>
              <a:t>на ощущение.</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Восприятия не всегда откладываются в памяти. Большинство восприятий утрачиваются после того, как затухают. С точки зрения разработки интерфейсов из быстрого затухания сенсорных восприятий следует, что человек, прочитавший или услышавший 5 секунд назад некоторое сообщение, необязательно сможет вспомнить его содержание.</a:t>
            </a:r>
          </a:p>
          <a:p>
            <a:pPr>
              <a:buNone/>
            </a:pP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Если такое сообщение важно само по себе или содержит важную деталь, например номер в сообщении «Ошибка 39-152», то оно должно оставаться на экране до тех пор, пока не перестанет быть актуальным (такой подход можно назвать наилучшим), или же необходимо предоставить пользователю возможность немедленно обработать эту информацию, прежде чем она исчезнет из его памяти.</a:t>
            </a:r>
          </a:p>
          <a:p>
            <a:pPr>
              <a:buNone/>
            </a:pP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Когда некоторая информация становится локусом внимания, она перемещается в кратковременную память, где она будет храниться в течение 10 секунд.</a:t>
            </a:r>
          </a:p>
          <a:p>
            <a:pPr>
              <a:buNone/>
            </a:pP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lgn="ctr">
              <a:buNone/>
            </a:pPr>
            <a:r>
              <a:rPr lang="ru-RU" b="1" dirty="0" smtClean="0"/>
              <a:t>Формирование привычек</a:t>
            </a:r>
          </a:p>
          <a:p>
            <a:pPr fontAlgn="base">
              <a:buNone/>
            </a:pPr>
            <a:r>
              <a:rPr lang="ru-RU" dirty="0" smtClean="0"/>
              <a:t>Когда вы выполняете какую-то задачу многократно, то с каждым разом делать это становится все проще.</a:t>
            </a:r>
          </a:p>
          <a:p>
            <a:pPr>
              <a:buNone/>
            </a:pPr>
            <a:r>
              <a:rPr lang="ru-RU" dirty="0" smtClean="0"/>
              <a:t>Бег трусцой, настольный теннис или игра на фортепиано – это каждодневные занятия многих людей. С первой попытки все это может показаться совершенно невозможным. </a:t>
            </a:r>
          </a:p>
          <a:p>
            <a:pPr>
              <a:buNone/>
            </a:pP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Ходьба является более распространенным примером. По мере повторения – или с практикой – выполнение того или иного действия становится более привычным , их можно выполнять его не задумываясь. У Томаса Льюиса по этому поводу можно найти следующий отрывок:</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i="1" dirty="0" smtClean="0"/>
              <a:t>Печатать на машинке слепым методом, так же как и ездить на велосипеде или ходить пешком по тропинке, лучше всего получается, если об этом не задумываться. Как только вы задумаетесь, вы можете сбиться. Чтобы совершать известные вам действия, требуется всего лишь расслабить мышцы и нервы, которые отвечают за выполнение каждого отдельного шага, предоставить их самим себе и не вмешиваться в их работу.</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Конечно, это не означает, что вы отказываетесь от собственной воли, потому что решение о совершении действия остается за вами, и вы можете в любой момент вмешаться, чтобы, например, изменить технику исполнения. Если вы захотите, то можете научиться ездить на велосипеде задом наперед или ходить экстравагантной хромающей походкой, подпрыгивая на каждом четвертом шаге и одновременно насвистывая какую-нибудь мелодию. </a:t>
            </a:r>
          </a:p>
          <a:p>
            <a:pPr>
              <a:buNone/>
            </a:pP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Но если вы станете концентрировать свое внимание на деталях, на движении каждой мышцы, чуть ли не падая на каждом шаге и в последний момент вовремя выставляя ногу, чтобы все-таки не свалиться, то, в конце концов, вы вообще не сможете двигаться и будете только дрожать от напряжения.</a:t>
            </a:r>
          </a:p>
          <a:p>
            <a:pPr>
              <a:buNone/>
            </a:pP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lgn="ctr">
              <a:buNone/>
            </a:pPr>
            <a:r>
              <a:rPr lang="ru-RU" b="1" dirty="0" smtClean="0"/>
              <a:t>Локус внимания</a:t>
            </a:r>
          </a:p>
          <a:p>
            <a:pPr>
              <a:buNone/>
            </a:pPr>
            <a:r>
              <a:rPr lang="ru-RU" dirty="0" smtClean="0"/>
              <a:t>Вы можете до некоторой степени контролировать превращение бессознательных мыслей в сознательные, в чем вы убедились, переместив знание последней буквы вашего имени в сознательную область. Однако невозможно намеренно перевести сознательные мысли в бессознательную область. </a:t>
            </a:r>
          </a:p>
          <a:p>
            <a:pPr>
              <a:buNone/>
            </a:pP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Как-то раз один наблюдатель сказал, что бейсболист в момент удара должен думать о своей технике, на что звезда бейсбола </a:t>
            </a:r>
            <a:r>
              <a:rPr lang="ru-RU" dirty="0" err="1" smtClean="0"/>
              <a:t>Йоджи</a:t>
            </a:r>
            <a:r>
              <a:rPr lang="ru-RU" dirty="0" smtClean="0"/>
              <a:t> </a:t>
            </a:r>
            <a:r>
              <a:rPr lang="ru-RU" dirty="0" err="1" smtClean="0"/>
              <a:t>Берра</a:t>
            </a:r>
            <a:r>
              <a:rPr lang="ru-RU" dirty="0" smtClean="0"/>
              <a:t>, в продолжение приведенной мысли Льюиса, ответил с характерной краткостью: «Как можно думать и бить одновременно?»</a:t>
            </a:r>
          </a:p>
          <a:p>
            <a:pPr>
              <a:buNone/>
            </a:pP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Любая привычка означает отказ от внимания к деталям. Тем не менее, привычки необходимы всем высшим формам жизни, представленным на Земле. С другой стороны, жизнь возможна даже при отсутствии какого бы то ни было сознания, как, например, жизнь микробов. Кроме того, термин привычка используется и в отрицательном смысле.</a:t>
            </a:r>
          </a:p>
          <a:p>
            <a:pPr>
              <a:buNone/>
            </a:pP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Привычки бывают настолько сильными, что могут даже превратиться в страсть, иногда достигая того предела, когда сознательный контроль полностью утрачивается.</a:t>
            </a:r>
          </a:p>
          <a:p>
            <a:pPr>
              <a:buNone/>
            </a:pPr>
            <a:r>
              <a:rPr lang="ru-RU" dirty="0" smtClean="0"/>
              <a:t>Поскольку наше сознание есть то, чем мы, по сути, являемся, то в этой связи  вспоминается наблюдение, сделанное Унамуно: «Приобрести привычку значит перестать быть».</a:t>
            </a:r>
          </a:p>
          <a:p>
            <a:pPr>
              <a:buNone/>
            </a:pPr>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Возможно, этим высказыванием Унамуно хотел предупредить нас об опасности пагубных привычек. Что же касается рутинных сторон повседневной жизни, то здесь мы как раз желаем, чтобы наше сознательное внимание «перестало быть».</a:t>
            </a:r>
          </a:p>
          <a:p>
            <a:pPr>
              <a:buNone/>
            </a:pPr>
            <a:r>
              <a:rPr lang="ru-RU" dirty="0" smtClean="0"/>
              <a:t>Вы легко можете себе представить, насколько трудно было бы вести машину, если бы вам пришлось задумываться о том, что нужно делать в той или иной ситуации.</a:t>
            </a:r>
          </a:p>
          <a:p>
            <a:pPr>
              <a:buNone/>
            </a:pP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К счастью, если вы опытный водитель, все эти операции вы проделываете автоматически. Подобным же образом вы развили много маленьких привычек, которые помогают вам пользоваться компьютером, наручными часами, будильником, телефоном и разными другими вещами, имеющими интерфейс.</a:t>
            </a:r>
          </a:p>
          <a:p>
            <a:pPr>
              <a:buNone/>
            </a:pP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При постоянном использовании какого-либо интерфейса у пользователя формируются определенные привычки, которые впоследствии ему трудно преодолеть.</a:t>
            </a:r>
          </a:p>
          <a:p>
            <a:pPr>
              <a:buNone/>
            </a:pPr>
            <a:r>
              <a:rPr lang="ru-RU" dirty="0" smtClean="0"/>
              <a:t>В этом смысле задача дизайнеров заключается в том, чтобы создавать интерфейсы, которые не позволяют привычкам вызывать проблемы у пользователей. </a:t>
            </a:r>
          </a:p>
          <a:p>
            <a:pPr>
              <a:buNone/>
            </a:pP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Мы должны создавать интерфейсы, которые, во-первых, целенаправленно опираются на человеческую способность формировать привычки и, во-вторых, развивают у пользователей такие привычки, которые позволяют упростить ход работы. В случае идеального </a:t>
            </a:r>
            <a:r>
              <a:rPr lang="ru-RU" dirty="0" err="1" smtClean="0"/>
              <a:t>человекоориентированного</a:t>
            </a:r>
            <a:r>
              <a:rPr lang="ru-RU" dirty="0" smtClean="0"/>
              <a:t> интерфейса доля участия самого интерфейса в работе пользователя должна сводиться к формированию полезных привычек.</a:t>
            </a:r>
          </a:p>
          <a:p>
            <a:pPr>
              <a:buNone/>
            </a:pPr>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Зачастую невозможно изменить привычку волевым действием. Как бы часто или настойчиво вы не говорили себе не делать то или иное привычное действие, вы не всегда можете остановить себя. </a:t>
            </a:r>
          </a:p>
          <a:p>
            <a:pPr>
              <a:buNone/>
            </a:pPr>
            <a:r>
              <a:rPr lang="ru-RU" dirty="0" smtClean="0"/>
              <a:t>Представьте себе ситуацию, что с завтрашнего дня во всех автомобилях поменяют местами педали. Что произойдет?</a:t>
            </a:r>
          </a:p>
          <a:p>
            <a:pPr>
              <a:buNone/>
            </a:pP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Даже наличие необходимых приборов, индикаторов, указателей не удержит водителя нажать на «старую» педаль. Сработает привычка.</a:t>
            </a:r>
          </a:p>
          <a:p>
            <a:pPr>
              <a:buNone/>
            </a:pPr>
            <a:r>
              <a:rPr lang="ru-RU" dirty="0"/>
              <a:t>Хотя, возможно, вам и удастся проехать несколько кварталов без аварии, тем не менее, большинство из нас в такой ситуации не смогло бы избежать ошибок. Как только </a:t>
            </a:r>
            <a:r>
              <a:rPr lang="ru-RU" dirty="0" smtClean="0"/>
              <a:t>локус </a:t>
            </a:r>
            <a:r>
              <a:rPr lang="ru-RU" dirty="0"/>
              <a:t>внимания будет отвлекаться от нововведения в конструкции машины, </a:t>
            </a:r>
            <a:r>
              <a:rPr lang="ru-RU" dirty="0" smtClean="0"/>
              <a:t>сработает привычка - нажатие </a:t>
            </a:r>
            <a:r>
              <a:rPr lang="ru-RU" dirty="0"/>
              <a:t>не на ту педаль. </a:t>
            </a:r>
            <a:endParaRPr lang="ru-RU" dirty="0" smtClean="0"/>
          </a:p>
          <a:p>
            <a:pPr>
              <a:buNone/>
            </a:pP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fontAlgn="base">
              <a:buNone/>
            </a:pPr>
            <a:r>
              <a:rPr lang="ru-RU" dirty="0"/>
              <a:t>На языке когнитивной психологии любая задача, которую вы научились выполнять без участия сознания, становится автоматичной . Автоматизм позволяет выполнять сразу несколько действий одновременно.</a:t>
            </a:r>
          </a:p>
          <a:p>
            <a:pPr>
              <a:buNone/>
            </a:pPr>
            <a:r>
              <a:rPr lang="ru-RU" dirty="0"/>
              <a:t>Все одновременно выполняемые задачи, за исключением не более чем одной, являются автоматичными.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«Не думай о белом слоне», – шепчет девочка, зная, что мальчик не сможет не думать об этом слоне. Но через некоторое время, если разговор не останавливается на слонах, мысли мальчика об этом животном перейдут в бессознательное. Когда это произойдет, он больше не будет обращать внимание на мысль о слоне – слон перестанет быть </a:t>
            </a:r>
            <a:r>
              <a:rPr lang="ru-RU" i="1" dirty="0" smtClean="0"/>
              <a:t>локусом внимания.</a:t>
            </a:r>
          </a:p>
          <a:p>
            <a:pPr>
              <a:buNone/>
            </a:pP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a:t>Та задача, которая не является автоматичной, естественно, находится непосредственно в локусе вашего внимания. Когда вы выполняете одновременно две задачи, ни одна из которых не является автоматичной, эффективность выполнения каждой из них снижается в результате конкуренции за область внимания.</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a:t>Этот феномен психологи называют интерференцией . Чем более предсказуемой, автоматичной и бессознательной становится задача, тем больше становится эффективность ее выполнения одновременно с другими задачами, и, тем менее, она конкурирует с </a:t>
            </a:r>
            <a:r>
              <a:rPr lang="ru-RU" dirty="0" smtClean="0"/>
              <a:t>ними.</a:t>
            </a:r>
            <a:r>
              <a:rPr lang="ru-RU" dirty="0"/>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a:t>Действительная одновременность достигается, когда все задачи, кроме разве что одной, становятся автоматичными. Например, вы можете одновременно не спеша идти, что-нибудь есть и при этом решать какую-нибудь математическую задачу. (В это же время можно бессознательно обдумывать и еще одну математическую задачу, но по определению когнитивного бессознательного вы не заметите этого процесса.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85000" lnSpcReduction="10000"/>
          </a:bodyPr>
          <a:lstStyle/>
          <a:p>
            <a:pPr>
              <a:buNone/>
            </a:pPr>
            <a:r>
              <a:rPr lang="ru-RU" dirty="0" smtClean="0"/>
              <a:t>Здесь имеется в виду, что ваше внимание не можете сознательно работать над двумя разными математическими задачами одновременно. </a:t>
            </a:r>
          </a:p>
          <a:p>
            <a:pPr>
              <a:buNone/>
            </a:pPr>
            <a:r>
              <a:rPr lang="ru-RU" dirty="0" smtClean="0"/>
              <a:t>Для </a:t>
            </a:r>
            <a:r>
              <a:rPr lang="ru-RU" dirty="0"/>
              <a:t>большинства людей все эти действия, за исключением поиска решения математической задачи, настолько знакомы, что могут выполняться «на автопилоте». Однако если при одновременном выполнении всех этих действий вы внезапно почувствуете какой-нибудь неприятный на вкус кусочек вашей походной еды,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вы станете думать только о том, что вы такое съели, тогда как математическая задача перестанет быть вами осознаваемой.</a:t>
            </a:r>
          </a:p>
          <a:p>
            <a:pPr>
              <a:buNone/>
            </a:pPr>
            <a:r>
              <a:rPr lang="ru-RU" dirty="0"/>
              <a:t>Неизбежность формирования привычек имеет свои следствия и с точки зрения разработки интерфейсов. Например, многие из нас пользовались компьютерными системами, которые перед тем как выполнить необратимое действие, например удаление файла, задают вопрос: «Вы уверены</a:t>
            </a:r>
            <a:r>
              <a:rPr lang="ru-RU" dirty="0" smtClean="0"/>
              <a:t>?»</a:t>
            </a: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После этого вам требуется ввести либо Y («Да»), либо N («Нет») в качестве ответа. В основе этого лежит идея, что, запрашивая подтверждение вашего решения, система оставляет вам шанс исправить ошибку, которая могла бы быть неисправимой. </a:t>
            </a:r>
          </a:p>
          <a:p>
            <a:pPr>
              <a:buNone/>
            </a:pPr>
            <a:r>
              <a:rPr lang="ru-RU" dirty="0" smtClean="0"/>
              <a:t>Эта идея считается общепринятой, она существует задолго до появления ОС </a:t>
            </a:r>
            <a:r>
              <a:rPr lang="en-US" dirty="0" smtClean="0"/>
              <a:t>Windows</a:t>
            </a:r>
            <a:r>
              <a:rPr lang="ru-RU" dirty="0" smtClean="0"/>
              <a:t>.</a:t>
            </a:r>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Вы </a:t>
            </a:r>
            <a:r>
              <a:rPr lang="ru-RU" dirty="0"/>
              <a:t>вполне можете случайно удалить запись, даже если упомянутое подтверждение было получено. Так как ошибки случаются редко, </a:t>
            </a:r>
            <a:r>
              <a:rPr lang="ru-RU" dirty="0" smtClean="0"/>
              <a:t>но вы </a:t>
            </a:r>
            <a:r>
              <a:rPr lang="ru-RU" dirty="0"/>
              <a:t>обычно будете отвечать Y («Да») на любую команду, которая требует подтверждения. Из-за постоянного повторения ввод Y после команды удаления вскоре становится привычным действием и, вместо того чтобы остаться отдельной ментальной операцией, превращается в часть действия по удалению файлов.</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85000" lnSpcReduction="10000"/>
          </a:bodyPr>
          <a:lstStyle/>
          <a:p>
            <a:pPr>
              <a:buNone/>
            </a:pPr>
            <a:r>
              <a:rPr lang="ru-RU" dirty="0"/>
              <a:t>Таким образом, запрос компьютерной системы, предназначенный служить в качестве меры безопасности, из-за привычки становится бесполезным и только усложняет обычный процесс удаления файлов. </a:t>
            </a:r>
            <a:endParaRPr lang="ru-RU" dirty="0" smtClean="0"/>
          </a:p>
          <a:p>
            <a:pPr>
              <a:buNone/>
            </a:pPr>
            <a:r>
              <a:rPr lang="ru-RU" dirty="0"/>
              <a:t>Разработчики, которые используют такого рода подтверждения, и администраторы, которые думают, что запросы о подтверждении обеспечивают безопасность, на самом деле не учитывают силу свойства формирования привычек, присущего когнитивному бессознательному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Более эффективный подход заключается в том, чтобы дать пользователю возможность отменить ошибочную команду, даже если после нее были совершены какие-то другие действия. Формирование привычки всегда подтверждать команду без принятия сознательного решения о ее выполнении в локусе внимания происходит неизбежно, даже если ответ на запрос о подтверждении является не заранее установленным, а непредсказуемым.</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a:t>К примеру, компьютер может потребовать, чтобы пользователь ввел слово, случайно выбранное из диалогового окна, дважды или в обратном порядке (этот выбор также может быть случайным</a:t>
            </a:r>
            <a:r>
              <a:rPr lang="ru-RU" dirty="0" smtClean="0"/>
              <a:t>). </a:t>
            </a:r>
            <a:r>
              <a:rPr lang="ru-RU" dirty="0"/>
              <a:t>Запрашиваемое вами действие не может быть отменено.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Здесь  используется термин локус , поскольку он обозначает некоторое место или область. Термин фокус, может вызвать неправильное представление о том, как работает внимание, потому что может быть понят как действие.</a:t>
            </a:r>
            <a:r>
              <a:rPr lang="ru-RU" baseline="30000" dirty="0" smtClean="0"/>
              <a:t> </a:t>
            </a:r>
            <a:r>
              <a:rPr lang="ru-RU" dirty="0" smtClean="0"/>
              <a:t>Когда вы находитесь в бодрствующем и сознательном состоянии, вашим локусом внимания является какая-то деталь или объект окружающего мира или идея, о которой вы целенаправленно и активно думаете.</a:t>
            </a:r>
          </a:p>
          <a:p>
            <a:pPr>
              <a:buNone/>
            </a:pPr>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a:t>Такой вид запроса о подтверждении операции можно назвать просто драконовским, и при этом он столь же бесполезен. Любой эффективный способ подтверждения непременно будет раздражать, потому что он препятствует формированию у пользователя привычного ответа на запрос и вообще привыканию к этой процедуре.</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a:t>Если по тем или иным причинам, скажем, связанным с правами доступа, какой-либо файл никогда не должен быть удален пользователем, следует предотвратить саму возможность такого действия. </a:t>
            </a:r>
            <a:endParaRPr lang="ru-RU" dirty="0" smtClean="0"/>
          </a:p>
          <a:p>
            <a:pPr>
              <a:buNone/>
            </a:pPr>
            <a:r>
              <a:rPr lang="ru-RU" dirty="0" smtClean="0"/>
              <a:t>Такой способ можно считать более эффективным.</a:t>
            </a:r>
          </a:p>
          <a:p>
            <a:pPr>
              <a:buNone/>
            </a:pPr>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a:t>Не существует идеального способа подтверждения операции. Даже если пользователь будет вводить обоснование удаления, – такой метод особенно подходит для ситуаций, связанных с соблюдением правомочности действий, – это, в конце концов, приведет к тому, что он станет каждый раз выбирать один и тот же стандартный ответ.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a:t>Е</a:t>
            </a:r>
            <a:r>
              <a:rPr lang="ru-RU" dirty="0" smtClean="0"/>
              <a:t>сли </a:t>
            </a:r>
            <a:r>
              <a:rPr lang="ru-RU" dirty="0"/>
              <a:t>основание для выполнения того или иного необратимого действия было с самого начала неверным, никакое предупреждение или запрос о подтверждении этого действия не поможет пользователю избежать ошибки.</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lgn="ctr">
              <a:buNone/>
            </a:pPr>
            <a:r>
              <a:rPr lang="en-US" b="1" smtClean="0"/>
              <a:t>*</a:t>
            </a:r>
            <a:r>
              <a:rPr lang="ru-RU" b="1" smtClean="0"/>
              <a:t>Сингулярность </a:t>
            </a:r>
            <a:r>
              <a:rPr lang="ru-RU" b="1" dirty="0"/>
              <a:t>локуса внимания</a:t>
            </a:r>
          </a:p>
          <a:p>
            <a:pPr fontAlgn="base">
              <a:buNone/>
            </a:pPr>
            <a:r>
              <a:rPr lang="ru-RU" dirty="0"/>
              <a:t>Важно отметить, что локус внимания может быть только один.</a:t>
            </a:r>
          </a:p>
          <a:p>
            <a:pPr>
              <a:buNone/>
            </a:pPr>
            <a:r>
              <a:rPr lang="ru-RU" dirty="0"/>
              <a:t>Этот факт дает возможность решить многие проблемы разработки интерфейсов. Многие не верят, что у них или у других людей только один локус внимания, но эксперименты, описанные в </a:t>
            </a:r>
            <a:r>
              <a:rPr lang="ru-RU" dirty="0" smtClean="0"/>
              <a:t>литературе</a:t>
            </a:r>
            <a:r>
              <a:rPr lang="ru-RU" dirty="0"/>
              <a:t>, подтверждают гипотезу о том, что мы не можем обрабатывать несколько раздражителей одновременно. </a:t>
            </a:r>
            <a:endParaRPr lang="ru-RU" dirty="0" smtClean="0"/>
          </a:p>
          <a:p>
            <a:pPr>
              <a:buNone/>
            </a:pPr>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a:t>Этот довольно неожиданный факт согласуется с </a:t>
            </a:r>
            <a:r>
              <a:rPr lang="ru-RU" dirty="0" smtClean="0"/>
              <a:t>утверждениями </a:t>
            </a:r>
            <a:r>
              <a:rPr lang="ru-RU" dirty="0"/>
              <a:t>об ограничениях когнитивного сознательного и заслуживает более подробного обсуждения</a:t>
            </a:r>
            <a:r>
              <a:rPr lang="ru-RU" dirty="0" smtClean="0"/>
              <a:t>.</a:t>
            </a:r>
          </a:p>
          <a:p>
            <a:pPr>
              <a:buNone/>
            </a:pPr>
            <a:r>
              <a:rPr lang="ru-RU" dirty="0"/>
              <a:t>Как отметил Роджер </a:t>
            </a:r>
            <a:r>
              <a:rPr lang="ru-RU" dirty="0" err="1" smtClean="0"/>
              <a:t>Пенроуз</a:t>
            </a:r>
            <a:r>
              <a:rPr lang="ru-RU" dirty="0" smtClean="0"/>
              <a:t>, «</a:t>
            </a:r>
            <a:r>
              <a:rPr lang="ru-RU" dirty="0"/>
              <a:t>характерной чертой сознательной мысли является ее «единственность» – в противоположность большому множеству разрозненных процессов, происходящих одновременно</a:t>
            </a:r>
            <a:r>
              <a:rPr lang="ru-RU" dirty="0" smtClean="0"/>
              <a:t>».</a:t>
            </a:r>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Бернард </a:t>
            </a:r>
            <a:r>
              <a:rPr lang="ru-RU" dirty="0" err="1" smtClean="0"/>
              <a:t>Баарс</a:t>
            </a:r>
            <a:r>
              <a:rPr lang="ru-RU" dirty="0" smtClean="0"/>
              <a:t> , общепризнанный лидер в исследованиях когнитивного сознательного, объясняет, что когда людей «просят отслеживать какой-то интенсивный поток информации, они, как правило, не осознают никаких других потоков, присутствующих одновременно с ним, даже если все восприятие производится одним и тем же сенсорным органом.</a:t>
            </a:r>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a:t>Аналогичным образом в состояниях глубокого раздумья, когда человек поглощен какой-то одной информационной цепью, альтернативные стимулы исключаются из </a:t>
            </a:r>
            <a:r>
              <a:rPr lang="ru-RU" dirty="0" smtClean="0"/>
              <a:t>сознания. </a:t>
            </a:r>
            <a:r>
              <a:rPr lang="ru-RU" dirty="0"/>
              <a:t>То есть альтернативные стимулы не становятся локусами внимания.</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a:t>Это наблюдение подтверждается даже нашей повседневной речью. Например, у нас может быть как одна мысль, так и несколько мыслей, но о внимании мы всегда говорим только в единственном числе. Мы никогда не говорим о вниманиях (</a:t>
            </a:r>
            <a:r>
              <a:rPr lang="ru-RU" dirty="0" err="1"/>
              <a:t>attentions</a:t>
            </a:r>
            <a:r>
              <a:rPr lang="ru-RU" dirty="0"/>
              <a:t> ), за исключением случаев, не имеющих отношения к основному значению этого слова, как, например, в выражении </a:t>
            </a:r>
            <a:r>
              <a:rPr lang="ru-RU" dirty="0" err="1"/>
              <a:t>unwanted</a:t>
            </a:r>
            <a:r>
              <a:rPr lang="ru-RU" dirty="0"/>
              <a:t> </a:t>
            </a:r>
            <a:r>
              <a:rPr lang="ru-RU" dirty="0" err="1"/>
              <a:t>attentions</a:t>
            </a:r>
            <a:r>
              <a:rPr lang="ru-RU" dirty="0"/>
              <a:t> – ненужные хлопоты (внимания).</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a:t>Здесь необходимо только отметить, что после приобретения нового локуса внимания прежний локус теряется, т. е. второй локус внимания не возникает</a:t>
            </a:r>
            <a:r>
              <a:rPr lang="ru-RU" dirty="0" smtClean="0"/>
              <a:t>. Прерывающее </a:t>
            </a:r>
            <a:r>
              <a:rPr lang="ru-RU" dirty="0"/>
              <a:t>событие не обязательно может быть внешним. Внезапная боль или мысль о том, что пришло время назначенной встречи, может ворваться в </a:t>
            </a:r>
            <a:r>
              <a:rPr lang="ru-RU" dirty="0" smtClean="0"/>
              <a:t>наше </a:t>
            </a:r>
            <a:r>
              <a:rPr lang="ru-RU" dirty="0"/>
              <a:t>когнитивное сознательное и расстроить текущий ход мысли, направив его по новому пути.</a:t>
            </a:r>
          </a:p>
          <a:p>
            <a:pPr>
              <a:buNone/>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Различие между фокусом и локусом внимания можно понять на примере следующего предложения: «Мы можем целенаправленно сфокусировать наше внимание на каком-либо локусе». Тогда как фокусировать означает волевое действие, мы, тем не менее, не можем полностью управлять содержанием локуса нашего внимания. </a:t>
            </a:r>
          </a:p>
          <a:p>
            <a:pPr>
              <a:buNone/>
            </a:pPr>
            <a:endParaRPr lang="ru-RU"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a:t>Но если внешние и внутренние события обычны и не являются экстренными, ваше бессознательное перехватывает этот процесс, и вы начинаете игнорировать эти события – даже не осознавая, что игнорируете их. Другими словами, при обычных, ординарных обстоятельствах ваше внимание не отвлекается.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85000" lnSpcReduction="10000"/>
          </a:bodyPr>
          <a:lstStyle/>
          <a:p>
            <a:pPr>
              <a:buNone/>
            </a:pPr>
            <a:r>
              <a:rPr lang="ru-RU" dirty="0"/>
              <a:t>Вы можете научиться время от времени сознательно отслеживать происходящее в окружающем пространстве, чтобы замечать те события, на которые в противном случае вы не обратили бы своего внимания</a:t>
            </a:r>
            <a:r>
              <a:rPr lang="ru-RU" dirty="0" smtClean="0"/>
              <a:t>.</a:t>
            </a:r>
          </a:p>
          <a:p>
            <a:pPr>
              <a:buNone/>
            </a:pPr>
            <a:r>
              <a:rPr lang="ru-RU" dirty="0" smtClean="0"/>
              <a:t>Например, при вождении автомобиля, иногда нужно отвлекаться от вождения, чтобы оценить показание приборов, поскольку </a:t>
            </a:r>
            <a:r>
              <a:rPr lang="ru-RU" dirty="0"/>
              <a:t>не все </a:t>
            </a:r>
            <a:r>
              <a:rPr lang="ru-RU" dirty="0" smtClean="0"/>
              <a:t>автомобили </a:t>
            </a:r>
            <a:r>
              <a:rPr lang="ru-RU" dirty="0"/>
              <a:t>снабжены аварийной </a:t>
            </a:r>
            <a:r>
              <a:rPr lang="ru-RU" dirty="0" smtClean="0"/>
              <a:t>сигнализацией. В случае серьезных отклонений, необходимо остановиться и принять возможные меры.</a:t>
            </a:r>
            <a:endParaRPr lang="ru-RU"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a:t>Тем не менее, </a:t>
            </a:r>
            <a:r>
              <a:rPr lang="ru-RU" dirty="0" smtClean="0"/>
              <a:t>многие водители </a:t>
            </a:r>
            <a:r>
              <a:rPr lang="ru-RU" dirty="0"/>
              <a:t>часто забывают проводить такой просмотр приборов в тех случаях, когда события во время </a:t>
            </a:r>
            <a:r>
              <a:rPr lang="ru-RU" dirty="0" smtClean="0"/>
              <a:t>движения </a:t>
            </a:r>
            <a:r>
              <a:rPr lang="ru-RU" dirty="0"/>
              <a:t>вынуждают их переключить свое внимание на какой-то конкретный локус.</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a:t>Работа с компьютером часто бывает настолько сложной и требует такого напряжения, что пользователь оказывается целиком поглощенным компьютерной системой и поэтому </a:t>
            </a:r>
            <a:r>
              <a:rPr lang="ru-RU" dirty="0" smtClean="0"/>
              <a:t>отвлекается </a:t>
            </a:r>
            <a:r>
              <a:rPr lang="ru-RU" dirty="0"/>
              <a:t>от выполнения стоящей перед ним задачи. Ц</a:t>
            </a:r>
            <a:r>
              <a:rPr lang="ru-RU" dirty="0" smtClean="0"/>
              <a:t>ель разработчика интерфейса состоит </a:t>
            </a:r>
            <a:r>
              <a:rPr lang="ru-RU" dirty="0"/>
              <a:t>в том чтобы оставить саму задачу в качестве локуса внимания пользователя.</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a:t>Системы должны разрабатываться таким образом, чтобы пользователь имел возможность сосредоточиться на своей работе. Интерфейсы следует разрабатывать с расчетом на то, что пользователь, поглощенный своей задачей, не станет даже реагировать </a:t>
            </a:r>
            <a:r>
              <a:rPr lang="ru-RU" dirty="0" smtClean="0"/>
              <a:t>на </a:t>
            </a:r>
            <a:r>
              <a:rPr lang="ru-RU" dirty="0"/>
              <a:t>попытки пообщаться с ним. Интерфейс должен хорошо работать независимо от степени поглощенности пользователя.</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a:bodyPr>
          <a:lstStyle/>
          <a:p>
            <a:pPr>
              <a:buNone/>
            </a:pPr>
            <a:r>
              <a:rPr lang="ru-RU" dirty="0"/>
              <a:t>К примеру, разработчики интерфейсов иногда считают, что локус внимания пользователя связан с курсором и что посредством изменения формы курсора можно управлять вниманием пользователя. Местоположение курсора – это хорошее место для размещения указателей, но даже там они могут остаться незамеченными.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a:bodyPr>
          <a:lstStyle/>
          <a:p>
            <a:pPr>
              <a:buNone/>
            </a:pPr>
            <a:r>
              <a:rPr lang="ru-RU" dirty="0" smtClean="0"/>
              <a:t>Форма курсора не является локусом внимания пользователя – скорее им может быть место или объект, на который курсор указывает.</a:t>
            </a:r>
          </a:p>
          <a:p>
            <a:pPr>
              <a:buNone/>
            </a:pPr>
            <a:r>
              <a:rPr lang="ru-RU" dirty="0"/>
              <a:t>Чем более критической является задача, тем меньше вероятность того, что пользователь заметит предупреждения относительно тех или иных потенциально опасных действий.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a:buNone/>
            </a:pPr>
            <a:r>
              <a:rPr lang="ru-RU" dirty="0" smtClean="0"/>
              <a:t>Предупреждающее сообщение с наибольшей вероятностью может остаться незамеченным именно в тот момент, когда информация, содержащаяся в нем, имеет наибольшую ценность. </a:t>
            </a:r>
          </a:p>
          <a:p>
            <a:pPr>
              <a:buNone/>
            </a:pPr>
            <a:r>
              <a:rPr lang="ru-RU" dirty="0"/>
              <a:t>Это напоминает курьезное следствие из третьего закона </a:t>
            </a:r>
            <a:r>
              <a:rPr lang="ru-RU" dirty="0" err="1" smtClean="0"/>
              <a:t>Мерфи</a:t>
            </a:r>
            <a:r>
              <a:rPr lang="ru-RU" dirty="0" smtClean="0"/>
              <a:t>,</a:t>
            </a:r>
            <a:r>
              <a:rPr lang="ru-RU" baseline="30000" dirty="0"/>
              <a:t> </a:t>
            </a:r>
            <a:r>
              <a:rPr lang="ru-RU" dirty="0" smtClean="0"/>
              <a:t>но </a:t>
            </a:r>
            <a:r>
              <a:rPr lang="ru-RU" dirty="0"/>
              <a:t>на самом деле не имеет к нему отношения. Единственное, чем мы можем здесь помочь, – это сделать так, чтобы пользователь не смог совершить ошибок, связанных с работой интерфейса, </a:t>
            </a:r>
            <a:endParaRPr lang="ru-RU" dirty="0" smtClean="0"/>
          </a:p>
          <a:p>
            <a:pPr>
              <a:buNone/>
            </a:pPr>
            <a:endParaRPr lang="ru-RU"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или, другими словами, чтобы пользователь имел возможность сразу отменить результаты любого действия, а не просто получал предупреждения о потенциальных его последствиях .</a:t>
            </a:r>
            <a:endParaRPr lang="ru-RU"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a:t>Большинство ситуаций в интерфейсе могут быть спланированы таким образом, что сообщения об ошибках становятся ненужными. Сильная критика применения сообщений об ошибках имеется в книге Купера «</a:t>
            </a:r>
            <a:r>
              <a:rPr lang="ru-RU" dirty="0" err="1"/>
              <a:t>About</a:t>
            </a:r>
            <a:r>
              <a:rPr lang="ru-RU" dirty="0"/>
              <a:t> </a:t>
            </a:r>
            <a:r>
              <a:rPr lang="ru-RU" dirty="0" err="1"/>
              <a:t>Face</a:t>
            </a:r>
            <a:r>
              <a:rPr lang="ru-RU" dirty="0" smtClean="0"/>
              <a:t>».</a:t>
            </a:r>
          </a:p>
          <a:p>
            <a:pPr>
              <a:buNone/>
            </a:pPr>
            <a:r>
              <a:rPr lang="ru-RU" dirty="0"/>
              <a:t>То, что у нас может быть только один локус внимания, может показаться странным.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Слово фокус также используется при обозначении объекта, который в данный момент выбран на экране. Ваше внимание может быть – или не быть – направлено на такого рода фокус, когда вы пользуетесь тем или иным интерфейсом.</a:t>
            </a:r>
          </a:p>
          <a:p>
            <a:pPr>
              <a:buNone/>
            </a:pPr>
            <a:r>
              <a:rPr lang="ru-RU" dirty="0" smtClean="0"/>
              <a:t>Из всех объектов или явлений окружающего мира, которые вы воспринимаете с помощью своих чувств или воображения, в каждый момент времени вы можете сконцентрироваться только на одном.</a:t>
            </a:r>
          </a:p>
          <a:p>
            <a:pPr>
              <a:buNone/>
            </a:pPr>
            <a:endParaRPr lang="ru-RU"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a:t>Почему мы не можем переживать две разные «вещи» одновременно? Почему кратковременная память </a:t>
            </a:r>
            <a:r>
              <a:rPr lang="ru-RU" dirty="0" smtClean="0"/>
              <a:t>способна </a:t>
            </a:r>
            <a:r>
              <a:rPr lang="ru-RU" dirty="0"/>
              <a:t>вместить не более полудюжины несвязанных между собой элементов? Каким образом такие ограниченные возможности оказались приемлемыми?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a:t>Как было бы замечательно, если бы мы могли читать одну книгу, а писать другую, говорить с приятелем и еще наслаждаться какой-нибудь вкусной едой, и все это одновременно. Определенно, возможности нашей нервной системы кажутся достаточными для того, чтобы совершать все эти действия в одно и то же время.</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a:t> </a:t>
            </a:r>
            <a:r>
              <a:rPr lang="ru-RU" dirty="0" smtClean="0"/>
              <a:t>Почему </a:t>
            </a:r>
            <a:r>
              <a:rPr lang="ru-RU" dirty="0"/>
              <a:t>организмы, наделенные самым совершенным мозгом в животном царстве, не развили у себя руки и рты, чтобы нормально управляться с несколькими параллельными процессами? А также – почему наша способность к параллельной обработке информации возрастает с автоматизмом и уменьшается по мере того, как в процесс вовлекается сознание?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err="1"/>
              <a:t>Баарс</a:t>
            </a:r>
            <a:r>
              <a:rPr lang="ru-RU" dirty="0"/>
              <a:t> предполагает, что ответ на эти вопросы связан с тем, что в каждом из нас существует только одно «Я», что есть только одна «целостная система». Но если сказать, что в человеке есть только одна личность, то это вызывает очередной вопрос, а именно: почему ансамбль «сознание-тело» не содержит в себе множества личностей?</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a:buNone/>
            </a:pPr>
            <a:r>
              <a:rPr lang="ru-RU" dirty="0"/>
              <a:t>Здесь </a:t>
            </a:r>
            <a:r>
              <a:rPr lang="ru-RU" dirty="0" smtClean="0"/>
              <a:t>речь идет не об изменениях</a:t>
            </a:r>
            <a:r>
              <a:rPr lang="ru-RU" dirty="0"/>
              <a:t>, которые происходят </a:t>
            </a:r>
            <a:r>
              <a:rPr lang="ru-RU" dirty="0" smtClean="0"/>
              <a:t>постоянно, </a:t>
            </a:r>
            <a:r>
              <a:rPr lang="ru-RU" dirty="0"/>
              <a:t>но о действительно одновременном наличии нескольких независимых друг от друга сознаний в едином физическом организме</a:t>
            </a:r>
            <a:r>
              <a:rPr lang="ru-RU" dirty="0" smtClean="0"/>
              <a:t>.</a:t>
            </a:r>
          </a:p>
          <a:p>
            <a:pPr>
              <a:buNone/>
            </a:pPr>
            <a:r>
              <a:rPr lang="ru-RU" dirty="0"/>
              <a:t>Возможно, что наличие только одной личности является формой биологического приспособления к линейности времени либо обусловлено скорее эволюционной случайностью, чем функциональной адаптацией.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Тем не менее, причина того, что личность только одна, вероятнее всего, состоит именно в адаптации – содержать в одном теле одновременно множество личностей, наверное, было бы просто физически невозможно. </a:t>
            </a:r>
            <a:endParaRPr lang="ru-RU"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При свойственной нам организации тела две личности не могли бы одновременно разговаривать или поворачивать голову в разных направлениях. Даже если бы наши глаза могли двигаться независимо друг от друга, как у </a:t>
            </a:r>
            <a:r>
              <a:rPr lang="ru-RU" dirty="0" err="1"/>
              <a:t>геккона</a:t>
            </a:r>
            <a:r>
              <a:rPr lang="ru-RU" dirty="0"/>
              <a:t>, разве они смогли бы удовлетворить два разных любопытства? </a:t>
            </a:r>
            <a:r>
              <a:rPr lang="ru-RU" dirty="0" smtClean="0"/>
              <a:t>Как представляется</a:t>
            </a:r>
            <a:r>
              <a:rPr lang="ru-RU" dirty="0"/>
              <a:t>, человек, у которого в результате мутации возникло множество сознаний, стал бы жертвой какого-нибудь хищника, </a:t>
            </a:r>
            <a:r>
              <a:rPr lang="ru-RU" dirty="0" smtClean="0"/>
              <a:t>попытавшись</a:t>
            </a:r>
            <a:endParaRPr lang="ru-RU"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убежать от него в разные стороны одновременно, – и это только один из возможных трагических вариантов.</a:t>
            </a:r>
            <a:endParaRPr lang="ru-RU"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Мы слышим и видим намного больше того, что становится локусом нашего внимания. Когда вы входите в комнату, чтобы найти какой-то потерянный предмет, он может лежать прямо перед вами и, тем не менее, остаться незамеченным. С помощью оптических средств можно установить, что изображение нужного предмета попадало на сетчатку. </a:t>
            </a:r>
          </a:p>
          <a:p>
            <a:pPr>
              <a:buNone/>
            </a:pP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И все же человек не заметил искомый предмет, поскольку он не стал локусом его внимания.</a:t>
            </a:r>
          </a:p>
          <a:p>
            <a:pPr>
              <a:buNone/>
            </a:pPr>
            <a:r>
              <a:rPr lang="ru-RU" dirty="0" smtClean="0"/>
              <a:t>Прислушавшись,  можно заметить, что лампы дневного света в раздражающе жужжат. Но если этого не делать, то не услышишь этого звука. Магнитная звукозапись покажет, что звук сохраняется, даже когда человек перестает осознавать его. Чаще всего явление замечается в тот момент, когда свет включается или выключается. </a:t>
            </a:r>
          </a:p>
          <a:p>
            <a:pPr>
              <a:buNone/>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Формирование привычек</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Внезапное начало жужжания обращает на него внимание. Внезапное прекращение звука заставляет человека осознать, что он слышал его, причем уже после того, как это происходило.</a:t>
            </a:r>
          </a:p>
          <a:p>
            <a:pPr>
              <a:buNone/>
            </a:pPr>
            <a:r>
              <a:rPr lang="ru-RU" dirty="0" smtClean="0"/>
              <a:t>Эксперименты показывают, что образы непосредственного восприятия – то, что психологи называют </a:t>
            </a:r>
            <a:r>
              <a:rPr lang="ru-RU" dirty="0" err="1" smtClean="0"/>
              <a:t>перцептивной</a:t>
            </a:r>
            <a:r>
              <a:rPr lang="ru-RU" dirty="0" smtClean="0"/>
              <a:t> памятью – хранятся в течение небольшого периода времени. </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3298</Words>
  <Application>Microsoft Office PowerPoint</Application>
  <PresentationFormat>Экран (4:3)</PresentationFormat>
  <Paragraphs>158</Paragraphs>
  <Slides>68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68</vt:i4>
      </vt:variant>
    </vt:vector>
  </HeadingPairs>
  <TitlesOfParts>
    <vt:vector size="69" baseType="lpstr">
      <vt:lpstr>Тема Office</vt:lpstr>
      <vt:lpstr>Человеческие привычки</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Слайд 57</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Формирование привычек </vt:lpstr>
      <vt:lpstr>Слайд 64</vt:lpstr>
      <vt:lpstr>Формирование привычек </vt:lpstr>
      <vt:lpstr>Формирование привычек </vt:lpstr>
      <vt:lpstr>Формирование привычек </vt:lpstr>
      <vt:lpstr>Слайд 68</vt:lpstr>
    </vt:vector>
  </TitlesOfParts>
  <Company>Krokoz™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Человеческие привычки</dc:title>
  <dc:creator>Игорь</dc:creator>
  <cp:lastModifiedBy>Игорь</cp:lastModifiedBy>
  <cp:revision>80</cp:revision>
  <dcterms:created xsi:type="dcterms:W3CDTF">2021-04-19T18:57:14Z</dcterms:created>
  <dcterms:modified xsi:type="dcterms:W3CDTF">2021-04-20T20:05:57Z</dcterms:modified>
</cp:coreProperties>
</file>