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60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EA3410A-B537-425F-86A7-128182E8C8D8}" type="datetimeFigureOut">
              <a:rPr lang="ru-RU" smtClean="0"/>
              <a:pPr/>
              <a:t>23.03.2021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F431E3-7608-4384-BAA0-0CBD5206BE5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EA3410A-B537-425F-86A7-128182E8C8D8}" type="datetimeFigureOut">
              <a:rPr lang="ru-RU" smtClean="0"/>
              <a:pPr/>
              <a:t>23.03.2021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F431E3-7608-4384-BAA0-0CBD5206BE5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EA3410A-B537-425F-86A7-128182E8C8D8}" type="datetimeFigureOut">
              <a:rPr lang="ru-RU" smtClean="0"/>
              <a:pPr/>
              <a:t>23.03.2021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F431E3-7608-4384-BAA0-0CBD5206BE5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EA3410A-B537-425F-86A7-128182E8C8D8}" type="datetimeFigureOut">
              <a:rPr lang="ru-RU" smtClean="0"/>
              <a:pPr/>
              <a:t>23.03.2021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F431E3-7608-4384-BAA0-0CBD5206BE5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EA3410A-B537-425F-86A7-128182E8C8D8}" type="datetimeFigureOut">
              <a:rPr lang="ru-RU" smtClean="0"/>
              <a:pPr/>
              <a:t>23.03.2021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F431E3-7608-4384-BAA0-0CBD5206BE5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EA3410A-B537-425F-86A7-128182E8C8D8}" type="datetimeFigureOut">
              <a:rPr lang="ru-RU" smtClean="0"/>
              <a:pPr/>
              <a:t>23.03.2021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F431E3-7608-4384-BAA0-0CBD5206BE5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EA3410A-B537-425F-86A7-128182E8C8D8}" type="datetimeFigureOut">
              <a:rPr lang="ru-RU" smtClean="0"/>
              <a:pPr/>
              <a:t>23.03.2021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2F431E3-7608-4384-BAA0-0CBD5206BE5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EA3410A-B537-425F-86A7-128182E8C8D8}" type="datetimeFigureOut">
              <a:rPr lang="ru-RU" smtClean="0"/>
              <a:pPr/>
              <a:t>23.03.2021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2F431E3-7608-4384-BAA0-0CBD5206BE5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EA3410A-B537-425F-86A7-128182E8C8D8}" type="datetimeFigureOut">
              <a:rPr lang="ru-RU" smtClean="0"/>
              <a:pPr/>
              <a:t>23.03.2021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2F431E3-7608-4384-BAA0-0CBD5206BE5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EA3410A-B537-425F-86A7-128182E8C8D8}" type="datetimeFigureOut">
              <a:rPr lang="ru-RU" smtClean="0"/>
              <a:pPr/>
              <a:t>23.03.2021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F431E3-7608-4384-BAA0-0CBD5206BE5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EA3410A-B537-425F-86A7-128182E8C8D8}" type="datetimeFigureOut">
              <a:rPr lang="ru-RU" smtClean="0"/>
              <a:pPr/>
              <a:t>23.03.2021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F431E3-7608-4384-BAA0-0CBD5206BE5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3410A-B537-425F-86A7-128182E8C8D8}" type="datetimeFigureOut">
              <a:rPr lang="ru-RU" smtClean="0"/>
              <a:pPr/>
              <a:t>23.03.2021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F431E3-7608-4384-BAA0-0CBD5206BE5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a:t>КОМПОНЕНТЫ ГРАФИЧЕСКОГО ИНТЕРФЕЙСА </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85000" lnSpcReduction="10000"/>
          </a:bodyPr>
          <a:lstStyle/>
          <a:p>
            <a:pPr algn="ctr">
              <a:buNone/>
            </a:pPr>
            <a:r>
              <a:rPr lang="ru-RU" b="1" dirty="0"/>
              <a:t>Основные действия, выполняемые с помощью мыши </a:t>
            </a:r>
            <a:endParaRPr lang="ru-RU" b="1" dirty="0" smtClean="0"/>
          </a:p>
          <a:p>
            <a:pPr>
              <a:buNone/>
            </a:pPr>
            <a:r>
              <a:rPr lang="ru-RU" b="1" dirty="0"/>
              <a:t>Указание </a:t>
            </a:r>
            <a:r>
              <a:rPr lang="ru-RU" dirty="0"/>
              <a:t>(</a:t>
            </a:r>
            <a:r>
              <a:rPr lang="en-US" dirty="0"/>
              <a:t>Pointing) </a:t>
            </a:r>
            <a:r>
              <a:rPr lang="ru-RU" dirty="0" smtClean="0"/>
              <a:t>Установка </a:t>
            </a:r>
            <a:r>
              <a:rPr lang="ru-RU" dirty="0"/>
              <a:t>указателя на конкретный объект на экране без использования кнопок мыши. Указание обычно является частью подготовки к выполнению некоторого другого действия. Для указания во многих случаях имеется возможность обеспечить визуальную обратную связь с пользователем (например, посредством изменения формы указателя) 	</a:t>
            </a:r>
          </a:p>
          <a:p>
            <a:pPr>
              <a:buNone/>
            </a:pPr>
            <a:endParaRPr lang="en-US" dirty="0"/>
          </a:p>
          <a:p>
            <a:pPr>
              <a:buNone/>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b="1" dirty="0"/>
              <a:t>Щелчок</a:t>
            </a:r>
            <a:r>
              <a:rPr lang="ru-RU" dirty="0"/>
              <a:t> </a:t>
            </a:r>
            <a:r>
              <a:rPr lang="en-US" dirty="0" smtClean="0"/>
              <a:t>(</a:t>
            </a:r>
            <a:r>
              <a:rPr lang="en-US" dirty="0"/>
              <a:t>Clicking) </a:t>
            </a:r>
            <a:r>
              <a:rPr lang="ru-RU" dirty="0"/>
              <a:t>Щелчок одной из кнопок мыши на объекте; как правило, в момент щелчка мышь не перемещается; щелчок идентифицирует (выбирает) или активизирует </a:t>
            </a:r>
            <a:r>
              <a:rPr lang="ru-RU" dirty="0" smtClean="0"/>
              <a:t>объект.</a:t>
            </a:r>
          </a:p>
          <a:p>
            <a:pPr>
              <a:buNone/>
            </a:pPr>
            <a:endParaRPr lang="ru-RU" dirty="0" smtClean="0"/>
          </a:p>
          <a:p>
            <a:pPr>
              <a:buNone/>
            </a:pPr>
            <a:r>
              <a:rPr lang="ru-RU" b="1" dirty="0"/>
              <a:t>Двойной щелчок </a:t>
            </a:r>
            <a:r>
              <a:rPr lang="ru-RU" dirty="0"/>
              <a:t>(</a:t>
            </a:r>
            <a:r>
              <a:rPr lang="en-US" dirty="0"/>
              <a:t>Double-Clicking) </a:t>
            </a:r>
            <a:r>
              <a:rPr lang="ru-RU" dirty="0"/>
              <a:t>«</a:t>
            </a:r>
            <a:r>
              <a:rPr lang="ru-RU" dirty="0" smtClean="0"/>
              <a:t>Сдвоенный</a:t>
            </a:r>
            <a:r>
              <a:rPr lang="ru-RU" dirty="0"/>
              <a:t>» щелчок одной из кнопок мыши на объекте; объект может быть как выбран ранее, так и не выбран; двойной щелчок обеспечивает выполнение предопределенной операции для данного </a:t>
            </a:r>
            <a:r>
              <a:rPr lang="ru-RU" dirty="0" smtClean="0"/>
              <a:t>объекта. </a:t>
            </a:r>
            <a:r>
              <a:rPr lang="ru-RU" dirty="0"/>
              <a:t>	</a:t>
            </a:r>
          </a:p>
          <a:p>
            <a:pPr>
              <a:buNone/>
            </a:pPr>
            <a:r>
              <a:rPr lang="en-US" dirty="0"/>
              <a:t>	</a:t>
            </a:r>
          </a:p>
          <a:p>
            <a:pPr>
              <a:buNone/>
            </a:pPr>
            <a:r>
              <a:rPr lang="ru-RU" dirty="0" smtClean="0"/>
              <a:t> </a:t>
            </a:r>
            <a:r>
              <a:rPr lang="ru-RU" dirty="0"/>
              <a:t>	</a:t>
            </a:r>
          </a:p>
          <a:p>
            <a:pPr>
              <a:buNone/>
            </a:pPr>
            <a:endParaRPr lang="en-US" dirty="0"/>
          </a:p>
          <a:p>
            <a:pPr>
              <a:buNone/>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lnSpcReduction="10000"/>
          </a:bodyPr>
          <a:lstStyle/>
          <a:p>
            <a:pPr>
              <a:buNone/>
            </a:pPr>
            <a:r>
              <a:rPr lang="ru-RU" b="1" dirty="0"/>
              <a:t>Нажатие</a:t>
            </a:r>
            <a:r>
              <a:rPr lang="ru-RU" dirty="0"/>
              <a:t> (</a:t>
            </a:r>
            <a:r>
              <a:rPr lang="en-US" dirty="0"/>
              <a:t>Pressing) </a:t>
            </a:r>
            <a:r>
              <a:rPr lang="ru-RU" dirty="0"/>
              <a:t>Предполагает установку указателя над одним из объектов (или позиций) на экране с последующим нажатием кнопки мыши; кнопка удерживается в нажатом состоянии достаточно продолжительное время (не менее 1с); обычно нажатие является начальной фазой операции </a:t>
            </a:r>
            <a:r>
              <a:rPr lang="ru-RU" dirty="0" smtClean="0"/>
              <a:t>выбора</a:t>
            </a:r>
            <a:r>
              <a:rPr lang="ru-RU" dirty="0" smtClean="0"/>
              <a:t>.</a:t>
            </a:r>
            <a:r>
              <a:rPr lang="ru-RU" dirty="0" smtClean="0"/>
              <a:t> </a:t>
            </a:r>
            <a:r>
              <a:rPr lang="ru-RU" dirty="0"/>
              <a:t>	</a:t>
            </a:r>
          </a:p>
          <a:p>
            <a:pPr>
              <a:buNone/>
            </a:pPr>
            <a:r>
              <a:rPr lang="en-US" dirty="0"/>
              <a:t>	</a:t>
            </a:r>
          </a:p>
          <a:p>
            <a:pPr>
              <a:buNone/>
            </a:pP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b="1" dirty="0"/>
              <a:t>Перемещение</a:t>
            </a:r>
            <a:r>
              <a:rPr lang="ru-RU" dirty="0"/>
              <a:t> (</a:t>
            </a:r>
            <a:r>
              <a:rPr lang="en-US" dirty="0"/>
              <a:t>Dragging) 	</a:t>
            </a:r>
            <a:r>
              <a:rPr lang="ru-RU" dirty="0"/>
              <a:t>Перемещение указателя при нажатой кнопке мыши; как правило, используется для выполнения операций выбора и прямого </a:t>
            </a:r>
            <a:r>
              <a:rPr lang="ru-RU" dirty="0" smtClean="0"/>
              <a:t>манипулирования. </a:t>
            </a:r>
            <a:r>
              <a:rPr lang="ru-RU" dirty="0"/>
              <a:t>	</a:t>
            </a:r>
          </a:p>
          <a:p>
            <a:pPr>
              <a:buNone/>
            </a:pPr>
            <a:endParaRPr lang="en-US" dirty="0"/>
          </a:p>
          <a:p>
            <a:pPr>
              <a:buNone/>
            </a:pP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Для большинства операций, выполняемых с помощью мыши, нажатие кнопки только идентифицирует начало выполнения операции. Сама же операция выполняется при освобождении кнопки. Исключением является функция </a:t>
            </a:r>
            <a:r>
              <a:rPr lang="ru-RU" b="1" i="1" dirty="0" err="1"/>
              <a:t>автоповторения</a:t>
            </a:r>
            <a:r>
              <a:rPr lang="ru-RU" b="1" i="1" dirty="0"/>
              <a:t>. </a:t>
            </a:r>
            <a:r>
              <a:rPr lang="ru-RU" dirty="0"/>
              <a:t>Например, установив указатель на стрелку полосы прокрутки и удерживая нажатой кнопку мыши, можно обеспечить непрерывную прокрутку до тех пор, пока кнопка не будет отпущена.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a:bodyPr>
          <a:lstStyle/>
          <a:p>
            <a:pPr algn="ctr">
              <a:buNone/>
            </a:pPr>
            <a:r>
              <a:rPr lang="ru-RU" b="1" dirty="0"/>
              <a:t>КЛАВИАТУРА </a:t>
            </a:r>
          </a:p>
          <a:p>
            <a:pPr>
              <a:buNone/>
            </a:pPr>
            <a:r>
              <a:rPr lang="ru-RU" dirty="0"/>
              <a:t>Клавиатура — это основное средство ввода или редактирования текстовой </a:t>
            </a:r>
            <a:r>
              <a:rPr lang="ru-RU" dirty="0" smtClean="0"/>
              <a:t>информации</a:t>
            </a:r>
            <a:r>
              <a:rPr lang="ru-RU" dirty="0"/>
              <a:t>. Тем не менее, при реализации графического интерфейса она может </a:t>
            </a:r>
            <a:r>
              <a:rPr lang="ru-RU" dirty="0" smtClean="0"/>
              <a:t>использоваться </a:t>
            </a:r>
            <a:r>
              <a:rPr lang="ru-RU" dirty="0"/>
              <a:t>для ввода других типов данных, а также для управления, переключения режимов и как средство ускоренного доступа к объектам и операциям.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С точки зрения организации взаимодействия пользователя с объектами </a:t>
            </a:r>
            <a:r>
              <a:rPr lang="ru-RU" dirty="0" smtClean="0"/>
              <a:t>приложения </a:t>
            </a:r>
            <a:r>
              <a:rPr lang="ru-RU" dirty="0"/>
              <a:t>все клавиши можно разделить на следующие функциональные группы: </a:t>
            </a:r>
          </a:p>
          <a:p>
            <a:pPr>
              <a:buNone/>
            </a:pPr>
            <a:r>
              <a:rPr lang="ru-RU" dirty="0" smtClean="0"/>
              <a:t>	• </a:t>
            </a:r>
            <a:r>
              <a:rPr lang="ru-RU" dirty="0"/>
              <a:t>текстовые клавиши и клавиши пунктуации; </a:t>
            </a:r>
          </a:p>
          <a:p>
            <a:pPr>
              <a:buNone/>
            </a:pPr>
            <a:r>
              <a:rPr lang="ru-RU" dirty="0" smtClean="0"/>
              <a:t>	• </a:t>
            </a:r>
            <a:r>
              <a:rPr lang="ru-RU" dirty="0"/>
              <a:t>клавиши навигации; </a:t>
            </a:r>
          </a:p>
          <a:p>
            <a:pPr>
              <a:buNone/>
            </a:pPr>
            <a:r>
              <a:rPr lang="ru-RU" dirty="0" smtClean="0"/>
              <a:t>	• </a:t>
            </a:r>
            <a:r>
              <a:rPr lang="ru-RU" dirty="0"/>
              <a:t>функциональные клавиши; </a:t>
            </a:r>
          </a:p>
          <a:p>
            <a:pPr>
              <a:buNone/>
            </a:pPr>
            <a:r>
              <a:rPr lang="ru-RU" dirty="0" smtClean="0"/>
              <a:t>	• </a:t>
            </a:r>
            <a:r>
              <a:rPr lang="ru-RU" dirty="0"/>
              <a:t>клавиши доступа; </a:t>
            </a:r>
          </a:p>
          <a:p>
            <a:pPr>
              <a:buNone/>
            </a:pPr>
            <a:r>
              <a:rPr lang="ru-RU" dirty="0" smtClean="0"/>
              <a:t>	• </a:t>
            </a:r>
            <a:r>
              <a:rPr lang="ru-RU" dirty="0"/>
              <a:t>клавиши режима; </a:t>
            </a:r>
          </a:p>
          <a:p>
            <a:pPr>
              <a:buNone/>
            </a:pPr>
            <a:r>
              <a:rPr lang="ru-RU" dirty="0" smtClean="0"/>
              <a:t>	• </a:t>
            </a:r>
            <a:r>
              <a:rPr lang="ru-RU" dirty="0"/>
              <a:t>клавиши-акселераторы.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b="1" i="1" dirty="0"/>
              <a:t>Клавиша доступа </a:t>
            </a:r>
            <a:r>
              <a:rPr lang="ru-RU" dirty="0"/>
              <a:t>(иногда именуемая также мнемонической клавишей) — это текстовая клавиша, которая при использовании в комбинации с клавишей &lt;</a:t>
            </a:r>
            <a:r>
              <a:rPr lang="ru-RU" dirty="0" err="1"/>
              <a:t>Alt</a:t>
            </a:r>
            <a:r>
              <a:rPr lang="ru-RU" dirty="0"/>
              <a:t>&gt; активизирует соответствующий элемент управления. Клавиша доступа должна </a:t>
            </a:r>
            <a:r>
              <a:rPr lang="ru-RU" dirty="0" smtClean="0"/>
              <a:t>соответствовать </a:t>
            </a:r>
            <a:r>
              <a:rPr lang="ru-RU" dirty="0"/>
              <a:t>одному из символов текстовой метки этого элемента управления. Например, комбинация клавиш &lt;</a:t>
            </a:r>
            <a:r>
              <a:rPr lang="ru-RU" dirty="0" err="1"/>
              <a:t>Alt</a:t>
            </a:r>
            <a:r>
              <a:rPr lang="ru-RU" dirty="0"/>
              <a:t>&gt; + О может активизировать элемент управления, имеющий метку </a:t>
            </a:r>
            <a:r>
              <a:rPr lang="ru-RU" dirty="0" smtClean="0"/>
              <a:t>«Открыть». </a:t>
            </a:r>
            <a:r>
              <a:rPr lang="ru-RU" dirty="0"/>
              <a:t>Эффект активизации элемента управления зависит от типа этого элемента.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a:t>Клавиша доступа должна быть уникальной в пределах своей области действия (т.е. одна и та же клавиша не должна использоваться для доступа более чем к одному элементу управления, расположенному в этой области). В противном случае с помощью данной клавиши всегда будет активизироваться только один элемент — расположенный первым в этой области.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b="1" i="1" dirty="0"/>
              <a:t>Клавиши режима </a:t>
            </a:r>
            <a:r>
              <a:rPr lang="ru-RU" dirty="0"/>
              <a:t>изменяют способ действия других клавиш (или других </a:t>
            </a:r>
            <a:r>
              <a:rPr lang="ru-RU" dirty="0" smtClean="0"/>
              <a:t>устройств </a:t>
            </a:r>
            <a:r>
              <a:rPr lang="ru-RU" dirty="0"/>
              <a:t>ввода). Различают два типа таких клавиш: клавиши-переключатели и </a:t>
            </a:r>
            <a:r>
              <a:rPr lang="ru-RU" dirty="0" smtClean="0"/>
              <a:t>клавиши-модификаторы.</a:t>
            </a:r>
          </a:p>
          <a:p>
            <a:pPr>
              <a:buNone/>
            </a:pPr>
            <a:r>
              <a:rPr lang="ru-RU" b="1" i="1" dirty="0"/>
              <a:t>Клавиша-переключатель </a:t>
            </a:r>
            <a:r>
              <a:rPr lang="ru-RU" dirty="0"/>
              <a:t>включает или выключает конкретный режим при </a:t>
            </a:r>
            <a:r>
              <a:rPr lang="ru-RU" dirty="0" smtClean="0"/>
              <a:t>каждом </a:t>
            </a:r>
            <a:r>
              <a:rPr lang="ru-RU" dirty="0"/>
              <a:t>очередном нажатии. Например, нажатие клавиши &lt;</a:t>
            </a:r>
            <a:r>
              <a:rPr lang="ru-RU" dirty="0" err="1"/>
              <a:t>Caps</a:t>
            </a:r>
            <a:r>
              <a:rPr lang="ru-RU" dirty="0"/>
              <a:t> </a:t>
            </a:r>
            <a:r>
              <a:rPr lang="ru-RU" dirty="0" err="1"/>
              <a:t>lock</a:t>
            </a:r>
            <a:r>
              <a:rPr lang="ru-RU" dirty="0"/>
              <a:t>&gt; приводит к </a:t>
            </a:r>
            <a:r>
              <a:rPr lang="ru-RU" dirty="0" smtClean="0"/>
              <a:t>переключению </a:t>
            </a:r>
            <a:r>
              <a:rPr lang="ru-RU" dirty="0"/>
              <a:t>с верхнего регистра на нижний и наоборот. </a:t>
            </a:r>
            <a:r>
              <a:rPr lang="ru-RU" dirty="0" smtClean="0"/>
              <a:t> </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85000" lnSpcReduction="20000"/>
          </a:bodyPr>
          <a:lstStyle/>
          <a:p>
            <a:pPr algn="ctr">
              <a:buNone/>
            </a:pPr>
            <a:r>
              <a:rPr lang="ru-RU" b="1" dirty="0"/>
              <a:t>РАБОЧИЙ СТОЛ </a:t>
            </a:r>
          </a:p>
          <a:p>
            <a:pPr>
              <a:buNone/>
            </a:pPr>
            <a:r>
              <a:rPr lang="ru-RU" dirty="0"/>
              <a:t>Рабочий стол предоставляет пользователю первичную рабочую область; он </a:t>
            </a:r>
            <a:r>
              <a:rPr lang="ru-RU" dirty="0" smtClean="0"/>
              <a:t>заполняет </a:t>
            </a:r>
            <a:r>
              <a:rPr lang="ru-RU" dirty="0"/>
              <a:t>экран и формирует визуальный фон для всех выполняемых операций </a:t>
            </a:r>
            <a:r>
              <a:rPr lang="ru-RU" dirty="0" smtClean="0"/>
              <a:t>Тем </a:t>
            </a:r>
            <a:r>
              <a:rPr lang="ru-RU" dirty="0"/>
              <a:t>не менее, Рабочий стол является не просто фоном. Он может также быть использован в качестве основы для размещения объектов файловой системы. Кроме того, для компьютера, подключенного к сети, Рабочий стол служит в качестве частной рабочей области, через которую пользователь может получить доступ к другим объектам сети.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b="1" i="1" dirty="0"/>
              <a:t>Клавиша-модификатор, </a:t>
            </a:r>
            <a:r>
              <a:rPr lang="ru-RU" dirty="0"/>
              <a:t>в отличие от клавиш-переключателей, устанавливает режим, который </a:t>
            </a:r>
            <a:r>
              <a:rPr lang="ru-RU" dirty="0" smtClean="0"/>
              <a:t>остается </a:t>
            </a:r>
            <a:r>
              <a:rPr lang="ru-RU" dirty="0"/>
              <a:t>в силе, только пока клавиша-модификатор удерживается в нажатом состоянии. К ним относятся клавиши &lt;</a:t>
            </a:r>
            <a:r>
              <a:rPr lang="ru-RU" dirty="0" err="1"/>
              <a:t>Shift</a:t>
            </a:r>
            <a:r>
              <a:rPr lang="ru-RU" dirty="0"/>
              <a:t>&gt;, &lt;</a:t>
            </a:r>
            <a:r>
              <a:rPr lang="ru-RU" dirty="0" err="1"/>
              <a:t>Ctrl</a:t>
            </a:r>
            <a:r>
              <a:rPr lang="ru-RU" dirty="0"/>
              <a:t>&gt; и &lt;</a:t>
            </a:r>
            <a:r>
              <a:rPr lang="ru-RU" dirty="0" err="1"/>
              <a:t>Alt</a:t>
            </a:r>
            <a:r>
              <a:rPr lang="ru-RU" dirty="0"/>
              <a:t>&gt;.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a:t>Их </a:t>
            </a:r>
            <a:r>
              <a:rPr lang="ru-RU" dirty="0" smtClean="0"/>
              <a:t>использование</a:t>
            </a:r>
            <a:r>
              <a:rPr lang="ru-RU" dirty="0"/>
              <a:t>, во многих случаях, оказывается предпочтительнее из-за того, что они требуют привлечения внимания пользователя к выбору режима и, вместе с тем, </a:t>
            </a:r>
            <a:r>
              <a:rPr lang="ru-RU" dirty="0" smtClean="0"/>
              <a:t>позволяют </a:t>
            </a:r>
            <a:r>
              <a:rPr lang="ru-RU" dirty="0"/>
              <a:t>легко отменить выбранный режим.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b="1" i="1" dirty="0"/>
              <a:t>Клавиши-акселераторы </a:t>
            </a:r>
            <a:r>
              <a:rPr lang="ru-RU" dirty="0"/>
              <a:t>(называемые также горячими клавишами) — это клавиши или комбинации клавиш, которые обеспечивают быстрый доступ к часто выполняемым операциям. В качестве таких комбинаций рекомендуется использовать &lt;</a:t>
            </a:r>
            <a:r>
              <a:rPr lang="ru-RU" dirty="0" err="1"/>
              <a:t>Сtrl</a:t>
            </a:r>
            <a:r>
              <a:rPr lang="ru-RU" dirty="0"/>
              <a:t>&gt;+&lt;символ&gt; и функциональные клавиши (с </a:t>
            </a:r>
            <a:r>
              <a:rPr lang="ru-RU" dirty="0" err="1"/>
              <a:t>Fl</a:t>
            </a:r>
            <a:r>
              <a:rPr lang="ru-RU" dirty="0"/>
              <a:t> </a:t>
            </a:r>
            <a:r>
              <a:rPr lang="ru-RU" dirty="0" err="1"/>
              <a:t>no</a:t>
            </a:r>
            <a:r>
              <a:rPr lang="ru-RU" dirty="0"/>
              <a:t> F12).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a:t>По определению, </a:t>
            </a:r>
            <a:r>
              <a:rPr lang="ru-RU" dirty="0" smtClean="0"/>
              <a:t>клавиши-акселераторы </a:t>
            </a:r>
            <a:r>
              <a:rPr lang="ru-RU" dirty="0"/>
              <a:t>являются «клавиатурным эквивалентом» других элементов </a:t>
            </a:r>
            <a:r>
              <a:rPr lang="ru-RU" dirty="0" smtClean="0"/>
              <a:t>пользовательского </a:t>
            </a:r>
            <a:r>
              <a:rPr lang="ru-RU" dirty="0"/>
              <a:t>интерфейса. Исходя из этого, избегайте использования </a:t>
            </a:r>
            <a:r>
              <a:rPr lang="ru-RU" dirty="0" smtClean="0"/>
              <a:t>клавиши-акселератора </a:t>
            </a:r>
            <a:r>
              <a:rPr lang="ru-RU" dirty="0"/>
              <a:t>как единственного средства доступа к какому-либо объекту или функции.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При назначении клавиш-акселераторов следует учитывать приведенные ниже рекомендации. </a:t>
            </a:r>
          </a:p>
          <a:p>
            <a:pPr>
              <a:buNone/>
            </a:pPr>
            <a:r>
              <a:rPr lang="ru-RU" dirty="0" smtClean="0"/>
              <a:t>	• используйте </a:t>
            </a:r>
            <a:r>
              <a:rPr lang="ru-RU" dirty="0"/>
              <a:t>комбинацию &lt;</a:t>
            </a:r>
            <a:r>
              <a:rPr lang="ru-RU" dirty="0" err="1"/>
              <a:t>Shift</a:t>
            </a:r>
            <a:r>
              <a:rPr lang="ru-RU" dirty="0"/>
              <a:t>&gt;+&lt;клавиша&gt; для расширения или дополнения действия, выполняемого с помощью этой &lt;клавиши&gt; без &lt;</a:t>
            </a:r>
            <a:r>
              <a:rPr lang="ru-RU" dirty="0" err="1"/>
              <a:t>Shift</a:t>
            </a:r>
            <a:r>
              <a:rPr lang="ru-RU" dirty="0"/>
              <a:t>&gt;. Например, если комбинация клавиш &lt;</a:t>
            </a:r>
            <a:r>
              <a:rPr lang="ru-RU" dirty="0" err="1"/>
              <a:t>Alt</a:t>
            </a:r>
            <a:r>
              <a:rPr lang="ru-RU" dirty="0"/>
              <a:t>&gt;+&lt;</a:t>
            </a:r>
            <a:r>
              <a:rPr lang="ru-RU" dirty="0" err="1"/>
              <a:t>Tab</a:t>
            </a:r>
            <a:r>
              <a:rPr lang="ru-RU" dirty="0"/>
              <a:t>&gt; обеспечивает переключение между окнами сверху вниз, то комбинация &lt;</a:t>
            </a:r>
            <a:r>
              <a:rPr lang="ru-RU" dirty="0" err="1"/>
              <a:t>Shift</a:t>
            </a:r>
            <a:r>
              <a:rPr lang="ru-RU" dirty="0"/>
              <a:t>&gt;+&lt;</a:t>
            </a:r>
            <a:r>
              <a:rPr lang="ru-RU" dirty="0" err="1"/>
              <a:t>Alt</a:t>
            </a:r>
            <a:r>
              <a:rPr lang="ru-RU" dirty="0"/>
              <a:t>&gt;+&lt;</a:t>
            </a:r>
            <a:r>
              <a:rPr lang="ru-RU" dirty="0" err="1"/>
              <a:t>Tab</a:t>
            </a:r>
            <a:r>
              <a:rPr lang="ru-RU" dirty="0"/>
              <a:t>&gt; переключает окна в обратном порядке.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smtClean="0"/>
              <a:t>	• используйте </a:t>
            </a:r>
            <a:r>
              <a:rPr lang="ru-RU" dirty="0"/>
              <a:t>комбинации &lt;</a:t>
            </a:r>
            <a:r>
              <a:rPr lang="ru-RU" dirty="0" err="1"/>
              <a:t>Сtrl</a:t>
            </a:r>
            <a:r>
              <a:rPr lang="ru-RU" dirty="0"/>
              <a:t>&gt;+&lt;клавиша&gt; для усиления эффекта действия, выполняемого с помощью &lt;клавиши&gt;. Например, при редактировании текста клавиша &lt;</a:t>
            </a:r>
            <a:r>
              <a:rPr lang="ru-RU" dirty="0" err="1"/>
              <a:t>Ноmе</a:t>
            </a:r>
            <a:r>
              <a:rPr lang="ru-RU" dirty="0"/>
              <a:t>&gt; обеспечивает переход на начало строки, а комбинация &lt;</a:t>
            </a:r>
            <a:r>
              <a:rPr lang="ru-RU" dirty="0" err="1"/>
              <a:t>Ctrl</a:t>
            </a:r>
            <a:r>
              <a:rPr lang="ru-RU" dirty="0"/>
              <a:t>&gt;+&lt;Home&gt; — в начало текста.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 следует избегать </a:t>
            </a:r>
            <a:r>
              <a:rPr lang="ru-RU" dirty="0"/>
              <a:t>комбинаций &lt;</a:t>
            </a:r>
            <a:r>
              <a:rPr lang="ru-RU" dirty="0" err="1"/>
              <a:t>Alt</a:t>
            </a:r>
            <a:r>
              <a:rPr lang="ru-RU" dirty="0"/>
              <a:t>&gt;+&lt;клавиша&gt;, поскольку они могут конфликтовать со стандартным клавиатурным доступом к меню и элементам управления интерфейса. Комбинации &lt;</a:t>
            </a:r>
            <a:r>
              <a:rPr lang="ru-RU" dirty="0" err="1"/>
              <a:t>Alt</a:t>
            </a:r>
            <a:r>
              <a:rPr lang="ru-RU" dirty="0"/>
              <a:t>&gt;+&lt;</a:t>
            </a:r>
            <a:r>
              <a:rPr lang="ru-RU" dirty="0" err="1"/>
              <a:t>Tab</a:t>
            </a:r>
            <a:r>
              <a:rPr lang="ru-RU" dirty="0"/>
              <a:t>&gt;, &lt;</a:t>
            </a:r>
            <a:r>
              <a:rPr lang="ru-RU" dirty="0" err="1"/>
              <a:t>Alt</a:t>
            </a:r>
            <a:r>
              <a:rPr lang="ru-RU" dirty="0"/>
              <a:t>&gt;+&lt;</a:t>
            </a:r>
            <a:r>
              <a:rPr lang="ru-RU" dirty="0" err="1"/>
              <a:t>Esc</a:t>
            </a:r>
            <a:r>
              <a:rPr lang="ru-RU" dirty="0"/>
              <a:t>&gt; и &lt;</a:t>
            </a:r>
            <a:r>
              <a:rPr lang="ru-RU" dirty="0" err="1"/>
              <a:t>Alt</a:t>
            </a:r>
            <a:r>
              <a:rPr lang="ru-RU" dirty="0"/>
              <a:t>&gt;+&lt;</a:t>
            </a:r>
            <a:r>
              <a:rPr lang="ru-RU" dirty="0" err="1"/>
              <a:t>Spacebar</a:t>
            </a:r>
            <a:r>
              <a:rPr lang="ru-RU" dirty="0"/>
              <a:t>&gt; зарезервированы для системного использования; комбинации &lt;</a:t>
            </a:r>
            <a:r>
              <a:rPr lang="ru-RU" dirty="0" err="1"/>
              <a:t>Аlt</a:t>
            </a:r>
            <a:r>
              <a:rPr lang="ru-RU" dirty="0"/>
              <a:t>&gt;+&lt;цифра&gt; обеспечивают ввод специальных символов </a:t>
            </a:r>
            <a:r>
              <a:rPr lang="ru-RU" dirty="0" smtClean="0"/>
              <a:t> </a:t>
            </a: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smtClean="0"/>
              <a:t>	</a:t>
            </a:r>
            <a:r>
              <a:rPr lang="ru-RU" dirty="0"/>
              <a:t>• </a:t>
            </a:r>
            <a:r>
              <a:rPr lang="ru-RU" dirty="0" smtClean="0"/>
              <a:t>необходимо учитывать </a:t>
            </a:r>
            <a:r>
              <a:rPr lang="ru-RU" dirty="0"/>
              <a:t>назначения клавиш-акселераторов, использованные разработчиками системного программного обеспечения. Например, в ОС MS </a:t>
            </a:r>
            <a:r>
              <a:rPr lang="ru-RU" dirty="0" err="1"/>
              <a:t>Windows</a:t>
            </a:r>
            <a:r>
              <a:rPr lang="ru-RU" dirty="0"/>
              <a:t> комбинация &lt;</a:t>
            </a:r>
            <a:r>
              <a:rPr lang="ru-RU" dirty="0" err="1"/>
              <a:t>Ctrl</a:t>
            </a:r>
            <a:r>
              <a:rPr lang="ru-RU" dirty="0"/>
              <a:t>&gt;+C используется для выполнения команды </a:t>
            </a:r>
            <a:r>
              <a:rPr lang="ru-RU" i="1" dirty="0" err="1"/>
              <a:t>Copy</a:t>
            </a:r>
            <a:r>
              <a:rPr lang="ru-RU" i="1" dirty="0"/>
              <a:t> (Копировать). </a:t>
            </a: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 </a:t>
            </a:r>
            <a:r>
              <a:rPr lang="ru-RU" dirty="0"/>
              <a:t>Предоставляйте пользователю право изменять назначения клавиш-акселераторов в вашем приложении, когда это возможно. </a:t>
            </a:r>
            <a:endParaRPr lang="ru-RU" dirty="0" smtClean="0"/>
          </a:p>
          <a:p>
            <a:pPr>
              <a:buNone/>
            </a:pPr>
            <a:r>
              <a:rPr lang="ru-RU" dirty="0" smtClean="0"/>
              <a:t>	• </a:t>
            </a:r>
            <a:r>
              <a:rPr lang="ru-RU" dirty="0"/>
              <a:t>Используйте клавишу &lt;</a:t>
            </a:r>
            <a:r>
              <a:rPr lang="ru-RU" dirty="0" err="1"/>
              <a:t>Esc</a:t>
            </a:r>
            <a:r>
              <a:rPr lang="ru-RU" dirty="0"/>
              <a:t>&gt; для прерывания выполняемой операции; как </a:t>
            </a:r>
            <a:r>
              <a:rPr lang="ru-RU" dirty="0" smtClean="0"/>
              <a:t>правило</a:t>
            </a:r>
            <a:r>
              <a:rPr lang="ru-RU" dirty="0"/>
              <a:t>, она также используется в качестве клавиши-акселератора для выполнения команды </a:t>
            </a:r>
            <a:r>
              <a:rPr lang="ru-RU" i="1" dirty="0" err="1"/>
              <a:t>Cancel</a:t>
            </a:r>
            <a:r>
              <a:rPr lang="ru-RU" i="1" dirty="0"/>
              <a:t>(Отменить). </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smtClean="0"/>
              <a:t>	• </a:t>
            </a:r>
            <a:r>
              <a:rPr lang="ru-RU" dirty="0"/>
              <a:t>Сделайте ваше приложение нечувствительным к случайным (ошибочным) комбинациям клавиш.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85000" lnSpcReduction="20000"/>
          </a:bodyPr>
          <a:lstStyle/>
          <a:p>
            <a:pPr algn="ctr">
              <a:buNone/>
            </a:pPr>
            <a:r>
              <a:rPr lang="ru-RU" b="1" dirty="0"/>
              <a:t>ПИКТОГРАММЫ </a:t>
            </a:r>
          </a:p>
          <a:p>
            <a:pPr>
              <a:buNone/>
            </a:pPr>
            <a:r>
              <a:rPr lang="ru-RU" dirty="0"/>
              <a:t>Пиктограммы используются для визуального представления на экране объектов или задач. Как правило, это небольшие законченные рисунки, отображающие </a:t>
            </a:r>
            <a:r>
              <a:rPr lang="ru-RU" dirty="0" smtClean="0"/>
              <a:t>сущность </a:t>
            </a:r>
            <a:r>
              <a:rPr lang="ru-RU" dirty="0"/>
              <a:t>представляемых объектов или явлений. Поскольку пиктограммы являются одним из основных средств взаимодействия пользователя с приложением, важно не только обеспечить поддержку существующих (системных) пиктограмм, но и разработать новые; от того, насколько они будут соответствовать своему предназначению, будет зависеть и эффективность работы пользователя.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85000" lnSpcReduction="10000"/>
          </a:bodyPr>
          <a:lstStyle/>
          <a:p>
            <a:pPr algn="ctr">
              <a:buNone/>
            </a:pPr>
            <a:r>
              <a:rPr lang="ru-RU" b="1" dirty="0"/>
              <a:t>ВЗАИМОДЕЙСТВИЕ ПОЛЬЗОВАТЕЛЯ С ПРИЛОЖЕНИЕМ </a:t>
            </a:r>
            <a:endParaRPr lang="ru-RU" b="1" dirty="0" smtClean="0"/>
          </a:p>
          <a:p>
            <a:pPr>
              <a:buNone/>
            </a:pPr>
            <a:r>
              <a:rPr lang="ru-RU" dirty="0"/>
              <a:t>Основные операции взаимодействия пользователя с приложениями, такие как навигация, выбор, просмотр, редактирование, создание новых объектов базируются на парадигме объектной обработки, в которой пользователь идентифицирует объект и действие, относящееся к этому объекту. Последовательно реализуя эту технику, вы даете возможность пользователю переносить их навыки и знания на новые задания.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a:t>Большинство создаваемых приложений поддерживают основные операции взаимодействия для мыши, клавиатуры и пера.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77500" lnSpcReduction="20000"/>
          </a:bodyPr>
          <a:lstStyle/>
          <a:p>
            <a:pPr algn="ctr">
              <a:buNone/>
            </a:pPr>
            <a:r>
              <a:rPr lang="ru-RU" b="1" dirty="0"/>
              <a:t>НАВИГАЦИЯ </a:t>
            </a:r>
          </a:p>
          <a:p>
            <a:pPr>
              <a:buNone/>
            </a:pPr>
            <a:r>
              <a:rPr lang="ru-RU" dirty="0"/>
              <a:t>Перемещая мышь, пользователь может переместить указатель в любую позицию на экране. </a:t>
            </a:r>
          </a:p>
          <a:p>
            <a:pPr>
              <a:buNone/>
            </a:pPr>
            <a:r>
              <a:rPr lang="ru-RU" dirty="0"/>
              <a:t>Навигация с помощью пера подобна навигаций посредством мыши, за </a:t>
            </a:r>
            <a:r>
              <a:rPr lang="ru-RU" dirty="0" smtClean="0"/>
              <a:t>исключением </a:t>
            </a:r>
            <a:r>
              <a:rPr lang="ru-RU" dirty="0"/>
              <a:t>того, что пользователь перемещает перо, не касаясь входной поверхности. </a:t>
            </a:r>
          </a:p>
          <a:p>
            <a:pPr>
              <a:buNone/>
            </a:pPr>
            <a:r>
              <a:rPr lang="ru-RU" dirty="0"/>
              <a:t>Клавиатурная навигация требует от пользователя нажатия специальных клавиш и их комбинаций. Положение позиции (фокуса) ввода определяется контекстом (текущей ситуацией); в частности, при работе с текстом оно идентифицируется положением текстового курсора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85000" lnSpcReduction="20000"/>
          </a:bodyPr>
          <a:lstStyle/>
          <a:p>
            <a:pPr algn="ctr">
              <a:buNone/>
            </a:pPr>
            <a:r>
              <a:rPr lang="ru-RU" b="1" dirty="0"/>
              <a:t>Основные клавиши навигации </a:t>
            </a:r>
          </a:p>
          <a:p>
            <a:pPr>
              <a:buNone/>
            </a:pPr>
            <a:r>
              <a:rPr lang="ru-RU" dirty="0"/>
              <a:t>Клавиши навигации — это четыре клавиши управления курсором (которые мы в дальнейшем для краткости будем называть &lt;Вправо&gt;, &lt;Влево&gt;, &lt;Вверх&gt;, &lt;Вниз&gt;), а также клавиши &lt;Home&gt;, &lt;</a:t>
            </a:r>
            <a:r>
              <a:rPr lang="ru-RU" dirty="0" err="1"/>
              <a:t>End</a:t>
            </a:r>
            <a:r>
              <a:rPr lang="ru-RU" dirty="0"/>
              <a:t>&gt;, &lt;</a:t>
            </a:r>
            <a:r>
              <a:rPr lang="ru-RU" dirty="0" err="1"/>
              <a:t>Page</a:t>
            </a:r>
            <a:r>
              <a:rPr lang="ru-RU" dirty="0"/>
              <a:t> </a:t>
            </a:r>
            <a:r>
              <a:rPr lang="ru-RU" dirty="0" err="1"/>
              <a:t>Up</a:t>
            </a:r>
            <a:r>
              <a:rPr lang="ru-RU" dirty="0"/>
              <a:t>&gt;, &lt;</a:t>
            </a:r>
            <a:r>
              <a:rPr lang="ru-RU" dirty="0" err="1"/>
              <a:t>Page</a:t>
            </a:r>
            <a:r>
              <a:rPr lang="ru-RU" dirty="0"/>
              <a:t> </a:t>
            </a:r>
            <a:r>
              <a:rPr lang="ru-RU" dirty="0" err="1"/>
              <a:t>Down</a:t>
            </a:r>
            <a:r>
              <a:rPr lang="ru-RU" dirty="0"/>
              <a:t>&gt; и клавиша &lt;</a:t>
            </a:r>
            <a:r>
              <a:rPr lang="ru-RU" dirty="0" err="1"/>
              <a:t>Tab</a:t>
            </a:r>
            <a:r>
              <a:rPr lang="ru-RU" dirty="0"/>
              <a:t>&gt;. Нажатие клавиш навигации в сочетании с клавишей &lt;</a:t>
            </a:r>
            <a:r>
              <a:rPr lang="ru-RU" dirty="0" err="1"/>
              <a:t>Ctrl</a:t>
            </a:r>
            <a:r>
              <a:rPr lang="ru-RU" dirty="0"/>
              <a:t>&gt; позволяет увеличивать шаг перемещения. Например, нажатие клавиши &lt;Вправо&gt; перемещает курсор в текстовой области вправо на один символ, а нажатие той же клавиши совместно с &lt;</a:t>
            </a:r>
            <a:r>
              <a:rPr lang="ru-RU" dirty="0" err="1"/>
              <a:t>Сtrl</a:t>
            </a:r>
            <a:r>
              <a:rPr lang="ru-RU" dirty="0"/>
              <a:t>&gt; о6еспечивает перемещение курсора на одно слово.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a:t>В отличие от навигации с помощью мыши и пера, клавиатурная навигация обычно влияет на текущий выбор. В связи с этим </a:t>
            </a:r>
            <a:r>
              <a:rPr lang="ru-RU" dirty="0" smtClean="0"/>
              <a:t>можно </a:t>
            </a:r>
            <a:r>
              <a:rPr lang="ru-RU" dirty="0"/>
              <a:t>дополнительно определить </a:t>
            </a:r>
            <a:r>
              <a:rPr lang="ru-RU" dirty="0" smtClean="0"/>
              <a:t>использование </a:t>
            </a:r>
            <a:r>
              <a:rPr lang="ru-RU" dirty="0"/>
              <a:t>клавиши &lt;</a:t>
            </a:r>
            <a:r>
              <a:rPr lang="ru-RU" dirty="0" err="1"/>
              <a:t>Scroll</a:t>
            </a:r>
            <a:r>
              <a:rPr lang="ru-RU" dirty="0"/>
              <a:t> </a:t>
            </a:r>
            <a:r>
              <a:rPr lang="ru-RU" dirty="0" err="1"/>
              <a:t>Lock</a:t>
            </a:r>
            <a:r>
              <a:rPr lang="ru-RU" dirty="0"/>
              <a:t>&gt; таким образом, чтобы навигация выполнялась без изменения текущего выбора. При этом величина шага приращения остается прежней.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85000" lnSpcReduction="20000"/>
          </a:bodyPr>
          <a:lstStyle/>
          <a:p>
            <a:pPr algn="ctr">
              <a:buNone/>
            </a:pPr>
            <a:r>
              <a:rPr lang="ru-RU" b="1" dirty="0"/>
              <a:t>ВЫБОР </a:t>
            </a:r>
          </a:p>
          <a:p>
            <a:pPr>
              <a:buNone/>
            </a:pPr>
            <a:r>
              <a:rPr lang="ru-RU" dirty="0"/>
              <a:t>Выбор является основным средством, с помощью которого пользователь </a:t>
            </a:r>
            <a:r>
              <a:rPr lang="ru-RU" dirty="0" smtClean="0"/>
              <a:t>идентифицирует </a:t>
            </a:r>
            <a:r>
              <a:rPr lang="ru-RU" dirty="0"/>
              <a:t>интересующие его объекты. Следовательно, реализация модели </a:t>
            </a:r>
            <a:r>
              <a:rPr lang="ru-RU" dirty="0" smtClean="0"/>
              <a:t>взаимодействия</a:t>
            </a:r>
            <a:r>
              <a:rPr lang="ru-RU" dirty="0"/>
              <a:t>, основанной на использовании выбора — один из наиболее важных аспектов проектирования интерфейса. </a:t>
            </a:r>
            <a:endParaRPr lang="ru-RU" dirty="0" smtClean="0"/>
          </a:p>
          <a:p>
            <a:pPr>
              <a:buNone/>
            </a:pPr>
            <a:r>
              <a:rPr lang="ru-RU" dirty="0"/>
              <a:t>Выбор, как правило, предполагает прямое указание пользователем </a:t>
            </a:r>
            <a:r>
              <a:rPr lang="ru-RU" dirty="0" smtClean="0"/>
              <a:t>идентифицируемого </a:t>
            </a:r>
            <a:r>
              <a:rPr lang="ru-RU" dirty="0"/>
              <a:t>объекта. Этот механизм известен как </a:t>
            </a:r>
            <a:r>
              <a:rPr lang="ru-RU" b="1" i="1" dirty="0"/>
              <a:t>явный выбор</a:t>
            </a:r>
            <a:r>
              <a:rPr lang="ru-RU" dirty="0"/>
              <a:t>. Если объект выбран, пользователь может определить действие для него.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Возможны также ситуации, когда идентификация (выбор) объекта производится «косвенно», на основе некоторого логического правила или исходя из текущего </a:t>
            </a:r>
            <a:r>
              <a:rPr lang="ru-RU" dirty="0" smtClean="0"/>
              <a:t>контекста</a:t>
            </a:r>
            <a:r>
              <a:rPr lang="ru-RU" dirty="0"/>
              <a:t>. Косвенный выбор работает наиболее эффективно в тех случаях, когда между объектом и действием существует простая и видимая ассоциация. Например, когда пользователь «протаскивает» полосу прокрутки, он одновременно определяет и </a:t>
            </a:r>
            <a:r>
              <a:rPr lang="ru-RU" dirty="0" smtClean="0"/>
              <a:t>выбор </a:t>
            </a:r>
            <a:r>
              <a:rPr lang="ru-RU" dirty="0"/>
              <a:t>объекта «полоса прокрутки», и связанное с ним действие «перемещение».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smtClean="0"/>
              <a:t>Косвенный </a:t>
            </a:r>
            <a:r>
              <a:rPr lang="ru-RU" dirty="0"/>
              <a:t>выбор может быть реализован и посредством имеющейся связи между </a:t>
            </a:r>
            <a:r>
              <a:rPr lang="ru-RU" dirty="0" smtClean="0"/>
              <a:t>объектами</a:t>
            </a:r>
            <a:r>
              <a:rPr lang="ru-RU" dirty="0"/>
              <a:t>. Например, выбирая символ в текстовом документе, вы, тем самым, подразумеваете выбор параграфа, в котором содержится данный символ.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Операция выбора может относиться как к единственному объекту, так и к </a:t>
            </a:r>
            <a:r>
              <a:rPr lang="ru-RU" dirty="0" smtClean="0"/>
              <a:t>множеству </a:t>
            </a:r>
            <a:r>
              <a:rPr lang="ru-RU" dirty="0"/>
              <a:t>объектов. Соответственно различают </a:t>
            </a:r>
            <a:r>
              <a:rPr lang="ru-RU" b="1" i="1" dirty="0"/>
              <a:t>единичный и множественный выбор. </a:t>
            </a:r>
            <a:r>
              <a:rPr lang="ru-RU" dirty="0"/>
              <a:t>Множественный выбор может быть непрерывным (известен также как выбор </a:t>
            </a:r>
            <a:r>
              <a:rPr lang="ru-RU" dirty="0" smtClean="0"/>
              <a:t>области</a:t>
            </a:r>
            <a:r>
              <a:rPr lang="ru-RU" dirty="0"/>
              <a:t>), когда операция выбора выполняется для группы расположенных рядом объектов, либо раздельным, когда выбор содержит группу объектов, которые </a:t>
            </a:r>
            <a:r>
              <a:rPr lang="ru-RU" dirty="0" smtClean="0"/>
              <a:t>пространственно </a:t>
            </a:r>
            <a:r>
              <a:rPr lang="ru-RU" dirty="0"/>
              <a:t>или логически разнесены.</a:t>
            </a:r>
            <a:r>
              <a:rPr lang="ru-RU" b="1" i="1" dirty="0"/>
              <a:t> </a:t>
            </a:r>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a:t>Множественный выбор может также быть классифицирован как </a:t>
            </a:r>
            <a:r>
              <a:rPr lang="ru-RU" b="1" i="1" dirty="0"/>
              <a:t>однородный (гомогенный) или разнородный (гетерогенный), </a:t>
            </a:r>
            <a:r>
              <a:rPr lang="ru-RU" dirty="0"/>
              <a:t>в зависимости от типа или свойств выбранных объектов. Однородность или разнородность выбора влияет на </a:t>
            </a:r>
            <a:r>
              <a:rPr lang="ru-RU" dirty="0" smtClean="0"/>
              <a:t>доступность </a:t>
            </a:r>
            <a:r>
              <a:rPr lang="ru-RU" dirty="0"/>
              <a:t>операций, выполняемых над всеми выбранными объектами.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lnSpcReduction="20000"/>
          </a:bodyPr>
          <a:lstStyle/>
          <a:p>
            <a:pPr algn="ctr">
              <a:buNone/>
            </a:pPr>
            <a:r>
              <a:rPr lang="ru-RU" b="1" dirty="0"/>
              <a:t>ОКНА </a:t>
            </a:r>
          </a:p>
          <a:p>
            <a:pPr>
              <a:buNone/>
            </a:pPr>
            <a:r>
              <a:rPr lang="ru-RU" dirty="0"/>
              <a:t>В реальном мире взгляд через разные окна позволяет получить различные изображения внешнего мира. Аналогичную роль играют окна и в графическом интерфейсе. </a:t>
            </a:r>
          </a:p>
          <a:p>
            <a:pPr>
              <a:buNone/>
            </a:pPr>
            <a:r>
              <a:rPr lang="ru-RU" dirty="0" smtClean="0"/>
              <a:t>Формально </a:t>
            </a:r>
            <a:r>
              <a:rPr lang="ru-RU" dirty="0"/>
              <a:t>понятие окна трактуется следующим образом: окно есть </a:t>
            </a:r>
            <a:r>
              <a:rPr lang="ru-RU" dirty="0" smtClean="0"/>
              <a:t>специальная </a:t>
            </a:r>
            <a:r>
              <a:rPr lang="ru-RU" dirty="0"/>
              <a:t>область физического экрана, с помощью которой пользователь имеет </a:t>
            </a:r>
            <a:r>
              <a:rPr lang="ru-RU" dirty="0" smtClean="0"/>
              <a:t>возможность </a:t>
            </a:r>
            <a:r>
              <a:rPr lang="ru-RU" dirty="0"/>
              <a:t>получить отображение определенного аспекта решаемой задачи.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a:t>Всегда </a:t>
            </a:r>
            <a:r>
              <a:rPr lang="ru-RU" dirty="0" smtClean="0"/>
              <a:t>необходимо обеспечивать </a:t>
            </a:r>
            <a:r>
              <a:rPr lang="ru-RU" dirty="0"/>
              <a:t>визуальную обратную связь для отображения результатов явного выбора, с тем, чтобы пользователь мог контролировать свои действия. Форма отображения выбора зависит от объекта и текущего контекста.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a:bodyPr>
          <a:lstStyle/>
          <a:p>
            <a:pPr>
              <a:buNone/>
            </a:pPr>
            <a:r>
              <a:rPr lang="ru-RU" dirty="0"/>
              <a:t>Область выбора — это совокупность объектов одного окна, для которых сделан выбор; при этом область выбора не обязательно будет совпадать с областью видимости этих объектов. Например, вы можете выбрать два файла в одном и том же окне, удаленных друг от друга настолько, что в пределах видимости находится только один из них.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a:bodyPr>
          <a:lstStyle/>
          <a:p>
            <a:pPr>
              <a:buNone/>
            </a:pPr>
            <a:r>
              <a:rPr lang="ru-RU" dirty="0"/>
              <a:t>Одновременно может существовать несколько областей выбора. При этом в </a:t>
            </a:r>
            <a:r>
              <a:rPr lang="ru-RU" dirty="0" smtClean="0"/>
              <a:t>каждом </a:t>
            </a:r>
            <a:r>
              <a:rPr lang="ru-RU" dirty="0"/>
              <a:t>окне может быть определена только одна область выбора. Область выбора в одном окне не зависит от областей выбора в других окнах. </a:t>
            </a:r>
            <a:endParaRPr lang="ru-RU" dirty="0" smtClean="0"/>
          </a:p>
          <a:p>
            <a:pPr>
              <a:buNone/>
            </a:pPr>
            <a:r>
              <a:rPr lang="ru-RU" dirty="0"/>
              <a:t>Учитывать имеющиеся области выбора важно из-за того, что они определяют набор допустимых операций для выбранных объектов и способ выполнения этих </a:t>
            </a:r>
            <a:r>
              <a:rPr lang="ru-RU" dirty="0" smtClean="0"/>
              <a:t>операций. </a:t>
            </a: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a:t>Как правило, области выбора содержат объекты, относящиеся к одному уровню иерархии (например, только файлы внутри папки, либо папки, имеющие равный </a:t>
            </a:r>
            <a:r>
              <a:rPr lang="ru-RU" dirty="0" smtClean="0"/>
              <a:t>уровень </a:t>
            </a:r>
            <a:r>
              <a:rPr lang="ru-RU" dirty="0"/>
              <a:t>вложенности).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lnSpcReduction="20000"/>
          </a:bodyPr>
          <a:lstStyle/>
          <a:p>
            <a:pPr algn="ctr">
              <a:buNone/>
            </a:pPr>
            <a:r>
              <a:rPr lang="ru-RU" b="1" dirty="0"/>
              <a:t>ОСНОВНЫЕ КОНЦЕПЦИИ ВЫБОРА С ПОМОЩЬЮ МЫШИ </a:t>
            </a:r>
            <a:endParaRPr lang="ru-RU" b="1" dirty="0" smtClean="0"/>
          </a:p>
          <a:p>
            <a:pPr>
              <a:buNone/>
            </a:pPr>
            <a:r>
              <a:rPr lang="ru-RU" dirty="0"/>
              <a:t>Выбор с помощью мыши основан на использовании двух основных действий: нажатии клавиши мыши и перемещении. В общем случае, нажатие обеспечивает выбор единственного объекта или позиции, а перемещением идентифицируется область, состоящая из всех объектов, начиная от позиции «кнопка нажата» до позиции «кнопка отпущена».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dirty="0"/>
              <a:t>Предоставьте пользователю возможность использовать для выбора обе кнопки мыши. Когда пользователь нажимает кнопку мыши, зафиксируйте начальную точку области выбора. Если, нажав кнопку, пользователь перемещает мышь, расширьте область выбора до объекта, ближайшего к текущей позиции указателя. Если, </a:t>
            </a:r>
            <a:r>
              <a:rPr lang="ru-RU" dirty="0" smtClean="0"/>
              <a:t>продолжая </a:t>
            </a:r>
            <a:r>
              <a:rPr lang="ru-RU" dirty="0"/>
              <a:t>удерживать кнопку, пользователь перемещает мышь в пределах области </a:t>
            </a:r>
            <a:r>
              <a:rPr lang="ru-RU" dirty="0" smtClean="0"/>
              <a:t>выбора</a:t>
            </a:r>
            <a:r>
              <a:rPr lang="ru-RU" dirty="0"/>
              <a:t>, ограничьте ее объектом, ближайшим к указателю. Согласование области выбора с перемещением указателя при нажатой кнопке мыши позволяет пользователю динамически регулировать область выбора.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Если, завершив выбор, пользователь нажимает вторую (правую) кнопку мыши, </a:t>
            </a:r>
            <a:r>
              <a:rPr lang="ru-RU" dirty="0" smtClean="0"/>
              <a:t>отображается </a:t>
            </a:r>
            <a:r>
              <a:rPr lang="ru-RU" dirty="0"/>
              <a:t>контекстное всплывающее меню для выбранных </a:t>
            </a:r>
            <a:r>
              <a:rPr lang="ru-RU" dirty="0" smtClean="0"/>
              <a:t>объектов.</a:t>
            </a:r>
          </a:p>
          <a:p>
            <a:pPr>
              <a:buNone/>
            </a:pPr>
            <a:r>
              <a:rPr lang="ru-RU" dirty="0"/>
              <a:t>Описанная выше общая форма выбора оптимальна для указания единственного объекта или единственной области. В том случае, если новая область выбора </a:t>
            </a:r>
            <a:r>
              <a:rPr lang="ru-RU" dirty="0" smtClean="0"/>
              <a:t>создается </a:t>
            </a:r>
            <a:r>
              <a:rPr lang="ru-RU" dirty="0"/>
              <a:t>в пределах уже существующей области (например, в пределах того же окна), она </a:t>
            </a:r>
          </a:p>
          <a:p>
            <a:pPr>
              <a:buNone/>
            </a:pPr>
            <a:r>
              <a:rPr lang="ru-RU" dirty="0" smtClean="0"/>
              <a:t>	отменяет </a:t>
            </a:r>
            <a:r>
              <a:rPr lang="ru-RU" dirty="0"/>
              <a:t>предыдущий выбор. </a:t>
            </a:r>
            <a:r>
              <a:rPr lang="ru-RU" dirty="0" smtClean="0"/>
              <a:t> </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85000" lnSpcReduction="10000"/>
          </a:bodyPr>
          <a:lstStyle/>
          <a:p>
            <a:pPr>
              <a:buNone/>
            </a:pPr>
            <a:r>
              <a:rPr lang="ru-RU" dirty="0"/>
              <a:t>Такой подход обеспечивает простой выбор, который должен выполняться быстро и легко. Ту же технику можно использовать и для отмены выбора: если пользователь нажимает кнопку мыши за пределами любой существующей области выбора (но в том же окне), результат выбора должен быть аннулирован. Вместе с тем, при повторном нажатии кнопки мыши над выбранным пунктом не следует отменять прежний выбор. Лучше определите операции, выполняемые над выбранным объектом (областью) при нажатии правой или левой кнопки мыши.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70000" lnSpcReduction="20000"/>
          </a:bodyPr>
          <a:lstStyle/>
          <a:p>
            <a:pPr>
              <a:buNone/>
            </a:pPr>
            <a:r>
              <a:rPr lang="ru-RU" dirty="0"/>
              <a:t>Если пользователь нажимает первую (левую) кнопку мыши и указатель при этом не перемещается, то последующее освобождение кнопки может иметь различный эффект, который определяется контекстом выбора. Вы можете использовать один из следующих вариантов, в зависимости от сущности выполняемого пользователем задания: </a:t>
            </a:r>
          </a:p>
          <a:p>
            <a:pPr>
              <a:buNone/>
            </a:pPr>
            <a:r>
              <a:rPr lang="ru-RU" dirty="0" smtClean="0"/>
              <a:t>	• </a:t>
            </a:r>
            <a:r>
              <a:rPr lang="ru-RU" dirty="0"/>
              <a:t>Игнорировать данное событие. Это наиболее распространенный и самый </a:t>
            </a:r>
            <a:r>
              <a:rPr lang="ru-RU" dirty="0" smtClean="0"/>
              <a:t>безопасный </a:t>
            </a:r>
            <a:r>
              <a:rPr lang="ru-RU" dirty="0"/>
              <a:t>вариант. </a:t>
            </a:r>
          </a:p>
          <a:p>
            <a:pPr>
              <a:buNone/>
            </a:pPr>
            <a:r>
              <a:rPr lang="ru-RU" dirty="0" smtClean="0"/>
              <a:t>	• </a:t>
            </a:r>
            <a:r>
              <a:rPr lang="ru-RU" dirty="0"/>
              <a:t>Объект под указателем может получить некоторое специальное обозначение или признак. </a:t>
            </a:r>
          </a:p>
          <a:p>
            <a:pPr>
              <a:buNone/>
            </a:pPr>
            <a:r>
              <a:rPr lang="ru-RU" dirty="0" smtClean="0"/>
              <a:t>	• </a:t>
            </a:r>
            <a:r>
              <a:rPr lang="ru-RU" dirty="0"/>
              <a:t>Выбор может быть отнесен только к объекту, находящемуся под указателем. Как правило, при щелчке ПКМ на области выбора целесообразно отображать для этой области всплывающее меню.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92500"/>
          </a:bodyPr>
          <a:lstStyle/>
          <a:p>
            <a:pPr algn="ctr">
              <a:buNone/>
            </a:pPr>
            <a:r>
              <a:rPr lang="ru-RU" b="1" dirty="0"/>
              <a:t>Корректировка выбора </a:t>
            </a:r>
            <a:endParaRPr lang="ru-RU" b="1" dirty="0" smtClean="0"/>
          </a:p>
          <a:p>
            <a:pPr>
              <a:buNone/>
            </a:pPr>
            <a:r>
              <a:rPr lang="ru-RU" dirty="0"/>
              <a:t>Корректировка выбора (добавление или удаление элементов выбора) выполняется на основе совместного использования мыши и клавиш-модификаторов. Например, клавиша &lt;</a:t>
            </a:r>
            <a:r>
              <a:rPr lang="ru-RU" dirty="0" err="1"/>
              <a:t>Ctrl</a:t>
            </a:r>
            <a:r>
              <a:rPr lang="ru-RU" dirty="0"/>
              <a:t>&gt; может использоваться как переключатель режима: если пользователь нажимает эту клавишу, выбирая новый объект, </a:t>
            </a:r>
            <a:r>
              <a:rPr lang="ru-RU" dirty="0" smtClean="0"/>
              <a:t>можно добавить </a:t>
            </a:r>
            <a:r>
              <a:rPr lang="ru-RU" dirty="0"/>
              <a:t>его к существующему выбору.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a:t>Другими словами, окно является средством просмотра и редактирования </a:t>
            </a:r>
            <a:r>
              <a:rPr lang="ru-RU" dirty="0" smtClean="0"/>
              <a:t>информации</a:t>
            </a:r>
            <a:r>
              <a:rPr lang="ru-RU" dirty="0"/>
              <a:t>, а также отображения содержимого и свойств объектов. Окна могут </a:t>
            </a:r>
            <a:r>
              <a:rPr lang="ru-RU" dirty="0" smtClean="0"/>
              <a:t>использоваться </a:t>
            </a:r>
            <a:r>
              <a:rPr lang="ru-RU" dirty="0"/>
              <a:t>также для вывода на экран значений параметров, результатов </a:t>
            </a:r>
            <a:r>
              <a:rPr lang="ru-RU" dirty="0" smtClean="0"/>
              <a:t>выполнения </a:t>
            </a:r>
            <a:r>
              <a:rPr lang="ru-RU" dirty="0"/>
              <a:t>команд, наборов инструментов и сообщений, </a:t>
            </a:r>
            <a:r>
              <a:rPr lang="ru-RU" dirty="0" smtClean="0"/>
              <a:t>информирующих </a:t>
            </a:r>
            <a:r>
              <a:rPr lang="ru-RU" dirty="0"/>
              <a:t>пользователя о конкретной ситуации.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a:t>Если выбор, модифицированный клавишей &lt;</a:t>
            </a:r>
            <a:r>
              <a:rPr lang="ru-RU" dirty="0" err="1"/>
              <a:t>Ctrl</a:t>
            </a:r>
            <a:r>
              <a:rPr lang="ru-RU" dirty="0"/>
              <a:t>&gt;, выполнен перемещением указателя, состояние выбора изменяется на противоположное для всех объектов, попавших в область выбора. </a:t>
            </a:r>
            <a:endParaRPr lang="ru-RU"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lnSpcReduction="10000"/>
          </a:bodyPr>
          <a:lstStyle/>
          <a:p>
            <a:pPr algn="ctr">
              <a:buNone/>
            </a:pPr>
            <a:r>
              <a:rPr lang="ru-RU" b="1" dirty="0" smtClean="0"/>
              <a:t>	КЛАВИАТУРНЫЙ ВЫБОР </a:t>
            </a:r>
          </a:p>
          <a:p>
            <a:pPr>
              <a:buNone/>
            </a:pPr>
            <a:r>
              <a:rPr lang="ru-RU" dirty="0" smtClean="0"/>
              <a:t>Клавиатурный выбор объектов основан на использовании понятия фокус ввода. Фокус ввода может быть представлен на экране в виде позиции ввода с текстовым курсором, прямоугольным полем ввода, либо другим курсором или визуальным указанием позиции, в которой пользователь может выполнить ввод данных с клавиатуры. </a:t>
            </a:r>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smtClean="0"/>
              <a:t>В некоторых случаях выбор может быть выполнен косвенно, </a:t>
            </a:r>
            <a:r>
              <a:rPr lang="ru-RU" smtClean="0"/>
              <a:t>посредством </a:t>
            </a:r>
            <a:r>
              <a:rPr lang="ru-RU" smtClean="0"/>
              <a:t>использования </a:t>
            </a:r>
            <a:r>
              <a:rPr lang="ru-RU" dirty="0" smtClean="0"/>
              <a:t>клавиш навигации. Когда пользователь нажимает клавишу навигации, фокус ввода перемещается в соответствующую позицию (определяемую клавишей) и идентифицирует объект, находящийся в этой позиции. </a:t>
            </a:r>
            <a:endParaRPr lang="ru-RU"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a:bodyPr>
          <a:lstStyle/>
          <a:p>
            <a:pPr>
              <a:buNone/>
            </a:pPr>
            <a:r>
              <a:rPr lang="ru-RU" dirty="0" smtClean="0"/>
              <a:t>В некоторых случаях более удобно не только переместить фокус ввода, но и потребовать от пользователя сделать явный выбор с помощью клавиши выбора. Рекомендуемая клавиша выбора — &lt;</a:t>
            </a:r>
            <a:r>
              <a:rPr lang="ru-RU" dirty="0" err="1" smtClean="0"/>
              <a:t>Spacebar</a:t>
            </a:r>
            <a:r>
              <a:rPr lang="ru-RU" dirty="0" smtClean="0"/>
              <a:t>&gt; (пробел), если это назначение не противоречит текущей ситуации. Иногда клавиша выбора может также использоваться для изменения состояния выбранного объекта. </a:t>
            </a:r>
            <a:endParaRPr lang="ru-RU"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85000" lnSpcReduction="20000"/>
          </a:bodyPr>
          <a:lstStyle/>
          <a:p>
            <a:pPr algn="ctr">
              <a:buNone/>
            </a:pPr>
            <a:r>
              <a:rPr lang="ru-RU" b="1" dirty="0" smtClean="0"/>
              <a:t>Непрерывный выбор </a:t>
            </a:r>
          </a:p>
          <a:p>
            <a:pPr>
              <a:buNone/>
            </a:pPr>
            <a:r>
              <a:rPr lang="ru-RU" dirty="0" smtClean="0"/>
              <a:t>При работе с текстовой информацией пользователь перемещает курсор на желаемую позицию, используя клавиши навигации. Необходимо зафиксировать эту позицию в качестве якоря. Когда пользователь нажимает клавишу &lt;</a:t>
            </a:r>
            <a:r>
              <a:rPr lang="ru-RU" dirty="0" err="1" smtClean="0"/>
              <a:t>Shift</a:t>
            </a:r>
            <a:r>
              <a:rPr lang="ru-RU" dirty="0" smtClean="0"/>
              <a:t>&gt; одновременно с любой клавишей навигации (или комбинацией клавиш навигации, например, &lt;</a:t>
            </a:r>
            <a:r>
              <a:rPr lang="ru-RU" dirty="0" err="1" smtClean="0"/>
              <a:t>Ctrl</a:t>
            </a:r>
            <a:r>
              <a:rPr lang="ru-RU" dirty="0" smtClean="0"/>
              <a:t>&gt;+&lt;</a:t>
            </a:r>
            <a:r>
              <a:rPr lang="ru-RU" dirty="0" err="1" smtClean="0"/>
              <a:t>End</a:t>
            </a:r>
            <a:r>
              <a:rPr lang="ru-RU" smtClean="0"/>
              <a:t>&gt;), зафиксировать </a:t>
            </a:r>
            <a:r>
              <a:rPr lang="ru-RU" dirty="0" smtClean="0"/>
              <a:t>соответствующую позицию как активную границу области выбора; все символы, расположенные между якорем и этой позицией, включаются в область выбора. </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lstStyle/>
          <a:p>
            <a:pPr>
              <a:buNone/>
            </a:pPr>
            <a:r>
              <a:rPr lang="ru-RU" dirty="0"/>
              <a:t>Пользователь может взаимодействовать с объектами приложения, используя различные устройства ввода. Наиболее распространенные из них — мышь, </a:t>
            </a:r>
            <a:r>
              <a:rPr lang="ru-RU" dirty="0" smtClean="0"/>
              <a:t>клавиатура </a:t>
            </a:r>
            <a:r>
              <a:rPr lang="ru-RU" dirty="0"/>
              <a:t>и перо.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70000" lnSpcReduction="20000"/>
          </a:bodyPr>
          <a:lstStyle/>
          <a:p>
            <a:pPr algn="ctr">
              <a:buNone/>
            </a:pPr>
            <a:r>
              <a:rPr lang="ru-RU" b="1" dirty="0"/>
              <a:t>МЫШЬ </a:t>
            </a:r>
          </a:p>
          <a:p>
            <a:pPr>
              <a:buNone/>
            </a:pPr>
            <a:r>
              <a:rPr lang="ru-RU" dirty="0"/>
              <a:t>Мышь является основным устройством ввода при использовании графического интерфейса. Другие типы устройств указания, которые эмулируют мышь (например, </a:t>
            </a:r>
            <a:r>
              <a:rPr lang="ru-RU" dirty="0" err="1"/>
              <a:t>трэкболлы</a:t>
            </a:r>
            <a:r>
              <a:rPr lang="ru-RU" dirty="0"/>
              <a:t>), также подпадают под этот общий термин. </a:t>
            </a:r>
          </a:p>
          <a:p>
            <a:pPr>
              <a:buNone/>
            </a:pPr>
            <a:r>
              <a:rPr lang="ru-RU" dirty="0"/>
              <a:t>Мышь функционально связана с графическим символом на экране, который </a:t>
            </a:r>
            <a:r>
              <a:rPr lang="ru-RU" dirty="0" smtClean="0"/>
              <a:t>называется </a:t>
            </a:r>
            <a:r>
              <a:rPr lang="ru-RU" i="1" dirty="0"/>
              <a:t>указателем. </a:t>
            </a:r>
            <a:r>
              <a:rPr lang="ru-RU" dirty="0"/>
              <a:t>Позиционируя указатель и нажимая или щелкая кнопку мыши, пользователь может выбирать объекты и операции. </a:t>
            </a:r>
          </a:p>
          <a:p>
            <a:pPr>
              <a:buNone/>
            </a:pPr>
            <a:r>
              <a:rPr lang="ru-RU" dirty="0"/>
              <a:t>По мере того, как пользователь перемешает указатель через экран, его форма может изменяться, чтобы обеспечить информирование пользователя (обратную связь) о конкретной позиции, операции или состоянии.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a:t>Каждый указатель имеет определенную точку, называемую </a:t>
            </a:r>
            <a:r>
              <a:rPr lang="ru-RU" b="1" i="1" dirty="0"/>
              <a:t>горячей точкой, </a:t>
            </a:r>
            <a:r>
              <a:rPr lang="ru-RU" dirty="0" smtClean="0"/>
              <a:t>которая </a:t>
            </a:r>
            <a:r>
              <a:rPr lang="ru-RU" dirty="0"/>
              <a:t>идентифицирует точную позицию указателя мыши на экране. Горячая точка </a:t>
            </a:r>
            <a:r>
              <a:rPr lang="ru-RU" dirty="0" smtClean="0"/>
              <a:t>определяет</a:t>
            </a:r>
            <a:r>
              <a:rPr lang="ru-RU" dirty="0"/>
              <a:t>, на какой объект воздействует пользователь посредством мыши. Для </a:t>
            </a:r>
            <a:r>
              <a:rPr lang="ru-RU" dirty="0" smtClean="0"/>
              <a:t>объектов </a:t>
            </a:r>
            <a:r>
              <a:rPr lang="ru-RU" dirty="0"/>
              <a:t>на экране может быть также определена горячая зона; горячая зона — это область, в пределах которой должна (или может) находиться горячая точка, чтобы считаться расположенной над объектом. Как правило, горячая зона совпадает с границами объекта, но может быть как больше, так и меньше, чтобы облегчить работу пользователя.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КОМПОНЕНТЫ ГРАФИЧЕСКОГО ИНТЕРФЕЙСА </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a:t>Взаимодействие пользователя с приложением посредством мыши основано на использовании левой и правой кнопок мыши (в дальнейшем соответственно ЛКМ и ПКМ). Действия, выполняемые с помощью ПКМ, обычно дублируют функции, которые доступны через ЛКМ, но могут быть реализованы альтернативным способом. Система позволяет пользователю изменять распределение кнопок. </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219</TotalTime>
  <Words>2611</Words>
  <Application>Microsoft Office PowerPoint</Application>
  <PresentationFormat>Экран (4:3)</PresentationFormat>
  <Paragraphs>147</Paragraphs>
  <Slides>54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54</vt:i4>
      </vt:variant>
    </vt:vector>
  </HeadingPairs>
  <TitlesOfParts>
    <vt:vector size="55" baseType="lpstr">
      <vt:lpstr>Тема Office</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lpstr>КОМПОНЕНТЫ ГРАФИЧЕСКОГО ИНТЕРФЕЙСА </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КОМПОНЕНТЫ ГРАФИЧЕСКОГО ИНТЕРФЕЙСА </dc:title>
  <dc:creator>Игорь</dc:creator>
  <cp:lastModifiedBy>Игорь</cp:lastModifiedBy>
  <cp:revision>112</cp:revision>
  <dcterms:created xsi:type="dcterms:W3CDTF">2021-03-21T11:07:56Z</dcterms:created>
  <dcterms:modified xsi:type="dcterms:W3CDTF">2021-03-23T18:10:08Z</dcterms:modified>
</cp:coreProperties>
</file>