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69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C4FEE32-C8A1-415E-A2EA-601C4D2B13A9}" type="datetimeFigureOut">
              <a:rPr lang="ru-RU" smtClean="0"/>
              <a:pPr/>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D5B40D-7067-4BBC-B574-B8B73F01639E}"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C4FEE32-C8A1-415E-A2EA-601C4D2B13A9}" type="datetimeFigureOut">
              <a:rPr lang="ru-RU" smtClean="0"/>
              <a:pPr/>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D5B40D-7067-4BBC-B574-B8B73F01639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C4FEE32-C8A1-415E-A2EA-601C4D2B13A9}" type="datetimeFigureOut">
              <a:rPr lang="ru-RU" smtClean="0"/>
              <a:pPr/>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D5B40D-7067-4BBC-B574-B8B73F01639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C4FEE32-C8A1-415E-A2EA-601C4D2B13A9}" type="datetimeFigureOut">
              <a:rPr lang="ru-RU" smtClean="0"/>
              <a:pPr/>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D5B40D-7067-4BBC-B574-B8B73F01639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C4FEE32-C8A1-415E-A2EA-601C4D2B13A9}" type="datetimeFigureOut">
              <a:rPr lang="ru-RU" smtClean="0"/>
              <a:pPr/>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D5B40D-7067-4BBC-B574-B8B73F01639E}"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C4FEE32-C8A1-415E-A2EA-601C4D2B13A9}" type="datetimeFigureOut">
              <a:rPr lang="ru-RU" smtClean="0"/>
              <a:pPr/>
              <a:t>09.03.2021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0D5B40D-7067-4BBC-B574-B8B73F01639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C4FEE32-C8A1-415E-A2EA-601C4D2B13A9}" type="datetimeFigureOut">
              <a:rPr lang="ru-RU" smtClean="0"/>
              <a:pPr/>
              <a:t>09.03.2021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0D5B40D-7067-4BBC-B574-B8B73F01639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C4FEE32-C8A1-415E-A2EA-601C4D2B13A9}" type="datetimeFigureOut">
              <a:rPr lang="ru-RU" smtClean="0"/>
              <a:pPr/>
              <a:t>09.03.2021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0D5B40D-7067-4BBC-B574-B8B73F01639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C4FEE32-C8A1-415E-A2EA-601C4D2B13A9}" type="datetimeFigureOut">
              <a:rPr lang="ru-RU" smtClean="0"/>
              <a:pPr/>
              <a:t>09.03.2021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0D5B40D-7067-4BBC-B574-B8B73F01639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C4FEE32-C8A1-415E-A2EA-601C4D2B13A9}" type="datetimeFigureOut">
              <a:rPr lang="ru-RU" smtClean="0"/>
              <a:pPr/>
              <a:t>09.03.2021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0D5B40D-7067-4BBC-B574-B8B73F01639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C4FEE32-C8A1-415E-A2EA-601C4D2B13A9}" type="datetimeFigureOut">
              <a:rPr lang="ru-RU" smtClean="0"/>
              <a:pPr/>
              <a:t>09.03.2021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0D5B40D-7067-4BBC-B574-B8B73F01639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FEE32-C8A1-415E-A2EA-601C4D2B13A9}" type="datetimeFigureOut">
              <a:rPr lang="ru-RU" smtClean="0"/>
              <a:pPr/>
              <a:t>09.03.2021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5B40D-7067-4BBC-B574-B8B73F01639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sz="3600" b="1" dirty="0" smtClean="0"/>
              <a:t>ПРОЕКТИРОВАНИЯ ПОЛЬЗОВАТЕЛЬСКОГО ИНТЕРФЕЙСА</a:t>
            </a:r>
            <a:r>
              <a:rPr lang="ru-RU" dirty="0" smtClean="0"/>
              <a:t/>
            </a:r>
            <a:br>
              <a:rPr lang="ru-RU" dirty="0" smtClean="0"/>
            </a:br>
            <a:endParaRPr lang="ru-RU" dirty="0"/>
          </a:p>
        </p:txBody>
      </p:sp>
      <p:sp>
        <p:nvSpPr>
          <p:cNvPr id="3" name="Подзаголовок 2"/>
          <p:cNvSpPr>
            <a:spLocks noGrp="1"/>
          </p:cNvSpPr>
          <p:nvPr>
            <p:ph type="subTitle" idx="1"/>
          </p:nvPr>
        </p:nvSpPr>
        <p:spPr/>
        <p:txBody>
          <a:bodyPr/>
          <a:lstStyle/>
          <a:p>
            <a:r>
              <a:rPr lang="ru-RU" b="1" dirty="0" smtClean="0"/>
              <a:t>ЭТАПЫ ПРОЕКТИРОВАНИЯ ПОЛЬЗОВАТЕЛЬСКОГО ИНТЕРФЕЙСА</a:t>
            </a:r>
            <a:endParaRPr lang="ru-RU" dirty="0" smtClean="0"/>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10000"/>
          </a:bodyPr>
          <a:lstStyle/>
          <a:p>
            <a:pPr algn="ctr">
              <a:buNone/>
            </a:pPr>
            <a:r>
              <a:rPr lang="ru-RU" b="1" dirty="0"/>
              <a:t>ДИАЛОГ ТИПА «ВОПРОС - ОТВЕТ» </a:t>
            </a:r>
          </a:p>
          <a:p>
            <a:pPr>
              <a:buNone/>
            </a:pPr>
            <a:r>
              <a:rPr lang="ru-RU" dirty="0"/>
              <a:t>Структура диалога типа «вопрос-ответ» (Q&amp;A) основана на аналогии с обычным интервью. Система берет на себя роль интервьюера и получает информацию от пользователя в виде ответов на вопросы. Это наиболее известная структура диалога; все диалоги, управляемые компьютером, в той или иной степени состоят из вопросов, на которые пользователь отвечает.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a:bodyPr>
          <a:lstStyle/>
          <a:p>
            <a:pPr>
              <a:buNone/>
            </a:pPr>
            <a:r>
              <a:rPr lang="ru-RU" dirty="0"/>
              <a:t>Однако в структуре Q&amp;A этот процесс </a:t>
            </a:r>
            <a:r>
              <a:rPr lang="ru-RU" dirty="0" smtClean="0"/>
              <a:t>выражен</a:t>
            </a:r>
            <a:endParaRPr lang="ru-RU" dirty="0"/>
          </a:p>
          <a:p>
            <a:pPr>
              <a:buNone/>
            </a:pPr>
            <a:r>
              <a:rPr lang="ru-RU" dirty="0" smtClean="0"/>
              <a:t>	явно</a:t>
            </a:r>
            <a:r>
              <a:rPr lang="ru-RU" dirty="0"/>
              <a:t>. В каждой точке диалога система выводит в качестве подсказки один вопрос, на который пользователь дает один ответ. В зависимости от полученного ответа система может решить, какой следующий вопрос задавать. Структура Q&amp;A предоставляет естественный механизм ввода как управляющих сообщений (команд), так и данных.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Никаких ограничений на диапазон или тип входных данных, которые могут обрабатываться, не накладывается. Существуют системы, ответы в которых даются на естественном языке, но чаще используются предложения из одного слова с ограниченной грамматикой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Диалог в виде вопросов и ответов в достаточной степени обеспечивает поддержку пользователя, так как даже краткий наводящий вопрос при разумном построении может быть </a:t>
            </a:r>
            <a:r>
              <a:rPr lang="ru-RU" dirty="0" err="1"/>
              <a:t>самопоясняющим</a:t>
            </a:r>
            <a:r>
              <a:rPr lang="ru-RU" dirty="0"/>
              <a:t>. Структура Q&amp;A не гарантирует минимального объема ввода, оцениваемого по количеству нажатий клавиш, однако при подходящем подборе сокращений можно уменьшить любую избыточность. Вместе с тем, структура Q&amp;A обладает одним существенным недостатком.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smtClean="0"/>
              <a:t>Даже если ввод происходит достаточно быстро, для человека, который уже знает, какие вопросы задает система и какие ответы нужно на них давать, отвечать на всю серию вопросов довольно утомительно.</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a:t>С появлением графического интерфейса структура Q&amp;A несколько устарела, тем не менее у нее имеются определенные достоинства. Эта структура может удовлетворить требования различных пользователей и типов данных. В частности, такая структура особенно уместна при реализации диалога с множеством «ответвлений», т.е. в тех случаях, когда на каждый вопрос предусматривается большое число ответов, каждый из которых влияет на то, какой вопрос будет задан следующим. По этой причине структура Q&amp;A часто используется в экспертных системах.</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77500" lnSpcReduction="20000"/>
          </a:bodyPr>
          <a:lstStyle/>
          <a:p>
            <a:pPr algn="ctr">
              <a:buNone/>
            </a:pPr>
            <a:r>
              <a:rPr lang="ru-RU" b="1" dirty="0"/>
              <a:t>ДИАЛОГ НА ОСНОВЕ МЕНЮ </a:t>
            </a:r>
          </a:p>
          <a:p>
            <a:pPr>
              <a:buNone/>
            </a:pPr>
            <a:r>
              <a:rPr lang="ru-RU" dirty="0"/>
              <a:t>Меню является, пожалуй, наиболее популярным вариантом организации запросов на ввод данных во время диалога, управляемого компьютером. </a:t>
            </a:r>
          </a:p>
          <a:p>
            <a:pPr>
              <a:buNone/>
            </a:pPr>
            <a:r>
              <a:rPr lang="ru-RU" dirty="0" smtClean="0"/>
              <a:t>	Существует </a:t>
            </a:r>
            <a:r>
              <a:rPr lang="ru-RU" dirty="0"/>
              <a:t>несколько основных форматов представления меню на экране: </a:t>
            </a:r>
          </a:p>
          <a:p>
            <a:pPr>
              <a:buNone/>
            </a:pPr>
            <a:r>
              <a:rPr lang="ru-RU" dirty="0" smtClean="0"/>
              <a:t>	• </a:t>
            </a:r>
            <a:r>
              <a:rPr lang="ru-RU" dirty="0"/>
              <a:t>список объектов, выбираемых прямым указанием, либо указанием номера (или мнемонического кода); </a:t>
            </a:r>
          </a:p>
          <a:p>
            <a:pPr>
              <a:buNone/>
            </a:pPr>
            <a:r>
              <a:rPr lang="ru-RU" dirty="0" smtClean="0"/>
              <a:t>	• </a:t>
            </a:r>
            <a:r>
              <a:rPr lang="ru-RU" dirty="0"/>
              <a:t>меню в виде блока данных; </a:t>
            </a:r>
          </a:p>
          <a:p>
            <a:pPr>
              <a:buNone/>
            </a:pPr>
            <a:r>
              <a:rPr lang="ru-RU" dirty="0" smtClean="0"/>
              <a:t>	• </a:t>
            </a:r>
            <a:r>
              <a:rPr lang="ru-RU" dirty="0"/>
              <a:t>меню в виде строки данных; </a:t>
            </a:r>
          </a:p>
          <a:p>
            <a:pPr>
              <a:buNone/>
            </a:pPr>
            <a:r>
              <a:rPr lang="ru-RU" dirty="0" smtClean="0"/>
              <a:t>	• </a:t>
            </a:r>
            <a:r>
              <a:rPr lang="ru-RU" dirty="0"/>
              <a:t>меню в виде пиктограмм.</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Меню в виде строки данных может появляться вверху или внизу экрана и часто остается в этой позиции на протяжении всего диалога. Таким образом, посредством меню удобно отображать возможные варианты данных для ввода, доступных в любое время работы с системой. Если в системе имеется достаточно большое разнообразие вариантов действий, организуется иерархическая структура из соответствующих меню</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85000" lnSpcReduction="10000"/>
          </a:bodyPr>
          <a:lstStyle/>
          <a:p>
            <a:pPr>
              <a:buNone/>
            </a:pPr>
            <a:r>
              <a:rPr lang="ru-RU" dirty="0"/>
              <a:t>Меню в виде пиктограмм представляет собой множество объектов выбора, </a:t>
            </a:r>
            <a:r>
              <a:rPr lang="ru-RU" dirty="0" smtClean="0"/>
              <a:t>разбросанных </a:t>
            </a:r>
            <a:r>
              <a:rPr lang="ru-RU" dirty="0"/>
              <a:t>по всему экрану; часто объекты выбора содержат графическое </a:t>
            </a:r>
            <a:r>
              <a:rPr lang="ru-RU" dirty="0" smtClean="0"/>
              <a:t>представление </a:t>
            </a:r>
            <a:r>
              <a:rPr lang="ru-RU" dirty="0"/>
              <a:t>вариантов работы. </a:t>
            </a:r>
          </a:p>
          <a:p>
            <a:pPr>
              <a:buNone/>
            </a:pPr>
            <a:r>
              <a:rPr lang="ru-RU" dirty="0"/>
              <a:t>Пользователь диалогового меню может выбрать нужный пункт, вводя текстовую строку, которая идентифицирует этот пункт, указывая на него непосредственно </a:t>
            </a:r>
            <a:r>
              <a:rPr lang="ru-RU" dirty="0" smtClean="0"/>
              <a:t>или</a:t>
            </a:r>
            <a:r>
              <a:rPr lang="en-US" dirty="0" smtClean="0"/>
              <a:t> </a:t>
            </a:r>
            <a:r>
              <a:rPr lang="ru-RU" dirty="0" smtClean="0"/>
              <a:t>просматривая </a:t>
            </a:r>
            <a:r>
              <a:rPr lang="ru-RU" dirty="0"/>
              <a:t>список и выбирая из него. Система может выводить пункты меню последовательно, при этом пользователь выбирает нужный ему пункт нажатием клавиши.</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85000" lnSpcReduction="10000"/>
          </a:bodyPr>
          <a:lstStyle/>
          <a:p>
            <a:pPr>
              <a:buNone/>
            </a:pPr>
            <a:r>
              <a:rPr lang="ru-RU" dirty="0"/>
              <a:t>Меню можно с равным успехом применять для ввода как управляющих </a:t>
            </a:r>
            <a:r>
              <a:rPr lang="ru-RU" dirty="0" smtClean="0"/>
              <a:t>сообщений</a:t>
            </a:r>
            <a:r>
              <a:rPr lang="ru-RU" dirty="0"/>
              <a:t>, так и данных. Приемлемая структура меню зависит от его размера и </a:t>
            </a:r>
            <a:r>
              <a:rPr lang="ru-RU" dirty="0" smtClean="0"/>
              <a:t>организации</a:t>
            </a:r>
            <a:r>
              <a:rPr lang="ru-RU" dirty="0"/>
              <a:t>, от способа выбора пунктов меню и реальной потребности пользователя в </a:t>
            </a:r>
            <a:r>
              <a:rPr lang="ru-RU" dirty="0" smtClean="0"/>
              <a:t>поддержке </a:t>
            </a:r>
            <a:r>
              <a:rPr lang="ru-RU" dirty="0"/>
              <a:t>со стороны меню</a:t>
            </a:r>
            <a:r>
              <a:rPr lang="ru-RU" dirty="0" smtClean="0"/>
              <a:t>.</a:t>
            </a:r>
          </a:p>
          <a:p>
            <a:pPr>
              <a:buNone/>
            </a:pPr>
            <a:r>
              <a:rPr lang="ru-RU" dirty="0"/>
              <a:t>Меню — это наиболее удобная структура диалога для неподготовленных </a:t>
            </a:r>
            <a:r>
              <a:rPr lang="ru-RU" dirty="0" smtClean="0"/>
              <a:t>пользователей</a:t>
            </a:r>
            <a:r>
              <a:rPr lang="ru-RU" dirty="0"/>
              <a:t>; жесткая очередность открытия и иерархическая вложенность меню может вызывать раздражение профессионала, замедлять его работу.</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br>
              <a:rPr lang="ru-RU" dirty="0" smtClean="0"/>
            </a:b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dirty="0"/>
              <a:t>Проводившиеся в свое время исследования психологических аспектов общения человека с компьютером показали, что следует всячески стремиться к дегуманизации этого общения, то есть пользователь не должен воспринимать компьютер как полноценного собеседника. Тем не менее обмен информацией между пользователем и компьютером (точнее, его программным обеспечением) по всем формальным признакам соответствует понятию «диалог» в общепринятом смысле. Вероятно, </a:t>
            </a:r>
            <a:r>
              <a:rPr lang="ru-RU" dirty="0" smtClean="0"/>
              <a:t>мы даже </a:t>
            </a:r>
            <a:r>
              <a:rPr lang="ru-RU" dirty="0"/>
              <a:t>без помощи Толкового словаря </a:t>
            </a:r>
            <a:r>
              <a:rPr lang="ru-RU" dirty="0" smtClean="0"/>
              <a:t>сможем </a:t>
            </a:r>
            <a:r>
              <a:rPr lang="ru-RU" dirty="0"/>
              <a:t>перечислить основные правила, которые должны соблюдаться, чтобы диалог оказался конструктивным: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10000"/>
          </a:bodyPr>
          <a:lstStyle/>
          <a:p>
            <a:pPr algn="ctr">
              <a:buNone/>
            </a:pPr>
            <a:r>
              <a:rPr lang="ru-RU" b="1" dirty="0"/>
              <a:t>ДИАЛОГ НА ОСНОВЕ ЭКРАННЫХ ФОРМ </a:t>
            </a:r>
          </a:p>
          <a:p>
            <a:pPr>
              <a:buNone/>
            </a:pPr>
            <a:r>
              <a:rPr lang="ru-RU" dirty="0" smtClean="0"/>
              <a:t>	Как </a:t>
            </a:r>
            <a:r>
              <a:rPr lang="ru-RU" dirty="0"/>
              <a:t>структура типа «вопрос — ответ», так и структура типа меню предполагают обработку на каждом шаге диалога единственного ответа. Диалог на основе экранных форм допускает обработку на одном шаге диалога нескольких ответов. На практике формы используются в основном там, где учет какой-либо деятельности требует ввода достаточно стандартного набора данных.</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Человек, заполняющий форму, может выбирать последовательность ответов, временно пропускать некоторый вопрос, возвращаться назад для коррекции предыдущего ответа и даже «порвать бланк» и начать заполнять новый. Он работает с формой до тех пор, пока не заполнит ее полностью и не передаст системе.</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a:t>Программная система может проверять каждый ответ непосредственно после ввода или выждать и вывести список ошибок только после заполнения формы целиком. В некоторых системах информация, вводимая пользователем, становится доступной только после нажатия клавиши «ввод» по окончании заполнения формы. Вопрос о том, надо ли проверять ответ непосредственно или отложить проверку до окончания ввода всех ответов, решить непросто: сообщения об ошибках, выводимые непосредственно после ответа, могут отвлечь внимание, но могут оказать и положительное влияние.</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Таким образом, эту структуру уместно применять там, где источником данных служит существующая входная («бумажная») форма документа. </a:t>
            </a:r>
          </a:p>
          <a:p>
            <a:pPr>
              <a:buNone/>
            </a:pPr>
            <a:r>
              <a:rPr lang="ru-RU" dirty="0"/>
              <a:t>Не обязательно, чтобы внешний вид этих форм совпадал (это даже может </a:t>
            </a:r>
            <a:r>
              <a:rPr lang="ru-RU" dirty="0" smtClean="0"/>
              <a:t>ухудшить </a:t>
            </a:r>
            <a:r>
              <a:rPr lang="ru-RU" dirty="0"/>
              <a:t>восприятие данных на экране), но все вводимые элементы данных должны располагаться в том же относительном порядке и иметь такой же формат, что и в исходном документе.</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lnSpcReduction="10000"/>
          </a:bodyPr>
          <a:lstStyle/>
          <a:p>
            <a:pPr algn="ctr">
              <a:buNone/>
            </a:pPr>
            <a:r>
              <a:rPr lang="ru-RU" b="1" dirty="0"/>
              <a:t>ДИАЛОГ НА ОСНОВЕ КОМАНДНОГО ЯЗЫКА </a:t>
            </a:r>
          </a:p>
          <a:p>
            <a:pPr>
              <a:buNone/>
            </a:pPr>
            <a:r>
              <a:rPr lang="ru-RU" dirty="0"/>
              <a:t>Структура диалога на основе командного языка столь же распространена, что и структура типа меню. Она очень часто используется в операционных системах и располагается на другом конце спектра структур диалога по отношению к структуре типа меню. Исторически это первая из реализованных структур диалога.</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При такой организации диалога программная система не выводит ничего, кроме постоянной подсказки (приглашения на ввод команды), которая означает готовность системы к работе. Каждую команду вводят с новой строки и обычно заканчивают нажатием клавиши «ввод». Ответственность за правильность задаваемых команд ложится на пользователя. Система информирует о невозможности выполнения неверной команды, не поясняя, как правило, причин.</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Подобно меню, диалог на базе команд удобен для ввода управляющих сообщений, однако он обеспечивает более широкие возможности выбора в любой точке диалога и не требует иерархической организации обслуживающих его программ</a:t>
            </a:r>
            <a:r>
              <a:rPr lang="ru-RU" dirty="0" smtClean="0"/>
              <a:t>.</a:t>
            </a:r>
          </a:p>
          <a:p>
            <a:pPr>
              <a:buNone/>
            </a:pPr>
            <a:r>
              <a:rPr lang="ru-RU" dirty="0"/>
              <a:t>Структура на базе командного языка не отличается хорошей </a:t>
            </a:r>
            <a:r>
              <a:rPr lang="ru-RU" dirty="0" smtClean="0"/>
              <a:t>поддержкой </a:t>
            </a:r>
            <a:r>
              <a:rPr lang="ru-RU" dirty="0"/>
              <a:t>пользователя и пригодна в основном для подготовленных </a:t>
            </a:r>
            <a:r>
              <a:rPr lang="ru-RU" dirty="0" smtClean="0"/>
              <a:t>специалистов.</a:t>
            </a: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a:t>Структура на основе языка команд по своим возможностям самая быстрая и гибкая из всех структур диалога. Большинство пользовательских интерфейсов на базе «естественного» языка реализуется с помощью языков команд с очень большим набором ключевых слов. Подготовленный пользователь испытывает удовольствие от ощущения того, что он управляет системой, а не наоборот.</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85000" lnSpcReduction="20000"/>
          </a:bodyPr>
          <a:lstStyle/>
          <a:p>
            <a:pPr algn="ctr">
              <a:buNone/>
            </a:pPr>
            <a:r>
              <a:rPr lang="ru-RU" b="1" dirty="0"/>
              <a:t>РАЗРАБОТКА СЦЕНАРИЯ ДИАЛОГА </a:t>
            </a:r>
          </a:p>
          <a:p>
            <a:pPr>
              <a:buNone/>
            </a:pPr>
            <a:r>
              <a:rPr lang="ru-RU" dirty="0"/>
              <a:t>Развитие диалога во времени можно рассматривать как последовательность </a:t>
            </a:r>
            <a:r>
              <a:rPr lang="ru-RU" dirty="0" smtClean="0"/>
              <a:t>переходов </a:t>
            </a:r>
            <a:r>
              <a:rPr lang="ru-RU" dirty="0"/>
              <a:t>системы из одного состояния в другое. Очевидно, что ни одно из этих состояний не должно быть «тупиковым», т.е. пользователь должен иметь </a:t>
            </a:r>
            <a:r>
              <a:rPr lang="ru-RU" dirty="0" smtClean="0"/>
              <a:t>возможность </a:t>
            </a:r>
            <a:r>
              <a:rPr lang="ru-RU" dirty="0"/>
              <a:t>перейти из любого текущего состояния диалога в требуемое (за один или несколько шагов). Для этого в ходе разработки интерфейса необходимо определить все возможные состояния диалога и пути перехода из одного состояния в другое. Другими словами, необходимо разработать </a:t>
            </a:r>
            <a:r>
              <a:rPr lang="ru-RU" b="1" i="1" dirty="0"/>
              <a:t>сценарий диалога.</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a:bodyPr>
          <a:lstStyle/>
          <a:p>
            <a:pPr>
              <a:buNone/>
            </a:pPr>
            <a:r>
              <a:rPr lang="ru-RU" dirty="0"/>
              <a:t>Целями разработки сценария диалога являются: </a:t>
            </a:r>
          </a:p>
          <a:p>
            <a:pPr>
              <a:buNone/>
            </a:pPr>
            <a:r>
              <a:rPr lang="ru-RU" dirty="0" smtClean="0"/>
              <a:t>	• </a:t>
            </a:r>
            <a:r>
              <a:rPr lang="ru-RU" dirty="0"/>
              <a:t>выявление и устранение возможных тупиковых ситуаций в ходе развития диалога; </a:t>
            </a:r>
          </a:p>
          <a:p>
            <a:pPr>
              <a:buNone/>
            </a:pPr>
            <a:r>
              <a:rPr lang="ru-RU" dirty="0" smtClean="0"/>
              <a:t>	• </a:t>
            </a:r>
            <a:r>
              <a:rPr lang="ru-RU" dirty="0"/>
              <a:t>выбор рациональных путей перехода из одного состояния диалога в другое (из текущего в требуемое); </a:t>
            </a:r>
          </a:p>
          <a:p>
            <a:pPr>
              <a:buNone/>
            </a:pPr>
            <a:r>
              <a:rPr lang="ru-RU" dirty="0" smtClean="0"/>
              <a:t>	• </a:t>
            </a:r>
            <a:r>
              <a:rPr lang="ru-RU" dirty="0"/>
              <a:t>выявление неоднозначных ситуаций, требующих оказания дополнительной помощи </a:t>
            </a:r>
            <a:r>
              <a:rPr lang="ru-RU" dirty="0" smtClean="0"/>
              <a:t>пользователю.</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4000" dirty="0" smtClean="0"/>
              <a:t>ЭТАПЫ ПРОЕКТИРОВАНИЯ ПОЛЬЗОВАТЕЛЬСКОГО ИНТЕРФЕЙСА</a:t>
            </a:r>
            <a:endParaRPr lang="ru-RU" sz="4000" dirty="0"/>
          </a:p>
        </p:txBody>
      </p:sp>
      <p:sp>
        <p:nvSpPr>
          <p:cNvPr id="3" name="Содержимое 2"/>
          <p:cNvSpPr>
            <a:spLocks noGrp="1"/>
          </p:cNvSpPr>
          <p:nvPr>
            <p:ph idx="1"/>
          </p:nvPr>
        </p:nvSpPr>
        <p:spPr/>
        <p:txBody>
          <a:bodyPr>
            <a:normAutofit/>
          </a:bodyPr>
          <a:lstStyle/>
          <a:p>
            <a:pPr>
              <a:buNone/>
            </a:pPr>
            <a:r>
              <a:rPr lang="ru-RU" dirty="0"/>
              <a:t>	</a:t>
            </a:r>
            <a:r>
              <a:rPr lang="ru-RU" dirty="0" smtClean="0"/>
              <a:t>- во-первых</a:t>
            </a:r>
            <a:r>
              <a:rPr lang="ru-RU" dirty="0"/>
              <a:t>, участники диалога должны понимать язык друг друга; </a:t>
            </a:r>
            <a:r>
              <a:rPr lang="ru-RU" dirty="0" smtClean="0"/>
              <a:t> </a:t>
            </a:r>
            <a:endParaRPr lang="ru-RU" dirty="0"/>
          </a:p>
          <a:p>
            <a:pPr>
              <a:buNone/>
            </a:pPr>
            <a:r>
              <a:rPr lang="ru-RU" dirty="0" smtClean="0"/>
              <a:t>	- во-вторых</a:t>
            </a:r>
            <a:r>
              <a:rPr lang="ru-RU" dirty="0"/>
              <a:t>, они не должны говорить одновременно; </a:t>
            </a:r>
          </a:p>
          <a:p>
            <a:pPr>
              <a:buNone/>
            </a:pPr>
            <a:r>
              <a:rPr lang="ru-RU" dirty="0" smtClean="0"/>
              <a:t>	- в-третьих</a:t>
            </a:r>
            <a:r>
              <a:rPr lang="ru-RU" dirty="0"/>
              <a:t>, очередное высказывание должно учитывать как общий контекст </a:t>
            </a:r>
            <a:r>
              <a:rPr lang="ru-RU" dirty="0" smtClean="0"/>
              <a:t>диалога</a:t>
            </a:r>
            <a:r>
              <a:rPr lang="ru-RU" dirty="0"/>
              <a:t>, так и последнюю информацию, полученную от собеседника.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Сложность </a:t>
            </a:r>
            <a:r>
              <a:rPr lang="ru-RU" dirty="0"/>
              <a:t>разработки сценария определяется в основном двумя факторами: </a:t>
            </a:r>
          </a:p>
          <a:p>
            <a:pPr>
              <a:buNone/>
            </a:pPr>
            <a:r>
              <a:rPr lang="ru-RU" dirty="0" smtClean="0"/>
              <a:t>	- функциональными </a:t>
            </a:r>
            <a:r>
              <a:rPr lang="ru-RU" dirty="0"/>
              <a:t>возможностями создаваемого приложения (т.е. числом и </a:t>
            </a:r>
            <a:r>
              <a:rPr lang="ru-RU" dirty="0" smtClean="0"/>
              <a:t>сложностью </a:t>
            </a:r>
            <a:r>
              <a:rPr lang="ru-RU" dirty="0"/>
              <a:t>реализуемых функций обработки информации</a:t>
            </a:r>
            <a:r>
              <a:rPr lang="ru-RU" dirty="0" smtClean="0"/>
              <a:t>); </a:t>
            </a:r>
          </a:p>
          <a:p>
            <a:pPr>
              <a:buNone/>
            </a:pPr>
            <a:r>
              <a:rPr lang="ru-RU" dirty="0"/>
              <a:t>	</a:t>
            </a:r>
            <a:r>
              <a:rPr lang="ru-RU" dirty="0" smtClean="0"/>
              <a:t>- </a:t>
            </a:r>
            <a:r>
              <a:rPr lang="ru-RU" dirty="0"/>
              <a:t>степенью неопределенности возможных действий пользователя.</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В свою очередь, степень неопределенности действий пользователя зависит от </a:t>
            </a:r>
            <a:r>
              <a:rPr lang="ru-RU" dirty="0" smtClean="0"/>
              <a:t>выбранной </a:t>
            </a:r>
            <a:r>
              <a:rPr lang="ru-RU" dirty="0"/>
              <a:t>структуры диалога. Наибольшей детерминированностью обладает диалог на основе меню, наименьшей — диалог типа «вопрос-ответ», управляемый пользователем.</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Дополнительные возможности по снижению неопределенности действий </a:t>
            </a:r>
            <a:r>
              <a:rPr lang="ru-RU" dirty="0" smtClean="0"/>
              <a:t>пользователя </a:t>
            </a:r>
            <a:r>
              <a:rPr lang="ru-RU" dirty="0"/>
              <a:t>предоставляет объектно-ориентированный подход к разработке интерфейса, при котором для каждого объекта заранее устанавливается перечень свойств и допустимых операций. Наиболее эффективен такой подход при создании </a:t>
            </a:r>
            <a:r>
              <a:rPr lang="ru-RU" dirty="0" smtClean="0"/>
              <a:t>графического интерфейса.</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Способ описания сценария диалога зависит от степени его сложности. </a:t>
            </a:r>
            <a:r>
              <a:rPr lang="ru-RU" dirty="0" smtClean="0"/>
              <a:t>Существующие </a:t>
            </a:r>
            <a:r>
              <a:rPr lang="ru-RU" dirty="0"/>
              <a:t>методы описания сценариев можно разделить на две большие группы: </a:t>
            </a:r>
            <a:r>
              <a:rPr lang="ru-RU" dirty="0" smtClean="0"/>
              <a:t>	неформальные </a:t>
            </a:r>
            <a:r>
              <a:rPr lang="ru-RU" dirty="0"/>
              <a:t>и </a:t>
            </a:r>
            <a:endParaRPr lang="en-US" dirty="0" smtClean="0"/>
          </a:p>
          <a:p>
            <a:pPr>
              <a:buNone/>
            </a:pPr>
            <a:r>
              <a:rPr lang="en-US" dirty="0" smtClean="0"/>
              <a:t>	</a:t>
            </a:r>
            <a:r>
              <a:rPr lang="ru-RU" dirty="0" smtClean="0"/>
              <a:t>формальные </a:t>
            </a:r>
            <a:r>
              <a:rPr lang="ru-RU" dirty="0"/>
              <a:t>методы</a:t>
            </a:r>
            <a:r>
              <a:rPr lang="ru-RU" dirty="0" smtClean="0"/>
              <a:t>.</a:t>
            </a:r>
          </a:p>
          <a:p>
            <a:pPr>
              <a:buNone/>
            </a:pPr>
            <a:r>
              <a:rPr lang="ru-RU" dirty="0"/>
              <a:t>Главное достоинство формальных методов состоит в том, что они позволяют автоматизировать как проектирование диалога, так и его модификацию (адаптацию) в соответствии с характеристиками пользователя.</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В настоящее время наиболее широко используются формальные методы описания сценариев на основе сетей Петри и их расширений, а также на основе систем представления знаний (фреймовые модели и продукционные системы</a:t>
            </a:r>
            <a:r>
              <a:rPr lang="ru-RU" dirty="0" smtClean="0"/>
              <a:t>).</a:t>
            </a:r>
          </a:p>
          <a:p>
            <a:pPr>
              <a:buNone/>
            </a:pPr>
            <a:r>
              <a:rPr lang="ru-RU" dirty="0"/>
              <a:t>Независимо от способа описания сценария его основной структурной единицей является </a:t>
            </a:r>
            <a:r>
              <a:rPr lang="ru-RU" b="1" i="1" dirty="0"/>
              <a:t>шаг диалога, соответствующий одному акту взаимодействия пользователя с системой.</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Сценарий диалога позволяет описать процесс взаимодействия пользователя с приложением на уровне решаемой им прикладной задачи. Однако для программной реализации интерфейса такое описание носит слишком общий характер. Поэтому на этапе реализации необходимо перейти на уровень описания соответствующих процессов с помощью используемых инструментальных средств разработки приложения.</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85000" lnSpcReduction="10000"/>
          </a:bodyPr>
          <a:lstStyle/>
          <a:p>
            <a:pPr algn="ctr">
              <a:buNone/>
            </a:pPr>
            <a:r>
              <a:rPr lang="ru-RU" b="1" dirty="0"/>
              <a:t>ТЕМП ВЕДЕНИЯ ДИАЛОГА </a:t>
            </a:r>
          </a:p>
          <a:p>
            <a:pPr>
              <a:buNone/>
            </a:pPr>
            <a:r>
              <a:rPr lang="ru-RU" dirty="0"/>
              <a:t>Процесс общения пользователя с компьютером связан с рядом существенных объективных и субъективных ограничении и должен соответствовать психофизиологическим возможностям человека: способности по приему и </a:t>
            </a:r>
            <a:r>
              <a:rPr lang="ru-RU" dirty="0" smtClean="0"/>
              <a:t>переработке </a:t>
            </a:r>
            <a:r>
              <a:rPr lang="ru-RU" dirty="0"/>
              <a:t>информации, объемам сенсорной и кратковременной памяти, умению </a:t>
            </a:r>
            <a:r>
              <a:rPr lang="ru-RU" dirty="0" smtClean="0"/>
              <a:t>концентрировать </a:t>
            </a:r>
            <a:r>
              <a:rPr lang="ru-RU" dirty="0"/>
              <a:t>внимание на наиболее важной информации, способности воспроизводить информацию из долговременной памяти и т.п.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a:t>В связи с этим при разработке сценария диалога должны учитываться такие психофизиологические особенности потенциальных пользователей, как моторные навыки, время реакции, восприимчивость цветовой гаммы и т.д. </a:t>
            </a:r>
            <a:r>
              <a:rPr lang="ru-RU" dirty="0" smtClean="0"/>
              <a:t>Сейчас </a:t>
            </a:r>
            <a:r>
              <a:rPr lang="ru-RU" dirty="0"/>
              <a:t>рассмотрим более подробно требования к одной из важнейших характеристик интерфейса — к обеспечиваемому темпу ведения диалога.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Темп ведения диалога зависит от характеристик аппаратных и программных средств ЭВМ, а также от специфики решаемых задач. Требование соответствия темпа ведения диалога психологическим особенностям человека выдвигает ограничения на значения этих характеристик не только «сверху», но и «снизу». Поясним это утверждение.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b="1" i="1" dirty="0"/>
              <a:t>Время ответа (отклика</a:t>
            </a:r>
            <a:r>
              <a:rPr lang="ru-RU" dirty="0"/>
              <a:t>) системы определяется как интервал между событием и реакцией системы на него. Данная характеристика интерфейса определяет задержку в работе пользователя при переходе к выполнению следующего шага задания.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Если собеседники обсуждают вопросы, относящиеся к какой-либо специальной области, они должны придерживаться единой терминологии; если же один из них пытается что-то объяснить другому, ему следует сначала пояснить основные термины и понятия.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Важность учета темпа ведения диалога была осознана еще в 60-х годах, когда появились первые интерактивные системы. Медленный ответ системы не </a:t>
            </a:r>
            <a:r>
              <a:rPr lang="ru-RU" dirty="0" smtClean="0"/>
              <a:t>соответствует </a:t>
            </a:r>
            <a:r>
              <a:rPr lang="ru-RU" dirty="0"/>
              <a:t>психологическим потребностям пользователя, что приводит к снижению эффективности его деятельности. Слишком быстрый ответ также может создать неблагоприятное представление о системе.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Это связано с тем, что излишне быстрый ответ системы как бы «подгоняет» пользователя, заставляет его суетиться в стремлении «не отставать» от более расторопного партнера по общению. Замечено, что начинающий пользователь боится работать с системой, если, потратив несколько минут на ввод, он моментально получает от нее ответ с сообщением об ошибке.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a:t>Время ответа должно соответствовать естественному ритму работы пользователей. В обычном разговоре люди ожидают ответа около 2 секунд и ждут того же при работе с компьютером. Время ожидания зависит от их состояния и намерений. На представления пользователя оказывает сильное влияние также его предшествующий опыт работы с системой.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Обычно человек может одновременно запомнить сведения о пяти-девяти </a:t>
            </a:r>
            <a:r>
              <a:rPr lang="ru-RU" dirty="0" smtClean="0"/>
              <a:t>предметах</a:t>
            </a:r>
            <a:r>
              <a:rPr lang="ru-RU" dirty="0"/>
              <a:t>. Считается также, что хранение данных в кратковременной памяти ограничено по времени: около 2 секунд для речевой информации и 30 секунд для сенсорной. </a:t>
            </a:r>
            <a:r>
              <a:rPr lang="en-US" smtClean="0"/>
              <a:t>*</a:t>
            </a:r>
            <a:r>
              <a:rPr lang="ru-RU" smtClean="0"/>
              <a:t>Поэтому </a:t>
            </a:r>
            <a:r>
              <a:rPr lang="ru-RU" dirty="0"/>
              <a:t>люди имеют склонность разбивать свою деятельность на этапы</a:t>
            </a:r>
            <a:r>
              <a:rPr lang="ru-RU"/>
              <a:t>, </a:t>
            </a:r>
            <a:r>
              <a:rPr lang="ru-RU" smtClean="0"/>
              <a:t>соответствующие </a:t>
            </a:r>
            <a:r>
              <a:rPr lang="ru-RU" dirty="0"/>
              <a:t>порциям информации, которые они могут хранить одновременно в памяти. Завершение очередного этапа называется </a:t>
            </a:r>
            <a:r>
              <a:rPr lang="ru-RU" b="1" i="1" dirty="0"/>
              <a:t>клаузой. </a:t>
            </a: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Задержки, препятствующие наступлению клаузы, очень вредны и неприятны, так как содержимое кратковременной памяти требует постоянного обновления и легко стирается под влиянием внешних факторов. Зато после клаузы подобные задержки вполне </a:t>
            </a:r>
            <a:r>
              <a:rPr lang="ru-RU" dirty="0" smtClean="0"/>
              <a:t>приемлемы </a:t>
            </a:r>
            <a:r>
              <a:rPr lang="ru-RU" dirty="0"/>
              <a:t>и даже необходимы. Завершение задачи, ведущее к отдыху, называют </a:t>
            </a:r>
            <a:r>
              <a:rPr lang="ru-RU" b="1" i="1" dirty="0" smtClean="0"/>
              <a:t>закрытием</a:t>
            </a:r>
            <a:r>
              <a:rPr lang="ru-RU" b="1" i="1" dirty="0"/>
              <a:t>. </a:t>
            </a: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В этот момент исчезает необходимость дальнейшего хранения информации и человек получает существенное психологическое облегчение. Так как пользователи интуитивно стремятся к закрытию в своей работе, следует делить диалоги на фрагменты, чтобы пользователь мог «вовремя» забывать промежуточную информацию.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Имеющиеся результаты исследований позволили выработать следующие </a:t>
            </a:r>
            <a:r>
              <a:rPr lang="ru-RU" dirty="0" smtClean="0"/>
              <a:t>рекомендации </a:t>
            </a:r>
            <a:r>
              <a:rPr lang="ru-RU" dirty="0"/>
              <a:t>по допустимому времени ответа интерактивной системы: </a:t>
            </a:r>
          </a:p>
          <a:p>
            <a:pPr>
              <a:buNone/>
            </a:pPr>
            <a:r>
              <a:rPr lang="ru-RU" dirty="0" smtClean="0"/>
              <a:t>	- 0,1</a:t>
            </a:r>
            <a:r>
              <a:rPr lang="ru-RU" dirty="0"/>
              <a:t>... 0,2 с — для подтверждения физических действий (нажатие клавиши, работа со световым пером, «мышью»); </a:t>
            </a:r>
          </a:p>
          <a:p>
            <a:pPr>
              <a:buNone/>
            </a:pPr>
            <a:r>
              <a:rPr lang="ru-RU" dirty="0" smtClean="0"/>
              <a:t>	- 0,5</a:t>
            </a:r>
            <a:r>
              <a:rPr lang="ru-RU" dirty="0"/>
              <a:t>... 1,0 с — для ответа на простые команды (например, от момента ввода команды, выбора альтернативы из меню до появления нового изображения на экране);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t>	- 1</a:t>
            </a:r>
            <a:r>
              <a:rPr lang="ru-RU" dirty="0"/>
              <a:t>... 2 с — при ведении связного диалога (когда пользователь воспринимает серию взаимосвязанных вопросов как одну порцию информации для формирования одного или нескольких ответов, задержка между следующими друг за другом вопросами не должна превышать указанную длительность); </a:t>
            </a:r>
          </a:p>
          <a:p>
            <a:pPr>
              <a:buNone/>
            </a:pPr>
            <a:r>
              <a:rPr lang="ru-RU" dirty="0" smtClean="0"/>
              <a:t>	- 2</a:t>
            </a:r>
            <a:r>
              <a:rPr lang="ru-RU" dirty="0"/>
              <a:t>... 4 с — для ответа на сложный запрос, состоящий в заполнении некоторой формы. Если задержка не влияет на другую работу пользователя, связанную с первой, могут быть приемлемы задержки до 10 с;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dirty="0" smtClean="0"/>
              <a:t>	более </a:t>
            </a:r>
            <a:r>
              <a:rPr lang="ru-RU" dirty="0"/>
              <a:t>10 с — при работе в </a:t>
            </a:r>
            <a:r>
              <a:rPr lang="ru-RU" dirty="0" err="1"/>
              <a:t>мультизадачном</a:t>
            </a:r>
            <a:r>
              <a:rPr lang="ru-RU" dirty="0"/>
              <a:t> режиме, когда пользователь </a:t>
            </a:r>
            <a:r>
              <a:rPr lang="ru-RU" dirty="0" smtClean="0"/>
              <a:t>воспринимает </a:t>
            </a:r>
            <a:r>
              <a:rPr lang="ru-RU" dirty="0"/>
              <a:t>данную задачу как фоновый процесс. Принято считать, что если пользователь не получает ответ в течение 20 с, то это не интерактивная система. </a:t>
            </a:r>
            <a:endParaRPr lang="ru-RU" dirty="0" smtClean="0"/>
          </a:p>
          <a:p>
            <a:pPr>
              <a:buNone/>
            </a:pPr>
            <a:r>
              <a:rPr lang="ru-RU" dirty="0" smtClean="0"/>
              <a:t>В таком </a:t>
            </a:r>
            <a:r>
              <a:rPr lang="ru-RU" dirty="0"/>
              <a:t>случае пользователь может «забыть» о задании, заняться решением другой задачи и возвращаться к нему тогда, когда ему будет удобно. При этом программа должна сообщать пользователю, что задержка ответа не является следствием выхода системы из строя (например, путем регулярного обновления строки состояния системы или ведения протокола выполнения задания пользователя).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20000"/>
          </a:bodyPr>
          <a:lstStyle/>
          <a:p>
            <a:pPr algn="ctr">
              <a:buNone/>
            </a:pPr>
            <a:r>
              <a:rPr lang="ru-RU" b="1" dirty="0"/>
              <a:t>МЕТОДЫ РАЗРАБОТКИ ГИБКОГО ИНТЕРФЕЙСА </a:t>
            </a:r>
          </a:p>
          <a:p>
            <a:pPr>
              <a:buNone/>
            </a:pPr>
            <a:r>
              <a:rPr lang="ru-RU" dirty="0"/>
              <a:t>Предварительный анализ (хотя бы и на качественном уровне) возможного сценария диалога позволяет избежать многих проблем на этапе реализации приложения. Однако в случае если приложение может использоваться группой пользователей, имеющих различную степень подготовки, ряд вопросов остается нерешенным. </a:t>
            </a:r>
            <a:r>
              <a:rPr lang="ru-RU" dirty="0" smtClean="0"/>
              <a:t>Поэтому </a:t>
            </a:r>
            <a:r>
              <a:rPr lang="ru-RU" dirty="0"/>
              <a:t>крайне желательно, чтобы в ходе диалога обеспечивалась достаточная </a:t>
            </a:r>
            <a:r>
              <a:rPr lang="ru-RU" dirty="0" smtClean="0"/>
              <a:t>гибкость</a:t>
            </a:r>
            <a:r>
              <a:rPr lang="ru-RU"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a:t>Теперь давайте вспомним, чего не любят наши собеседники. </a:t>
            </a:r>
          </a:p>
          <a:p>
            <a:pPr>
              <a:buNone/>
            </a:pPr>
            <a:r>
              <a:rPr lang="ru-RU" dirty="0"/>
              <a:t>Прежде всего — излишней фамильярности. Кроме того, мало кому нравится, когда во время разговора его дергают за рукав, откручивают пуговицу или используют еще какие-то оригинальные способы привлечения внимания. Очень краткие ответы и слишком большие паузы могут сбить собеседника с толку, а злоупотребление специальными терминами или жаргонизмами вообще может привести к </a:t>
            </a:r>
            <a:r>
              <a:rPr lang="ru-RU" dirty="0" smtClean="0"/>
              <a:t>преждевременному </a:t>
            </a:r>
            <a:r>
              <a:rPr lang="ru-RU" dirty="0"/>
              <a:t>завершению беседы.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Она должна заключаться в способности приложения адаптироваться (</a:t>
            </a:r>
            <a:r>
              <a:rPr lang="ru-RU" dirty="0" smtClean="0"/>
              <a:t>пользователем </a:t>
            </a:r>
            <a:r>
              <a:rPr lang="ru-RU" dirty="0"/>
              <a:t>или автоматически) к любому возможному уровню подготовки пользователя. </a:t>
            </a:r>
          </a:p>
          <a:p>
            <a:pPr>
              <a:buNone/>
            </a:pPr>
            <a:r>
              <a:rPr lang="ru-RU" dirty="0"/>
              <a:t>Существуют три вида адаптации: фиксированная, полная и косметическая.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a:bodyPr>
          <a:lstStyle/>
          <a:p>
            <a:pPr>
              <a:buNone/>
            </a:pPr>
            <a:r>
              <a:rPr lang="ru-RU" dirty="0"/>
              <a:t>При фиксированной адаптации пользователь явно выбирает уровень диалоговой поддержки. Простейший вариант такой адаптации основан на использовании правила двух уровней, согласно которому система обеспечивает два вида диалога: </a:t>
            </a:r>
          </a:p>
          <a:p>
            <a:pPr>
              <a:buNone/>
            </a:pPr>
            <a:r>
              <a:rPr lang="ru-RU" dirty="0" smtClean="0"/>
              <a:t>	- подробный </a:t>
            </a:r>
            <a:r>
              <a:rPr lang="ru-RU" dirty="0"/>
              <a:t>(для начинающего пользователя); </a:t>
            </a:r>
          </a:p>
          <a:p>
            <a:pPr>
              <a:buNone/>
            </a:pPr>
            <a:r>
              <a:rPr lang="ru-RU" dirty="0" smtClean="0"/>
              <a:t>	- краткий </a:t>
            </a:r>
            <a:r>
              <a:rPr lang="ru-RU" dirty="0"/>
              <a:t>(для подготовленного пользователя).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Правило двух уровней может быть расширено до правила N уровней диалога. Однако такой подход имеет несколько недостатков: </a:t>
            </a:r>
          </a:p>
          <a:p>
            <a:pPr>
              <a:buNone/>
            </a:pPr>
            <a:r>
              <a:rPr lang="ru-RU" dirty="0" smtClean="0"/>
              <a:t>	1</a:t>
            </a:r>
            <a:r>
              <a:rPr lang="ru-RU" dirty="0"/>
              <a:t>) не учитывается тот факт, что навыки накапливаются постепенно; </a:t>
            </a:r>
          </a:p>
          <a:p>
            <a:pPr>
              <a:buNone/>
            </a:pPr>
            <a:r>
              <a:rPr lang="ru-RU" dirty="0" smtClean="0"/>
              <a:t>	2</a:t>
            </a:r>
            <a:r>
              <a:rPr lang="ru-RU" dirty="0"/>
              <a:t>) пользователь может хорошо знать одну часть системы и совсем не знать другую; </a:t>
            </a:r>
          </a:p>
          <a:p>
            <a:pPr>
              <a:buNone/>
            </a:pPr>
            <a:r>
              <a:rPr lang="ru-RU" dirty="0" smtClean="0"/>
              <a:t>	3</a:t>
            </a:r>
            <a:r>
              <a:rPr lang="ru-RU" dirty="0"/>
              <a:t>) пользователь сам определяет уровень своей подготовки, что снижает </a:t>
            </a:r>
            <a:r>
              <a:rPr lang="ru-RU" dirty="0" smtClean="0"/>
              <a:t>объективность </a:t>
            </a:r>
            <a:r>
              <a:rPr lang="ru-RU" dirty="0"/>
              <a:t>оценки.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85000" lnSpcReduction="10000"/>
          </a:bodyPr>
          <a:lstStyle/>
          <a:p>
            <a:pPr>
              <a:buNone/>
            </a:pPr>
            <a:r>
              <a:rPr lang="ru-RU" dirty="0"/>
              <a:t>При полной адаптации диалоговая система стремится построить модель пользователя, которая по мере обучения последнего и определяет стиль диалога в зависимости от этих изменений. При этом одной из основных проблем является распознавание характеристик пользователя. Для ее решения необходимо определить, что использовать в качестве таких характеристик: время, затрачиваемое пользователем на ответ, количество его обращений за помощью или характер ошибок и тип запрашиваемой помощи.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70000" lnSpcReduction="20000"/>
          </a:bodyPr>
          <a:lstStyle/>
          <a:p>
            <a:pPr>
              <a:buNone/>
            </a:pPr>
            <a:r>
              <a:rPr lang="ru-RU" dirty="0"/>
              <a:t>В настоящее время полная (автоматическая) адаптация практически ни водной диалоговой системе не реализована. </a:t>
            </a:r>
            <a:endParaRPr lang="ru-RU" dirty="0" smtClean="0"/>
          </a:p>
          <a:p>
            <a:pPr>
              <a:buNone/>
            </a:pPr>
            <a:endParaRPr lang="ru-RU" dirty="0" smtClean="0"/>
          </a:p>
          <a:p>
            <a:pPr>
              <a:buNone/>
            </a:pPr>
            <a:r>
              <a:rPr lang="ru-RU" dirty="0"/>
              <a:t>Косметическая адаптация призвана обеспечить гибкость диалога без учета </a:t>
            </a:r>
            <a:r>
              <a:rPr lang="ru-RU" dirty="0" smtClean="0"/>
              <a:t>поведения </a:t>
            </a:r>
            <a:r>
              <a:rPr lang="ru-RU" dirty="0"/>
              <a:t>пользователя, но и без однозначного выбора им конкретного стиля диалога. </a:t>
            </a:r>
          </a:p>
          <a:p>
            <a:pPr>
              <a:buNone/>
            </a:pPr>
            <a:r>
              <a:rPr lang="ru-RU" dirty="0"/>
              <a:t>Такая адаптация может быть достигнута за счет применения следующих методов: </a:t>
            </a:r>
          </a:p>
          <a:p>
            <a:pPr>
              <a:buNone/>
            </a:pPr>
            <a:r>
              <a:rPr lang="ru-RU" dirty="0" smtClean="0"/>
              <a:t>	• </a:t>
            </a:r>
            <a:r>
              <a:rPr lang="ru-RU" dirty="0"/>
              <a:t>использование умолчаний; </a:t>
            </a:r>
          </a:p>
          <a:p>
            <a:pPr>
              <a:buNone/>
            </a:pPr>
            <a:r>
              <a:rPr lang="ru-RU" dirty="0" smtClean="0"/>
              <a:t>	• </a:t>
            </a:r>
            <a:r>
              <a:rPr lang="ru-RU" dirty="0"/>
              <a:t>использование сокращений; </a:t>
            </a:r>
          </a:p>
          <a:p>
            <a:pPr>
              <a:buNone/>
            </a:pPr>
            <a:r>
              <a:rPr lang="ru-RU" dirty="0" smtClean="0"/>
              <a:t>	• </a:t>
            </a:r>
            <a:r>
              <a:rPr lang="ru-RU" dirty="0"/>
              <a:t>опережающий ввод ответов; </a:t>
            </a:r>
          </a:p>
          <a:p>
            <a:pPr>
              <a:buNone/>
            </a:pPr>
            <a:r>
              <a:rPr lang="ru-RU" dirty="0" smtClean="0"/>
              <a:t>	• </a:t>
            </a:r>
            <a:r>
              <a:rPr lang="ru-RU" dirty="0"/>
              <a:t>многоуровневая помощь; </a:t>
            </a:r>
          </a:p>
          <a:p>
            <a:pPr>
              <a:buNone/>
            </a:pPr>
            <a:r>
              <a:rPr lang="ru-RU" dirty="0" smtClean="0"/>
              <a:t>	• </a:t>
            </a:r>
            <a:r>
              <a:rPr lang="ru-RU" dirty="0" err="1"/>
              <a:t>многоязычность</a:t>
            </a:r>
            <a:r>
              <a:rPr lang="ru-RU" dirty="0"/>
              <a:t>.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a:bodyPr>
          <a:lstStyle/>
          <a:p>
            <a:pPr>
              <a:buNone/>
            </a:pPr>
            <a:r>
              <a:rPr lang="ru-RU" b="1" i="1" dirty="0"/>
              <a:t>Использование умолчаний. </a:t>
            </a:r>
            <a:r>
              <a:rPr lang="ru-RU" dirty="0"/>
              <a:t>Сущность умолчания состоит в том, что система использует некоторое изначально заданное значение какого-либо параметра, пока пользователь не изменит его. В этом случае имеют место два аспекта адаптации системы: </a:t>
            </a:r>
          </a:p>
          <a:p>
            <a:pPr>
              <a:buNone/>
            </a:pPr>
            <a:r>
              <a:rPr lang="ru-RU" dirty="0" smtClean="0"/>
              <a:t>	- во-первых</a:t>
            </a:r>
            <a:r>
              <a:rPr lang="ru-RU" dirty="0"/>
              <a:t>, начинающий пользователь имеет возможность использовать </a:t>
            </a:r>
            <a:r>
              <a:rPr lang="ru-RU" dirty="0" smtClean="0"/>
              <a:t>большинство </a:t>
            </a:r>
            <a:r>
              <a:rPr lang="ru-RU" dirty="0"/>
              <a:t>параметров системы по </a:t>
            </a:r>
            <a:r>
              <a:rPr lang="ru-RU" dirty="0" smtClean="0"/>
              <a:t>умолчанию</a:t>
            </a:r>
            <a:r>
              <a:rPr lang="ru-RU" dirty="0"/>
              <a:t>;</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	- </a:t>
            </a:r>
            <a:r>
              <a:rPr lang="ru-RU" dirty="0"/>
              <a:t>во-вторых, система может запоминать значения, либо заданные при последнем сеансе работы (например, имя редактируемого файла), либо наиболее часто используемые. </a:t>
            </a:r>
            <a:endParaRPr lang="ru-RU" dirty="0" smtClean="0"/>
          </a:p>
          <a:p>
            <a:pPr>
              <a:buNone/>
            </a:pPr>
            <a:r>
              <a:rPr lang="ru-RU" dirty="0"/>
              <a:t>Для удобства начинающих пользователей значения, используемые по умолчанию, могут выводиться на экран вместе с соответствующим вопросом системы, например: «Дата регистрации документа? [текущая]».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Самый распространенный способ принятия значений по умолчанию — это нулевой ввод, т.е. простое нажатие клавиши «Ввод» в качестве ответа на вопрос системы. Если используется командный язык, то пользователь просто пропускает параметр, используемый по умолчанию.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b="1" i="1" dirty="0"/>
              <a:t>Использование сокращений </a:t>
            </a:r>
            <a:r>
              <a:rPr lang="ru-RU" dirty="0"/>
              <a:t>предполагает, что пользователь вместо полного имени команды может вводить ее любое допустимое сокращенное обозначение. На первый взгляд может показаться, что сокращенный ввод более удобен для начинающего пользователя. Но это не совсем так. Чтобы пользователь мог, не задумываясь, заменить команду корректным сокращением, он должен достаточно хорошо представлять имеющийся набор команд, усвоить «лексику» системы. Например, если в системе имеются команды </a:t>
            </a:r>
            <a:r>
              <a:rPr lang="ru-RU" dirty="0" err="1"/>
              <a:t>Copy</a:t>
            </a:r>
            <a:r>
              <a:rPr lang="ru-RU" dirty="0"/>
              <a:t> и </a:t>
            </a:r>
            <a:r>
              <a:rPr lang="ru-RU" dirty="0" err="1"/>
              <a:t>Compare</a:t>
            </a:r>
            <a:r>
              <a:rPr lang="ru-RU" dirty="0"/>
              <a:t>, то начинающему проще набрать полное имя, чем выбрать корректный вариант сокращения</a:t>
            </a:r>
            <a:r>
              <a:rPr lang="ru-RU" b="1" i="1" dirty="0"/>
              <a:t>. </a:t>
            </a:r>
            <a:endParaRPr lang="ru-RU"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Идея </a:t>
            </a:r>
            <a:r>
              <a:rPr lang="ru-RU" b="1" i="1" dirty="0"/>
              <a:t>опережающего ввода ответов </a:t>
            </a:r>
            <a:r>
              <a:rPr lang="ru-RU" dirty="0"/>
              <a:t>заключается в том, что пользователь имеет возможность на очередном шаге диалога вводить не один ответ, а цепочку </a:t>
            </a:r>
            <a:r>
              <a:rPr lang="ru-RU" dirty="0" smtClean="0"/>
              <a:t>последовательных </a:t>
            </a:r>
            <a:r>
              <a:rPr lang="ru-RU" dirty="0"/>
              <a:t>ответов, упреждая возможные вопросы системы.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Приведенные выше рассуждения носят весьма общий характер и применимы практически к любому диалогу, независимо от того, в каких отношениях состоят собеседники и с какой целью ведется диалог. Однако эти факторы существенно влияют на </a:t>
            </a:r>
            <a:r>
              <a:rPr lang="ru-RU" b="1" i="1" dirty="0"/>
              <a:t>структуру диалога, то есть на форму общения. </a:t>
            </a:r>
            <a:endParaRPr lang="ru-RU"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a:t>Один из методов обеспечения </a:t>
            </a:r>
            <a:r>
              <a:rPr lang="ru-RU" b="1" i="1" dirty="0"/>
              <a:t>многоуровневой помощи </a:t>
            </a:r>
            <a:r>
              <a:rPr lang="ru-RU" dirty="0"/>
              <a:t>состоит в том, что сначала на экран выводится сообщение начального уровня, а затем пользователь может уточнить полученную информацию, используя переход на более низкий уровень по ключевому слову. На таком принципе основана работа многих современных Help-систем, обучающих гипертекстовых систем.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Сущность </a:t>
            </a:r>
            <a:r>
              <a:rPr lang="ru-RU" b="1" i="1" dirty="0" err="1"/>
              <a:t>многоязычности</a:t>
            </a:r>
            <a:r>
              <a:rPr lang="ru-RU" b="1" i="1" dirty="0"/>
              <a:t> </a:t>
            </a:r>
            <a:r>
              <a:rPr lang="ru-RU" dirty="0"/>
              <a:t>интерфейса состоит в том, что структура и семантика диалоговых сообщений, которые выдает и получает пользователь, должны отвечать нормам родного языка пользователя и не зависеть от того, на каком языке разработаны инструментальные средства, которые он использует.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pPr>
              <a:buNone/>
            </a:pPr>
            <a:r>
              <a:rPr lang="ru-RU" dirty="0"/>
              <a:t>Возможный подход к реализации </a:t>
            </a:r>
            <a:r>
              <a:rPr lang="ru-RU" dirty="0" err="1"/>
              <a:t>многоязычности</a:t>
            </a:r>
            <a:r>
              <a:rPr lang="ru-RU" dirty="0"/>
              <a:t> — создание средств реакции системы на действия пользователя (сообщения-запросы, подсказки, сообщения об ошибках) отдельно от синтаксиса языка программирования (инструментальных средств).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a:t>Например, если встретились два приятеля, то диалог напоминает игру в теннис: инициатива </a:t>
            </a:r>
            <a:r>
              <a:rPr lang="ru-RU" dirty="0" smtClean="0"/>
              <a:t>поочередно </a:t>
            </a:r>
            <a:r>
              <a:rPr lang="ru-RU" dirty="0"/>
              <a:t>переходит от одного собеседника к другому; если вы пришли в ресторан, то ваше общение с официантом ограничивается выбором блюд из предложенного меню, а при оформлении загранпаспорта чиновник предложит заполнить одну-две анкеты, а затем просмотрит их, при необходимости уточняя те или иные моменты. </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a:t>Таким образом, при проектировании пользовательского интерфейса необходимо определить: </a:t>
            </a:r>
          </a:p>
          <a:p>
            <a:pPr>
              <a:buNone/>
            </a:pPr>
            <a:r>
              <a:rPr lang="ru-RU" dirty="0" smtClean="0"/>
              <a:t>	• </a:t>
            </a:r>
            <a:r>
              <a:rPr lang="ru-RU" dirty="0"/>
              <a:t>структуру диалога; </a:t>
            </a:r>
          </a:p>
          <a:p>
            <a:pPr>
              <a:buNone/>
            </a:pPr>
            <a:r>
              <a:rPr lang="ru-RU" dirty="0" smtClean="0"/>
              <a:t>	• </a:t>
            </a:r>
            <a:r>
              <a:rPr lang="ru-RU" dirty="0"/>
              <a:t>возможный сценарий развития диалога; </a:t>
            </a:r>
          </a:p>
          <a:p>
            <a:pPr>
              <a:buNone/>
            </a:pPr>
            <a:r>
              <a:rPr lang="ru-RU" dirty="0" smtClean="0"/>
              <a:t>	• </a:t>
            </a:r>
            <a:r>
              <a:rPr lang="ru-RU" dirty="0"/>
              <a:t>содержание управляющих сообщений и данных, которыми могут обмениваться человек и приложение (семантику сообщений); </a:t>
            </a:r>
          </a:p>
          <a:p>
            <a:pPr>
              <a:buNone/>
            </a:pPr>
            <a:r>
              <a:rPr lang="ru-RU" dirty="0" smtClean="0"/>
              <a:t>	• </a:t>
            </a:r>
            <a:r>
              <a:rPr lang="ru-RU" dirty="0"/>
              <a:t>визуальные атрибуты отображаемой информации (синтаксис сообщений).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ЭТАПЫ ПРОЕКТИРОВАНИЯ ПОЛЬЗОВАТЕЛЬСКОГО ИНТЕРФЕЙСА</a:t>
            </a:r>
            <a:endParaRPr lang="ru-RU" dirty="0"/>
          </a:p>
        </p:txBody>
      </p:sp>
      <p:sp>
        <p:nvSpPr>
          <p:cNvPr id="3" name="Содержимое 2"/>
          <p:cNvSpPr>
            <a:spLocks noGrp="1"/>
          </p:cNvSpPr>
          <p:nvPr>
            <p:ph idx="1"/>
          </p:nvPr>
        </p:nvSpPr>
        <p:spPr/>
        <p:txBody>
          <a:bodyPr>
            <a:normAutofit fontScale="92500"/>
          </a:bodyPr>
          <a:lstStyle/>
          <a:p>
            <a:pPr algn="ctr">
              <a:buNone/>
            </a:pPr>
            <a:r>
              <a:rPr lang="ru-RU" b="1" dirty="0" smtClean="0"/>
              <a:t>	ВЫБОР </a:t>
            </a:r>
            <a:r>
              <a:rPr lang="ru-RU" b="1" dirty="0"/>
              <a:t>СТРУКТУРЫ ДИАЛОГА </a:t>
            </a:r>
          </a:p>
          <a:p>
            <a:pPr>
              <a:buNone/>
            </a:pPr>
            <a:r>
              <a:rPr lang="ru-RU" dirty="0"/>
              <a:t>Выбор структуры диалога — это первый из этапов, который должен быть </a:t>
            </a:r>
            <a:r>
              <a:rPr lang="ru-RU" dirty="0" smtClean="0"/>
              <a:t>выполнен </a:t>
            </a:r>
            <a:r>
              <a:rPr lang="ru-RU" dirty="0"/>
              <a:t>при разработке интерфейса. </a:t>
            </a:r>
          </a:p>
          <a:p>
            <a:pPr>
              <a:buNone/>
            </a:pPr>
            <a:r>
              <a:rPr lang="ru-RU" dirty="0"/>
              <a:t>Рассмотренные ниже четыре варианта структуры диалога являются </a:t>
            </a:r>
            <a:r>
              <a:rPr lang="ru-RU" dirty="0" smtClean="0"/>
              <a:t>разновидностями </a:t>
            </a:r>
            <a:r>
              <a:rPr lang="ru-RU" dirty="0"/>
              <a:t>структуры типа «вопрос — ответ», тем не менее каждая из них имеет свои особенности и наиболее удобна для определенного класса задач. </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2866</Words>
  <Application>Microsoft Office PowerPoint</Application>
  <PresentationFormat>Экран (4:3)</PresentationFormat>
  <Paragraphs>179</Paragraphs>
  <Slides>72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72</vt:i4>
      </vt:variant>
    </vt:vector>
  </HeadingPairs>
  <TitlesOfParts>
    <vt:vector size="73" baseType="lpstr">
      <vt:lpstr>Тема Office</vt:lpstr>
      <vt:lpstr>ПРОЕКТИРОВАНИЯ ПОЛЬЗОВАТЕЛЬСКОГО ИНТЕРФЕЙСА </vt:lpstr>
      <vt:lpstr>ЭТАПЫ ПРОЕКТИРОВАНИЯ ПОЛЬЗОВАТЕЛЬСКОГО ИНТЕРФЕЙСА </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ЭТАПЫ ПРОЕКТИРОВАНИЯ ПОЛЬЗОВАТЕЛЬСКОГО ИНТЕРФЕЙСА</vt:lpstr>
      <vt:lpstr>Слайд 64</vt:lpstr>
      <vt:lpstr>Слайд 65</vt:lpstr>
      <vt:lpstr>Слайд 66</vt:lpstr>
      <vt:lpstr>Слайд 67</vt:lpstr>
      <vt:lpstr>Слайд 68</vt:lpstr>
      <vt:lpstr>Слайд 69</vt:lpstr>
      <vt:lpstr>Слайд 70</vt:lpstr>
      <vt:lpstr>Слайд 71</vt:lpstr>
      <vt:lpstr>Слайд 72</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ПРОЕКТИРОВАНИЯ ПОЛЬЗОВАТЕЛЬСКОГО ИНТЕРФЕЙСА </dc:title>
  <dc:creator>Игорь</dc:creator>
  <cp:lastModifiedBy>Игорь</cp:lastModifiedBy>
  <cp:revision>103</cp:revision>
  <dcterms:created xsi:type="dcterms:W3CDTF">2021-03-08T18:44:00Z</dcterms:created>
  <dcterms:modified xsi:type="dcterms:W3CDTF">2021-03-09T21:13:55Z</dcterms:modified>
</cp:coreProperties>
</file>