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7" r:id="rId4"/>
    <p:sldId id="258" r:id="rId5"/>
    <p:sldId id="301" r:id="rId6"/>
    <p:sldId id="302" r:id="rId7"/>
    <p:sldId id="303" r:id="rId8"/>
    <p:sldId id="259" r:id="rId9"/>
    <p:sldId id="260" r:id="rId10"/>
    <p:sldId id="298" r:id="rId11"/>
    <p:sldId id="261" r:id="rId12"/>
    <p:sldId id="263" r:id="rId13"/>
    <p:sldId id="264" r:id="rId14"/>
    <p:sldId id="265" r:id="rId15"/>
    <p:sldId id="266" r:id="rId16"/>
    <p:sldId id="267" r:id="rId17"/>
    <p:sldId id="304" r:id="rId18"/>
    <p:sldId id="268" r:id="rId19"/>
    <p:sldId id="270" r:id="rId20"/>
    <p:sldId id="271" r:id="rId21"/>
    <p:sldId id="272" r:id="rId22"/>
    <p:sldId id="305" r:id="rId23"/>
    <p:sldId id="273" r:id="rId24"/>
    <p:sldId id="274" r:id="rId25"/>
    <p:sldId id="275" r:id="rId26"/>
    <p:sldId id="276" r:id="rId27"/>
    <p:sldId id="278" r:id="rId28"/>
    <p:sldId id="279" r:id="rId29"/>
    <p:sldId id="306" r:id="rId30"/>
    <p:sldId id="280" r:id="rId31"/>
    <p:sldId id="281" r:id="rId32"/>
    <p:sldId id="282" r:id="rId33"/>
    <p:sldId id="283" r:id="rId34"/>
    <p:sldId id="284" r:id="rId35"/>
    <p:sldId id="285" r:id="rId36"/>
    <p:sldId id="286" r:id="rId37"/>
    <p:sldId id="287" r:id="rId38"/>
    <p:sldId id="288" r:id="rId39"/>
    <p:sldId id="289" r:id="rId40"/>
    <p:sldId id="291" r:id="rId41"/>
    <p:sldId id="292" r:id="rId42"/>
    <p:sldId id="293" r:id="rId43"/>
    <p:sldId id="307" r:id="rId44"/>
    <p:sldId id="308" r:id="rId45"/>
    <p:sldId id="309" r:id="rId46"/>
    <p:sldId id="310" r:id="rId47"/>
    <p:sldId id="311" r:id="rId48"/>
    <p:sldId id="312" r:id="rId49"/>
    <p:sldId id="313" r:id="rId50"/>
    <p:sldId id="314" r:id="rId51"/>
    <p:sldId id="315" r:id="rId52"/>
    <p:sldId id="316" r:id="rId53"/>
    <p:sldId id="317" r:id="rId54"/>
    <p:sldId id="318" r:id="rId55"/>
    <p:sldId id="319" r:id="rId56"/>
    <p:sldId id="320" r:id="rId57"/>
    <p:sldId id="321" r:id="rId58"/>
    <p:sldId id="322" r:id="rId59"/>
    <p:sldId id="323" r:id="rId60"/>
    <p:sldId id="324" r:id="rId61"/>
    <p:sldId id="325" r:id="rId62"/>
    <p:sldId id="326" r:id="rId63"/>
    <p:sldId id="327" r:id="rId64"/>
    <p:sldId id="328" r:id="rId65"/>
    <p:sldId id="329" r:id="rId66"/>
    <p:sldId id="330" r:id="rId67"/>
    <p:sldId id="331" r:id="rId68"/>
    <p:sldId id="332" r:id="rId6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8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472D20-C6F8-4BCF-9F64-393796447681}" type="datetimeFigureOut">
              <a:rPr lang="ru-RU" smtClean="0"/>
              <a:pPr/>
              <a:t>29.05.2020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EE34575-4934-48FF-B009-95DF93712B4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72D20-C6F8-4BCF-9F64-393796447681}" type="datetimeFigureOut">
              <a:rPr lang="ru-RU" smtClean="0"/>
              <a:pPr/>
              <a:t>29.05.2020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34575-4934-48FF-B009-95DF93712B4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a:buNone/>
            </a:pPr>
            <a:r>
              <a:rPr lang="ru-RU" dirty="0" smtClean="0"/>
              <a:t>	- Во-первых, браузер представляет пользователю свой собственный интерфейс – как и любое другое приложение;</a:t>
            </a:r>
          </a:p>
          <a:p>
            <a:pPr>
              <a:buNone/>
            </a:pPr>
            <a:r>
              <a:rPr lang="ru-RU" dirty="0" smtClean="0"/>
              <a:t>	- Во-вторых, браузер реализует пользовательский интерфейс, разработанный автором ресурса, к которому обратился пользователь.</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85000" lnSpcReduction="10000"/>
          </a:bodyPr>
          <a:lstStyle/>
          <a:p>
            <a:pPr marL="0" indent="342900" algn="just">
              <a:spcBef>
                <a:spcPts val="0"/>
              </a:spcBef>
              <a:buNone/>
            </a:pPr>
            <a:r>
              <a:rPr lang="ru-RU" dirty="0"/>
              <a:t>Реализация первого аспекта подчинена правилам и традициям организации интерфейса приложений для той ОС, на которой функционирует </a:t>
            </a:r>
            <a:r>
              <a:rPr lang="ru-RU" dirty="0" smtClean="0"/>
              <a:t>браузер</a:t>
            </a:r>
            <a:r>
              <a:rPr lang="ru-RU" dirty="0"/>
              <a:t>.</a:t>
            </a:r>
          </a:p>
          <a:p>
            <a:pPr marL="0" indent="342900" algn="just">
              <a:spcBef>
                <a:spcPts val="0"/>
              </a:spcBef>
              <a:buNone/>
            </a:pPr>
            <a:r>
              <a:rPr lang="ru-RU" dirty="0"/>
              <a:t>Совсем другие концепции положены в основу интерфейса, реализуемого средствами создания Web-страниц. При интерпретации текста, содержащегося в отображаемом документе, </a:t>
            </a:r>
            <a:r>
              <a:rPr lang="ru-RU" dirty="0" smtClean="0"/>
              <a:t>браузер </a:t>
            </a:r>
            <a:r>
              <a:rPr lang="ru-RU" dirty="0"/>
              <a:t>обязан наиболее точно «воплотить в жизнь» замысел автора документа. Здесь </a:t>
            </a:r>
            <a:r>
              <a:rPr lang="ru-RU" dirty="0" smtClean="0"/>
              <a:t>вся </a:t>
            </a:r>
            <a:r>
              <a:rPr lang="ru-RU" dirty="0"/>
              <a:t>ответственность за организацию взаимодействия с пользователем ложится на создателя ресурса.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a:bodyPr>
          <a:lstStyle/>
          <a:p>
            <a:pPr>
              <a:buNone/>
            </a:pPr>
            <a:r>
              <a:rPr lang="ru-RU" b="1" dirty="0" smtClean="0"/>
              <a:t>	Страницы </a:t>
            </a:r>
            <a:r>
              <a:rPr lang="ru-RU" b="1" dirty="0"/>
              <a:t>– узлы – порталы</a:t>
            </a:r>
            <a:r>
              <a:rPr lang="ru-RU" dirty="0"/>
              <a:t>.</a:t>
            </a:r>
          </a:p>
          <a:p>
            <a:pPr marL="0" indent="342900" algn="just">
              <a:spcBef>
                <a:spcPts val="0"/>
              </a:spcBef>
              <a:buNone/>
            </a:pPr>
            <a:r>
              <a:rPr lang="ru-RU" dirty="0"/>
              <a:t>Портал – это Web-узел, который является точкой входа пользователей к различным ресурсам Интернета, объединенным тематически.</a:t>
            </a:r>
          </a:p>
          <a:p>
            <a:pPr marL="0" indent="342900" algn="just">
              <a:spcBef>
                <a:spcPts val="0"/>
              </a:spcBef>
              <a:buNone/>
            </a:pPr>
            <a:r>
              <a:rPr lang="ru-RU" dirty="0"/>
              <a:t>Рассмотрим проблемы разработки страниц с точки зрения интерфейса пользователя: как обеспечить единство восприятия документа его автором и пользователем.</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a:t>Основные компоненты Web-документа, формирующие его пользовательский интерфейс:</a:t>
            </a:r>
          </a:p>
          <a:p>
            <a:pPr marL="0" indent="342900" algn="just">
              <a:spcBef>
                <a:spcPts val="0"/>
              </a:spcBef>
              <a:buNone/>
            </a:pPr>
            <a:r>
              <a:rPr lang="ru-RU" dirty="0" smtClean="0"/>
              <a:t>- пассивные </a:t>
            </a:r>
            <a:r>
              <a:rPr lang="ru-RU" dirty="0"/>
              <a:t>элементы страницы (фон, текст, графика, таблицы, разделители, фреймы);</a:t>
            </a:r>
          </a:p>
          <a:p>
            <a:pPr marL="0" indent="342900" algn="just">
              <a:spcBef>
                <a:spcPts val="0"/>
              </a:spcBef>
              <a:buNone/>
            </a:pPr>
            <a:r>
              <a:rPr lang="ru-RU" dirty="0" smtClean="0"/>
              <a:t>- интерактивные </a:t>
            </a:r>
            <a:r>
              <a:rPr lang="ru-RU" dirty="0"/>
              <a:t>элементы (списки, кнопки, сенсорные карты, формы);</a:t>
            </a:r>
          </a:p>
          <a:p>
            <a:pPr marL="0" indent="342900" algn="just">
              <a:spcBef>
                <a:spcPts val="0"/>
              </a:spcBef>
              <a:buNone/>
            </a:pPr>
            <a:r>
              <a:rPr lang="ru-RU" dirty="0" smtClean="0"/>
              <a:t>- элементы </a:t>
            </a:r>
            <a:r>
              <a:rPr lang="ru-RU" dirty="0"/>
              <a:t>эстетического оформления (фоновые изображения, звуковое сопровождение, анимационные эффекты);</a:t>
            </a:r>
          </a:p>
          <a:p>
            <a:pPr marL="0" indent="342900" algn="just">
              <a:spcBef>
                <a:spcPts val="0"/>
              </a:spcBef>
              <a:buNone/>
            </a:pPr>
            <a:r>
              <a:rPr lang="ru-RU" dirty="0" smtClean="0"/>
              <a:t>- средства </a:t>
            </a:r>
            <a:r>
              <a:rPr lang="ru-RU" dirty="0"/>
              <a:t>навигации по странице (документу) и в системе страниц;</a:t>
            </a:r>
          </a:p>
          <a:p>
            <a:pPr marL="0" indent="342900" algn="just">
              <a:spcBef>
                <a:spcPts val="0"/>
              </a:spcBef>
              <a:buNone/>
            </a:pPr>
            <a:r>
              <a:rPr lang="ru-RU" dirty="0" smtClean="0"/>
              <a:t>- ссылки </a:t>
            </a:r>
            <a:r>
              <a:rPr lang="ru-RU" dirty="0"/>
              <a:t>на внешние Интернет-ресурсы;</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85000" lnSpcReduction="20000"/>
          </a:bodyPr>
          <a:lstStyle/>
          <a:p>
            <a:pPr marL="0" indent="0" algn="ctr">
              <a:spcBef>
                <a:spcPts val="0"/>
              </a:spcBef>
              <a:buNone/>
            </a:pPr>
            <a:r>
              <a:rPr lang="ru-RU" b="1" i="1" dirty="0"/>
              <a:t>Пассивные элементы.</a:t>
            </a:r>
            <a:endParaRPr lang="ru-RU" dirty="0"/>
          </a:p>
          <a:p>
            <a:pPr marL="0" indent="342900" algn="just">
              <a:spcBef>
                <a:spcPts val="0"/>
              </a:spcBef>
              <a:buNone/>
            </a:pPr>
            <a:r>
              <a:rPr lang="ru-RU" dirty="0" smtClean="0"/>
              <a:t>Основная рекомендация для пассивных элементов - использование преимущественно спокойных тонов для фона.</a:t>
            </a:r>
            <a:endParaRPr lang="ru-RU" dirty="0"/>
          </a:p>
          <a:p>
            <a:pPr marL="0" indent="342900" algn="just">
              <a:spcBef>
                <a:spcPts val="0"/>
              </a:spcBef>
              <a:buNone/>
            </a:pPr>
            <a:r>
              <a:rPr lang="ru-RU" dirty="0" smtClean="0"/>
              <a:t>При </a:t>
            </a:r>
            <a:r>
              <a:rPr lang="ru-RU" dirty="0"/>
              <a:t>использовании светлых букв на темном фоне есть две «западни». Если в качестве фона выбрано темное изображение, а пользователь отказался от загрузки изображения, то пользователь получит светлые символы, неразличимые на светлом фоне. Второй нюанс связан с влиянием цвета на настроение человека – чем интенсивнее цвет, тем это влияние сильнее.</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buNone/>
            </a:pPr>
            <a:r>
              <a:rPr lang="ru-RU" dirty="0"/>
              <a:t>Если </a:t>
            </a:r>
            <a:r>
              <a:rPr lang="ru-RU" dirty="0" smtClean="0"/>
              <a:t>имеются затруднения </a:t>
            </a:r>
            <a:r>
              <a:rPr lang="ru-RU" dirty="0"/>
              <a:t>в выборе цвета, </a:t>
            </a:r>
            <a:r>
              <a:rPr lang="ru-RU" dirty="0" smtClean="0"/>
              <a:t>можно воспользоваться </a:t>
            </a:r>
            <a:r>
              <a:rPr lang="ru-RU" dirty="0"/>
              <a:t>личными предпочтениями </a:t>
            </a:r>
            <a:r>
              <a:rPr lang="ru-RU" dirty="0" smtClean="0"/>
              <a:t>пользователя, </a:t>
            </a:r>
            <a:r>
              <a:rPr lang="ru-RU" dirty="0"/>
              <a:t>и </a:t>
            </a:r>
            <a:r>
              <a:rPr lang="ru-RU" dirty="0" smtClean="0"/>
              <a:t>задав </a:t>
            </a:r>
            <a:r>
              <a:rPr lang="ru-RU" dirty="0"/>
              <a:t>для </a:t>
            </a:r>
            <a:r>
              <a:rPr lang="ru-RU" dirty="0" smtClean="0"/>
              <a:t>страницы </a:t>
            </a:r>
            <a:r>
              <a:rPr lang="ru-RU" dirty="0"/>
              <a:t>установки цветов по умолчанию (</a:t>
            </a:r>
            <a:r>
              <a:rPr lang="ru-RU" dirty="0" err="1"/>
              <a:t>default</a:t>
            </a:r>
            <a:r>
              <a:rPr lang="ru-RU" dirty="0"/>
              <a:t>). В этом случае при отображении документа будут использоваться настройки </a:t>
            </a:r>
            <a:r>
              <a:rPr lang="ru-RU" dirty="0" smtClean="0"/>
              <a:t>браузера </a:t>
            </a:r>
            <a:r>
              <a:rPr lang="ru-RU" dirty="0"/>
              <a:t>или операционной системы на компьютере пользователя.</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20000"/>
          </a:bodyPr>
          <a:lstStyle/>
          <a:p>
            <a:pPr marL="0" indent="0" algn="ctr">
              <a:spcBef>
                <a:spcPts val="0"/>
              </a:spcBef>
              <a:buNone/>
            </a:pPr>
            <a:r>
              <a:rPr lang="ru-RU" b="1" i="1" dirty="0"/>
              <a:t>Интерактивные элементы</a:t>
            </a:r>
            <a:r>
              <a:rPr lang="ru-RU" dirty="0"/>
              <a:t>.</a:t>
            </a:r>
          </a:p>
          <a:p>
            <a:pPr marL="0" indent="342900" algn="just">
              <a:spcBef>
                <a:spcPts val="0"/>
              </a:spcBef>
              <a:buNone/>
            </a:pPr>
            <a:r>
              <a:rPr lang="ru-RU" dirty="0" smtClean="0"/>
              <a:t>Главный принцип разработки – никаких неожиданностей для пользователя – продиктован требованием согласованности интерфейса. Частично эта задача решается за счет браузеров.</a:t>
            </a:r>
          </a:p>
          <a:p>
            <a:pPr marL="0" indent="342900" algn="just">
              <a:spcBef>
                <a:spcPts val="0"/>
              </a:spcBef>
              <a:buNone/>
            </a:pPr>
            <a:r>
              <a:rPr lang="ru-RU" dirty="0" smtClean="0"/>
              <a:t>Область применения интерактивных элементов на Web-страницах достаточно широка. Наиболее распространенные варианты реализации:</a:t>
            </a:r>
          </a:p>
          <a:p>
            <a:pPr marL="0" indent="342900" algn="just">
              <a:spcBef>
                <a:spcPts val="0"/>
              </a:spcBef>
              <a:buNone/>
            </a:pPr>
            <a:r>
              <a:rPr lang="ru-RU" dirty="0" smtClean="0"/>
              <a:t>-ввод информации для ее пересылки на сервер – на основе заполнения форм;</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 выбор информации из имеющегося перечня – работа со списками;</a:t>
            </a:r>
          </a:p>
          <a:p>
            <a:pPr marL="0" indent="342900" algn="just">
              <a:spcBef>
                <a:spcPts val="0"/>
              </a:spcBef>
              <a:buNone/>
            </a:pPr>
            <a:r>
              <a:rPr lang="ru-RU" dirty="0" smtClean="0"/>
              <a:t>- навигация по сети или внутри сайта – гиперссылки и сенсорные карты;</a:t>
            </a:r>
          </a:p>
          <a:p>
            <a:pPr marL="0" indent="342900" algn="just">
              <a:spcBef>
                <a:spcPts val="0"/>
              </a:spcBef>
              <a:buNone/>
            </a:pPr>
            <a:r>
              <a:rPr lang="ru-RU" dirty="0" smtClean="0"/>
              <a:t>- настройка визуальных атрибутов и содержимого страницы – списки и переключатели вариантов оформления.</a:t>
            </a:r>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b="1" i="1" dirty="0"/>
              <a:t>Сенсорные </a:t>
            </a:r>
            <a:r>
              <a:rPr lang="ru-RU" b="1" i="1" dirty="0" smtClean="0"/>
              <a:t>карты</a:t>
            </a:r>
            <a:r>
              <a:rPr lang="ru-RU" b="1" dirty="0" smtClean="0"/>
              <a:t>.</a:t>
            </a:r>
            <a:endParaRPr lang="ru-RU" b="1" dirty="0"/>
          </a:p>
          <a:p>
            <a:pPr marL="0" indent="342900" algn="just">
              <a:spcBef>
                <a:spcPts val="0"/>
              </a:spcBef>
              <a:buNone/>
            </a:pPr>
            <a:r>
              <a:rPr lang="ru-RU" dirty="0"/>
              <a:t>Это графические объекты, содержащие специальные области, так называемые активные зоны (</a:t>
            </a:r>
            <a:r>
              <a:rPr lang="ru-RU" dirty="0" err="1"/>
              <a:t>hotspots</a:t>
            </a:r>
            <a:r>
              <a:rPr lang="ru-RU" dirty="0"/>
              <a:t>), которые позволяют пользователю перемещаться на связанный (ассоциированный) с картой URL или на другую страницу посредством щелчка ЛКМ на выбранной зоне.</a:t>
            </a:r>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a:t>Сенсорная карта может иметь несколько активных зон, с каждой из которых связан свой URL. С их помощью можно также вызывать файлы любого типа, например, звуковые.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a:t>Организация пользовательского интерфейса определяется решаемой задачей. Первые шаги Интернета были связаны с текстовым интерфейсом, ориентированным на профессионалов. Для обмена файлами и пересылки сообщений по каналам с низкой пропускной способностью текстовый интерфейс был вполне </a:t>
            </a:r>
            <a:r>
              <a:rPr lang="ru-RU" dirty="0" smtClean="0"/>
              <a:t>пригоден</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a:t>СК может быть создана на основе графических изображений форматов .</a:t>
            </a:r>
            <a:r>
              <a:rPr lang="ru-RU" dirty="0" err="1"/>
              <a:t>gif</a:t>
            </a:r>
            <a:r>
              <a:rPr lang="ru-RU" dirty="0"/>
              <a:t> и .</a:t>
            </a:r>
            <a:r>
              <a:rPr lang="ru-RU" dirty="0" err="1"/>
              <a:t>jpg</a:t>
            </a:r>
            <a:r>
              <a:rPr lang="ru-RU" dirty="0"/>
              <a:t>.</a:t>
            </a:r>
          </a:p>
          <a:p>
            <a:pPr marL="0" indent="342900" algn="just">
              <a:spcBef>
                <a:spcPts val="0"/>
              </a:spcBef>
              <a:buNone/>
            </a:pPr>
            <a:r>
              <a:rPr lang="ru-RU" dirty="0"/>
              <a:t>Графическое изображение сенсорной карты должно обеспечивать</a:t>
            </a:r>
            <a:r>
              <a:rPr lang="ru-RU" dirty="0" smtClean="0"/>
              <a:t>:</a:t>
            </a:r>
          </a:p>
          <a:p>
            <a:pPr marL="0" indent="342900" algn="just">
              <a:spcBef>
                <a:spcPts val="0"/>
              </a:spcBef>
              <a:buNone/>
            </a:pPr>
            <a:r>
              <a:rPr lang="ru-RU" dirty="0" smtClean="0"/>
              <a:t>- наглядное </a:t>
            </a:r>
            <a:r>
              <a:rPr lang="ru-RU" dirty="0"/>
              <a:t>представление структуры узла (или системы взаимосвязанных узлов);</a:t>
            </a:r>
          </a:p>
          <a:p>
            <a:pPr marL="0" indent="342900" algn="just">
              <a:spcBef>
                <a:spcPts val="0"/>
              </a:spcBef>
              <a:buNone/>
            </a:pPr>
            <a:r>
              <a:rPr lang="ru-RU" dirty="0" smtClean="0"/>
              <a:t>- предоставление </a:t>
            </a:r>
            <a:r>
              <a:rPr lang="ru-RU" dirty="0"/>
              <a:t>посетителю дополнительных сведений для выбора рационального маршрута перемещения (краткая характеристика содержащейся информации, относительный объем информации, периодичность или последняя дата обновления информации).</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a:t>Удобным программным средством для создания сенсорных карт является программа </a:t>
            </a:r>
            <a:r>
              <a:rPr lang="ru-RU" dirty="0" err="1"/>
              <a:t>CuteMap</a:t>
            </a:r>
            <a:r>
              <a:rPr lang="ru-RU" dirty="0"/>
              <a:t> фирмы </a:t>
            </a:r>
            <a:r>
              <a:rPr lang="ru-RU" dirty="0" err="1"/>
              <a:t>GlobalSCAPE</a:t>
            </a:r>
            <a:r>
              <a:rPr lang="ru-RU" dirty="0"/>
              <a:t>. Программа предоставляет разработчику такие возможности как:</a:t>
            </a:r>
          </a:p>
          <a:p>
            <a:pPr marL="0" indent="342900" algn="just">
              <a:spcBef>
                <a:spcPts val="0"/>
              </a:spcBef>
              <a:buNone/>
            </a:pPr>
            <a:r>
              <a:rPr lang="ru-RU" dirty="0" smtClean="0"/>
              <a:t>- визуальное </a:t>
            </a:r>
            <a:r>
              <a:rPr lang="ru-RU" dirty="0"/>
              <a:t>редактирование сенсорной карты с одновременным отображением вносимых изменений в специальном окне редактора;</a:t>
            </a:r>
          </a:p>
          <a:p>
            <a:pPr marL="0" indent="342900" algn="just">
              <a:spcBef>
                <a:spcPts val="0"/>
              </a:spcBef>
              <a:buNone/>
            </a:pPr>
            <a:r>
              <a:rPr lang="ru-RU" dirty="0" smtClean="0"/>
              <a:t>- сохранение </a:t>
            </a:r>
            <a:r>
              <a:rPr lang="ru-RU" dirty="0"/>
              <a:t>созданной сенсорной карты в существующем HTML-документе;</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 применение технологий </a:t>
            </a:r>
            <a:r>
              <a:rPr lang="ru-RU" dirty="0" err="1" smtClean="0"/>
              <a:t>drag-and-drop</a:t>
            </a:r>
            <a:r>
              <a:rPr lang="ru-RU" dirty="0" smtClean="0"/>
              <a:t>, позволяющей создавать сенсорные карты с помощью панелей инструментов, без использования ручного редактирования HTML-кода;</a:t>
            </a:r>
          </a:p>
          <a:p>
            <a:pPr marL="0" indent="342900" algn="just">
              <a:spcBef>
                <a:spcPts val="0"/>
              </a:spcBef>
              <a:buNone/>
            </a:pPr>
            <a:r>
              <a:rPr lang="ru-RU" dirty="0" smtClean="0"/>
              <a:t>- выбор браузера для оперативного просмотра результатов работы;</a:t>
            </a:r>
          </a:p>
          <a:p>
            <a:pPr marL="0" indent="342900" algn="just">
              <a:spcBef>
                <a:spcPts val="0"/>
              </a:spcBef>
              <a:buNone/>
            </a:pPr>
            <a:r>
              <a:rPr lang="ru-RU" dirty="0" smtClean="0"/>
              <a:t>- раздельная установка цветов для выбранных и невыбранных зон при одновременной работе с несколькими сенсорными картами.</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20000"/>
          </a:bodyPr>
          <a:lstStyle/>
          <a:p>
            <a:pPr marL="0" indent="0" algn="ctr">
              <a:spcBef>
                <a:spcPts val="0"/>
              </a:spcBef>
              <a:buNone/>
            </a:pPr>
            <a:r>
              <a:rPr lang="ru-RU" b="1" i="1" dirty="0"/>
              <a:t>Настройка визуальных атрибутов отображаемой </a:t>
            </a:r>
            <a:r>
              <a:rPr lang="ru-RU" b="1" i="1" dirty="0" smtClean="0"/>
              <a:t>информации</a:t>
            </a:r>
            <a:endParaRPr lang="ru-RU" b="1" dirty="0"/>
          </a:p>
          <a:p>
            <a:pPr marL="0" indent="342900" algn="just">
              <a:spcBef>
                <a:spcPts val="0"/>
              </a:spcBef>
              <a:buNone/>
            </a:pPr>
            <a:r>
              <a:rPr lang="ru-RU" dirty="0"/>
              <a:t>Возможность настройки – отличительная черта хорошего интерфейса.</a:t>
            </a:r>
          </a:p>
          <a:p>
            <a:pPr marL="0" indent="342900" algn="just">
              <a:spcBef>
                <a:spcPts val="0"/>
              </a:spcBef>
              <a:buNone/>
            </a:pPr>
            <a:r>
              <a:rPr lang="ru-RU" dirty="0"/>
              <a:t>Наиболее популярные настройки в Web-интерфейсе – выбор языка, способа кодировки символов; реже позволяется настраивать размер и способ вывода графических объектов; совсем редко позволяется выбрать один из вариантов дизайна страницы (простейший случай – текстовый или графический).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77500" lnSpcReduction="20000"/>
          </a:bodyPr>
          <a:lstStyle/>
          <a:p>
            <a:pPr marL="0" indent="0" algn="ctr">
              <a:spcBef>
                <a:spcPts val="0"/>
              </a:spcBef>
              <a:buNone/>
            </a:pPr>
            <a:r>
              <a:rPr lang="ru-RU" b="1" i="1" dirty="0"/>
              <a:t>Рекомендации</a:t>
            </a:r>
            <a:r>
              <a:rPr lang="ru-RU" b="1" dirty="0"/>
              <a:t>:</a:t>
            </a:r>
          </a:p>
          <a:p>
            <a:pPr marL="0" indent="342900" algn="just">
              <a:spcBef>
                <a:spcPts val="0"/>
              </a:spcBef>
              <a:buNone/>
            </a:pPr>
            <a:r>
              <a:rPr lang="ru-RU" dirty="0"/>
              <a:t>О возможности настройки страницы пользователь должен быть уведомлен сразу, как только он ее открывает; соответствующее сообщение может быть выведено в отдельном фрейме (лучше – в верхней части окна).</a:t>
            </a:r>
          </a:p>
          <a:p>
            <a:pPr marL="0" indent="342900" algn="just">
              <a:spcBef>
                <a:spcPts val="0"/>
              </a:spcBef>
              <a:buNone/>
            </a:pPr>
            <a:r>
              <a:rPr lang="ru-RU" dirty="0"/>
              <a:t>Если страница содержит много графики (грузится в последнюю очередь), следует предусмотреть текстовый вариант переключателя (в форме меню или списка).</a:t>
            </a:r>
          </a:p>
          <a:p>
            <a:pPr marL="0" indent="342900" algn="just">
              <a:spcBef>
                <a:spcPts val="0"/>
              </a:spcBef>
              <a:buNone/>
            </a:pPr>
            <a:r>
              <a:rPr lang="ru-RU" dirty="0"/>
              <a:t>Если переключатель реализован в виде графических изображений, то должен быть предусмотрен альтернативный текстовый вариант на случай, если в </a:t>
            </a:r>
            <a:r>
              <a:rPr lang="ru-RU" dirty="0" smtClean="0"/>
              <a:t>браузере </a:t>
            </a:r>
            <a:r>
              <a:rPr lang="ru-RU" dirty="0"/>
              <a:t>отключен вывод графики.</a:t>
            </a:r>
          </a:p>
          <a:p>
            <a:pPr marL="0" indent="342900" algn="just">
              <a:spcBef>
                <a:spcPts val="0"/>
              </a:spcBef>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a:bodyPr>
          <a:lstStyle/>
          <a:p>
            <a:pPr marL="0" indent="0" algn="ctr">
              <a:spcBef>
                <a:spcPts val="0"/>
              </a:spcBef>
              <a:buNone/>
            </a:pPr>
            <a:r>
              <a:rPr lang="ru-RU" b="1" i="1" dirty="0" smtClean="0"/>
              <a:t>Стиль</a:t>
            </a:r>
            <a:endParaRPr lang="ru-RU" b="1" dirty="0"/>
          </a:p>
          <a:p>
            <a:pPr marL="0" indent="342900" algn="just">
              <a:spcBef>
                <a:spcPts val="0"/>
              </a:spcBef>
              <a:buNone/>
            </a:pPr>
            <a:r>
              <a:rPr lang="ru-RU" dirty="0"/>
              <a:t>Для крупных сайтов встает вопрос о согласованности интерфейса по стилю, особенно если требуется его изменять при доработке ресурса.</a:t>
            </a:r>
          </a:p>
          <a:p>
            <a:pPr marL="0" indent="342900" algn="just">
              <a:spcBef>
                <a:spcPts val="0"/>
              </a:spcBef>
              <a:buNone/>
            </a:pPr>
            <a:r>
              <a:rPr lang="ru-RU" dirty="0"/>
              <a:t>Решение было найдено в 1996 г. Консорциум 3W (WWW </a:t>
            </a:r>
            <a:r>
              <a:rPr lang="ru-RU" dirty="0" err="1"/>
              <a:t>Consortium</a:t>
            </a:r>
            <a:r>
              <a:rPr lang="ru-RU" dirty="0"/>
              <a:t> – W3C) стандартизировал технологию иерархических таблиц стилей (</a:t>
            </a:r>
            <a:r>
              <a:rPr lang="ru-RU" dirty="0" err="1"/>
              <a:t>Cascading</a:t>
            </a:r>
            <a:r>
              <a:rPr lang="ru-RU" dirty="0"/>
              <a:t> </a:t>
            </a:r>
            <a:r>
              <a:rPr lang="ru-RU" dirty="0" err="1"/>
              <a:t>Style</a:t>
            </a:r>
            <a:r>
              <a:rPr lang="ru-RU" dirty="0"/>
              <a:t> </a:t>
            </a:r>
            <a:r>
              <a:rPr lang="ru-RU" dirty="0" err="1"/>
              <a:t>Sheets</a:t>
            </a:r>
            <a:r>
              <a:rPr lang="ru-RU" dirty="0"/>
              <a:t> - CSS). </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Суть технологии CSS заключается в том, что она позволяет добавлять в HTML-код описание «стиля страницы», содержащее такие атрибуты как тип шрифта, цвет, отступы, способ выравнивания элементов текста и т.д. По сути таблицы стилей аналогичны шаблонам текстовых документов.</a:t>
            </a:r>
          </a:p>
          <a:p>
            <a:pPr marL="0" indent="342900" algn="just">
              <a:spcBef>
                <a:spcPts val="0"/>
              </a:spcBef>
              <a:buNone/>
            </a:pPr>
            <a:r>
              <a:rPr lang="ru-RU" dirty="0" smtClean="0"/>
              <a:t>Используя </a:t>
            </a:r>
            <a:r>
              <a:rPr lang="ru-RU" dirty="0"/>
              <a:t>CSS, </a:t>
            </a:r>
            <a:r>
              <a:rPr lang="ru-RU" dirty="0" err="1"/>
              <a:t>Web</a:t>
            </a:r>
            <a:r>
              <a:rPr lang="ru-RU" dirty="0"/>
              <a:t>- дизайнер может создать один файл с таблицей стиля и затем применить ее ко всем страницам узла.</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a:bodyPr>
          <a:lstStyle/>
          <a:p>
            <a:pPr marL="0" indent="0" algn="ctr">
              <a:spcBef>
                <a:spcPts val="0"/>
              </a:spcBef>
              <a:buNone/>
            </a:pPr>
            <a:r>
              <a:rPr lang="ru-RU" b="1" i="1" dirty="0" smtClean="0"/>
              <a:t>Навигация</a:t>
            </a:r>
            <a:endParaRPr lang="ru-RU" b="1" dirty="0"/>
          </a:p>
          <a:p>
            <a:pPr marL="0" indent="342900" algn="just">
              <a:spcBef>
                <a:spcPts val="0"/>
              </a:spcBef>
              <a:buNone/>
            </a:pPr>
            <a:r>
              <a:rPr lang="ru-RU" dirty="0"/>
              <a:t>Навигация является ключевым моментом в Web-среде. Здесь используются следующие виды навигационных подсказок:</a:t>
            </a:r>
          </a:p>
          <a:p>
            <a:pPr marL="0" indent="342900" algn="just">
              <a:spcBef>
                <a:spcPts val="0"/>
              </a:spcBef>
              <a:buNone/>
            </a:pPr>
            <a:r>
              <a:rPr lang="ru-RU" dirty="0" smtClean="0"/>
              <a:t>- активная </a:t>
            </a:r>
            <a:r>
              <a:rPr lang="ru-RU" dirty="0"/>
              <a:t>таблица содержания;</a:t>
            </a:r>
          </a:p>
          <a:p>
            <a:pPr marL="0" indent="342900" algn="just">
              <a:spcBef>
                <a:spcPts val="0"/>
              </a:spcBef>
              <a:buNone/>
            </a:pPr>
            <a:r>
              <a:rPr lang="ru-RU" dirty="0" smtClean="0"/>
              <a:t>- списки </a:t>
            </a:r>
            <a:r>
              <a:rPr lang="ru-RU" dirty="0"/>
              <a:t>поиска и архивные списки;</a:t>
            </a:r>
          </a:p>
          <a:p>
            <a:pPr marL="0" indent="342900" algn="just">
              <a:spcBef>
                <a:spcPts val="0"/>
              </a:spcBef>
              <a:buNone/>
            </a:pPr>
            <a:r>
              <a:rPr lang="ru-RU" dirty="0" smtClean="0"/>
              <a:t>- закладки</a:t>
            </a:r>
            <a:r>
              <a:rPr lang="ru-RU" dirty="0"/>
              <a:t>;</a:t>
            </a:r>
          </a:p>
          <a:p>
            <a:pPr marL="0" indent="342900" algn="just">
              <a:spcBef>
                <a:spcPts val="0"/>
              </a:spcBef>
              <a:buNone/>
            </a:pPr>
            <a:r>
              <a:rPr lang="ru-RU" dirty="0" smtClean="0"/>
              <a:t>- карта </a:t>
            </a:r>
            <a:r>
              <a:rPr lang="ru-RU" dirty="0"/>
              <a:t>распределения;</a:t>
            </a:r>
          </a:p>
          <a:p>
            <a:pPr marL="0" indent="342900" algn="just">
              <a:spcBef>
                <a:spcPts val="0"/>
              </a:spcBef>
              <a:buNone/>
            </a:pPr>
            <a:r>
              <a:rPr lang="ru-RU" dirty="0" smtClean="0"/>
              <a:t>- отметки </a:t>
            </a:r>
            <a:r>
              <a:rPr lang="ru-RU" dirty="0"/>
              <a:t>времени.</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10000"/>
          </a:bodyPr>
          <a:lstStyle/>
          <a:p>
            <a:pPr marL="0" indent="0" algn="ctr">
              <a:spcBef>
                <a:spcPts val="0"/>
              </a:spcBef>
              <a:buNone/>
            </a:pPr>
            <a:r>
              <a:rPr lang="ru-RU" b="1" i="1" dirty="0"/>
              <a:t>Динамические данные и </a:t>
            </a:r>
            <a:r>
              <a:rPr lang="ru-RU" b="1" i="1" dirty="0" smtClean="0"/>
              <a:t>время</a:t>
            </a:r>
            <a:endParaRPr lang="ru-RU" b="1" dirty="0"/>
          </a:p>
          <a:p>
            <a:pPr marL="0" indent="342900" algn="just">
              <a:spcBef>
                <a:spcPts val="0"/>
              </a:spcBef>
              <a:buNone/>
            </a:pPr>
            <a:r>
              <a:rPr lang="ru-RU" dirty="0"/>
              <a:t>Web-сайты часто используются для представления информации, зависящей от времени или периодически обновляемой. Интерфейсы для информации, зависящей от времени должны разрабатываться с учетом следующих рекомендаций.</a:t>
            </a:r>
          </a:p>
          <a:p>
            <a:pPr marL="0" indent="342900" algn="just">
              <a:spcBef>
                <a:spcPts val="0"/>
              </a:spcBef>
              <a:buNone/>
            </a:pPr>
            <a:r>
              <a:rPr lang="ru-RU" dirty="0" smtClean="0"/>
              <a:t>Нет смысла датировать </a:t>
            </a:r>
            <a:r>
              <a:rPr lang="ru-RU" dirty="0"/>
              <a:t>информацию, кроме часто обновляемой. Пользователи покидают сайт, содержащий неактуальные сведения.</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85000" lnSpcReduction="10000"/>
          </a:bodyPr>
          <a:lstStyle/>
          <a:p>
            <a:pPr marL="0" indent="342900" algn="just">
              <a:spcBef>
                <a:spcPts val="0"/>
              </a:spcBef>
              <a:buNone/>
            </a:pPr>
            <a:r>
              <a:rPr lang="ru-RU" dirty="0" smtClean="0"/>
              <a:t>Сообщите пользователям периодичность обновления информации.</a:t>
            </a:r>
          </a:p>
          <a:p>
            <a:pPr marL="0" indent="342900" algn="just">
              <a:spcBef>
                <a:spcPts val="0"/>
              </a:spcBef>
              <a:buNone/>
            </a:pPr>
            <a:r>
              <a:rPr lang="ru-RU" dirty="0" smtClean="0"/>
              <a:t>Предложите область типа «Что нового?», отражающую наиболее актуальную информацию.</a:t>
            </a:r>
          </a:p>
          <a:p>
            <a:pPr marL="0" indent="342900" algn="just">
              <a:spcBef>
                <a:spcPts val="0"/>
              </a:spcBef>
              <a:buNone/>
            </a:pPr>
            <a:r>
              <a:rPr lang="ru-RU" dirty="0" smtClean="0"/>
              <a:t>Определите, насколько устройство для подсчета числа посещений подходит для ваших страниц.</a:t>
            </a:r>
          </a:p>
          <a:p>
            <a:pPr marL="0" indent="342900" algn="just">
              <a:spcBef>
                <a:spcPts val="0"/>
              </a:spcBef>
              <a:buNone/>
            </a:pPr>
            <a:r>
              <a:rPr lang="ru-RU" dirty="0" smtClean="0"/>
              <a:t>Установите срок устаревания данных. Когда определенная таким образом дата (ежедневно, еженедельно, ежемесячно) проходит, то информация отправляется в архив, доступный пользователям.</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Но «всемирная паутина» росла, менялась аппаратура, накапливались информационные ресурсы, доступ к которым хотели получить многие. Возникла потребность в новом пользовательском интерфейсе.</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77500" lnSpcReduction="20000"/>
          </a:bodyPr>
          <a:lstStyle/>
          <a:p>
            <a:pPr marL="0" indent="0" algn="ctr">
              <a:spcBef>
                <a:spcPts val="0"/>
              </a:spcBef>
              <a:buNone/>
            </a:pPr>
            <a:r>
              <a:rPr lang="ru-RU" b="1" dirty="0" smtClean="0"/>
              <a:t>Стандартизация</a:t>
            </a:r>
            <a:endParaRPr lang="ru-RU" b="1" dirty="0"/>
          </a:p>
          <a:p>
            <a:pPr marL="0" indent="342900" algn="just">
              <a:spcBef>
                <a:spcPts val="0"/>
              </a:spcBef>
              <a:buNone/>
            </a:pPr>
            <a:r>
              <a:rPr lang="ru-RU" dirty="0"/>
              <a:t>В настоящее время реальное влияние на процесс стандартизации технологий, используемых в интернете, оказывают следующие организации и группы.</a:t>
            </a:r>
          </a:p>
          <a:p>
            <a:pPr marL="0" indent="342900" algn="just">
              <a:spcBef>
                <a:spcPts val="0"/>
              </a:spcBef>
              <a:buNone/>
            </a:pPr>
            <a:r>
              <a:rPr lang="ru-RU" i="1" dirty="0" err="1"/>
              <a:t>World</a:t>
            </a:r>
            <a:r>
              <a:rPr lang="ru-RU" i="1" dirty="0"/>
              <a:t> </a:t>
            </a:r>
            <a:r>
              <a:rPr lang="ru-RU" i="1" dirty="0" err="1"/>
              <a:t>Wide</a:t>
            </a:r>
            <a:r>
              <a:rPr lang="ru-RU" i="1" dirty="0"/>
              <a:t> </a:t>
            </a:r>
            <a:r>
              <a:rPr lang="ru-RU" i="1" dirty="0" err="1"/>
              <a:t>Web</a:t>
            </a:r>
            <a:r>
              <a:rPr lang="ru-RU" i="1" dirty="0"/>
              <a:t> </a:t>
            </a:r>
            <a:r>
              <a:rPr lang="ru-RU" i="1" dirty="0" err="1"/>
              <a:t>Consortium</a:t>
            </a:r>
            <a:r>
              <a:rPr lang="ru-RU" i="1" dirty="0"/>
              <a:t> (W3C)</a:t>
            </a:r>
            <a:r>
              <a:rPr lang="ru-RU" dirty="0"/>
              <a:t>.</a:t>
            </a:r>
          </a:p>
          <a:p>
            <a:pPr marL="0" indent="342900" algn="just">
              <a:spcBef>
                <a:spcPts val="0"/>
              </a:spcBef>
              <a:buNone/>
            </a:pPr>
            <a:r>
              <a:rPr lang="ru-RU" dirty="0"/>
              <a:t>Создан в 1994 г., насчитывает около 200 членов, представляет интересы конечных пользователей, научных учреждений и компьютерных фирм и имеет солидную международную репутацию.</a:t>
            </a:r>
          </a:p>
          <a:p>
            <a:pPr marL="0" indent="342900" algn="just">
              <a:spcBef>
                <a:spcPts val="0"/>
              </a:spcBef>
              <a:buNone/>
            </a:pPr>
            <a:r>
              <a:rPr lang="ru-RU" dirty="0"/>
              <a:t>W3C предлагает и поддерживает Web-технологии, публикует коды эталонных реализаций. Работает с технологиями </a:t>
            </a:r>
            <a:r>
              <a:rPr lang="ru-RU" dirty="0" smtClean="0"/>
              <a:t>браузеров </a:t>
            </a:r>
            <a:r>
              <a:rPr lang="ru-RU" dirty="0"/>
              <a:t>HTML и XML, и рядом стандартов (HTTP, URL-адреса, цифровые сертификаты).</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77500" lnSpcReduction="20000"/>
          </a:bodyPr>
          <a:lstStyle/>
          <a:p>
            <a:pPr>
              <a:buNone/>
            </a:pPr>
            <a:endParaRPr lang="en-US" i="1" dirty="0" smtClean="0"/>
          </a:p>
          <a:p>
            <a:pPr>
              <a:buNone/>
            </a:pPr>
            <a:r>
              <a:rPr lang="en-US" i="1" dirty="0" smtClean="0"/>
              <a:t>                         </a:t>
            </a:r>
            <a:r>
              <a:rPr lang="ru-RU" i="1" dirty="0" err="1" smtClean="0"/>
              <a:t>Internet</a:t>
            </a:r>
            <a:r>
              <a:rPr lang="ru-RU" i="1" dirty="0" smtClean="0"/>
              <a:t> </a:t>
            </a:r>
            <a:r>
              <a:rPr lang="ru-RU" i="1" dirty="0" err="1" smtClean="0"/>
              <a:t>En</a:t>
            </a:r>
            <a:r>
              <a:rPr lang="en-US" i="1" dirty="0" smtClean="0"/>
              <a:t>g</a:t>
            </a:r>
            <a:r>
              <a:rPr lang="ru-RU" i="1" dirty="0" err="1" smtClean="0"/>
              <a:t>ineering</a:t>
            </a:r>
            <a:r>
              <a:rPr lang="ru-RU" i="1" dirty="0" smtClean="0"/>
              <a:t> </a:t>
            </a:r>
            <a:r>
              <a:rPr lang="ru-RU" i="1" dirty="0" err="1" smtClean="0"/>
              <a:t>Task</a:t>
            </a:r>
            <a:r>
              <a:rPr lang="ru-RU" i="1" dirty="0" smtClean="0"/>
              <a:t> </a:t>
            </a:r>
            <a:r>
              <a:rPr lang="ru-RU" i="1" dirty="0" err="1" smtClean="0"/>
              <a:t>Force</a:t>
            </a:r>
            <a:r>
              <a:rPr lang="ru-RU" i="1" dirty="0" smtClean="0"/>
              <a:t> (IETF</a:t>
            </a:r>
            <a:r>
              <a:rPr lang="ru-RU" dirty="0" smtClean="0"/>
              <a:t>)</a:t>
            </a:r>
            <a:endParaRPr lang="en-US" dirty="0" smtClean="0"/>
          </a:p>
          <a:p>
            <a:pPr marL="0" indent="342900" algn="just">
              <a:spcBef>
                <a:spcPts val="0"/>
              </a:spcBef>
              <a:buNone/>
            </a:pPr>
            <a:r>
              <a:rPr lang="ru-RU" dirty="0" smtClean="0"/>
              <a:t>Определяет </a:t>
            </a:r>
            <a:r>
              <a:rPr lang="ru-RU" dirty="0"/>
              <a:t>себя как «</a:t>
            </a:r>
            <a:r>
              <a:rPr lang="ru-RU" dirty="0" err="1"/>
              <a:t>самоорганизованная</a:t>
            </a:r>
            <a:r>
              <a:rPr lang="ru-RU" dirty="0"/>
              <a:t> группа людей», которая представляет на рассмотрение и оценивает новые </a:t>
            </a:r>
            <a:r>
              <a:rPr lang="ru-RU" dirty="0" err="1"/>
              <a:t>Интернет-технологии</a:t>
            </a:r>
            <a:r>
              <a:rPr lang="ru-RU" dirty="0"/>
              <a:t>. В IETF нет официального членства, но группа собирается регулярно, три раза в год. Она взаимодействует с </a:t>
            </a:r>
            <a:r>
              <a:rPr lang="ru-RU" dirty="0" err="1"/>
              <a:t>Internet</a:t>
            </a:r>
            <a:r>
              <a:rPr lang="ru-RU" dirty="0"/>
              <a:t> </a:t>
            </a:r>
            <a:r>
              <a:rPr lang="ru-RU" dirty="0" err="1"/>
              <a:t>Society</a:t>
            </a:r>
            <a:r>
              <a:rPr lang="ru-RU" dirty="0"/>
              <a:t> (ISOC), </a:t>
            </a:r>
            <a:r>
              <a:rPr lang="ru-RU" dirty="0" err="1"/>
              <a:t>Internet</a:t>
            </a:r>
            <a:r>
              <a:rPr lang="ru-RU" dirty="0"/>
              <a:t> </a:t>
            </a:r>
            <a:r>
              <a:rPr lang="ru-RU" dirty="0" err="1"/>
              <a:t>Engineering</a:t>
            </a:r>
            <a:r>
              <a:rPr lang="ru-RU" dirty="0"/>
              <a:t> </a:t>
            </a:r>
            <a:r>
              <a:rPr lang="ru-RU" dirty="0" err="1"/>
              <a:t>Steering</a:t>
            </a:r>
            <a:r>
              <a:rPr lang="ru-RU" dirty="0"/>
              <a:t> </a:t>
            </a:r>
            <a:r>
              <a:rPr lang="ru-RU" dirty="0" err="1"/>
              <a:t>Group</a:t>
            </a:r>
            <a:r>
              <a:rPr lang="ru-RU" dirty="0"/>
              <a:t> и </a:t>
            </a:r>
            <a:r>
              <a:rPr lang="ru-RU" dirty="0" err="1"/>
              <a:t>Internet</a:t>
            </a:r>
            <a:r>
              <a:rPr lang="ru-RU" dirty="0"/>
              <a:t> </a:t>
            </a:r>
            <a:r>
              <a:rPr lang="ru-RU" dirty="0" err="1"/>
              <a:t>Architecture</a:t>
            </a:r>
            <a:r>
              <a:rPr lang="ru-RU" dirty="0"/>
              <a:t> </a:t>
            </a:r>
            <a:r>
              <a:rPr lang="ru-RU" dirty="0" err="1"/>
              <a:t>Board</a:t>
            </a:r>
            <a:r>
              <a:rPr lang="ru-RU" dirty="0"/>
              <a:t>. В компетенцию IETF входят проблемы архитектуры интернета и разработка технологий, обеспечивающих работу в сети, таких как </a:t>
            </a:r>
            <a:r>
              <a:rPr lang="ru-RU" dirty="0" err="1"/>
              <a:t>Electronic</a:t>
            </a:r>
            <a:r>
              <a:rPr lang="ru-RU" dirty="0"/>
              <a:t> </a:t>
            </a:r>
            <a:r>
              <a:rPr lang="ru-RU" dirty="0" err="1"/>
              <a:t>Data</a:t>
            </a:r>
            <a:r>
              <a:rPr lang="ru-RU" dirty="0"/>
              <a:t> </a:t>
            </a:r>
            <a:r>
              <a:rPr lang="ru-RU" dirty="0" err="1"/>
              <a:t>Interchange</a:t>
            </a:r>
            <a:r>
              <a:rPr lang="ru-RU" dirty="0"/>
              <a:t>, каталоги, календари и планировщики, приложения электронной почты.</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err="1" smtClean="0"/>
              <a:t>International</a:t>
            </a:r>
            <a:r>
              <a:rPr lang="ru-RU" dirty="0" smtClean="0"/>
              <a:t> </a:t>
            </a:r>
            <a:r>
              <a:rPr lang="ru-RU" dirty="0" err="1" smtClean="0"/>
              <a:t>Organization</a:t>
            </a:r>
            <a:r>
              <a:rPr lang="ru-RU" dirty="0" smtClean="0"/>
              <a:t> </a:t>
            </a:r>
            <a:r>
              <a:rPr lang="ru-RU" dirty="0" err="1" smtClean="0"/>
              <a:t>for</a:t>
            </a:r>
            <a:r>
              <a:rPr lang="ru-RU" dirty="0" smtClean="0"/>
              <a:t> </a:t>
            </a:r>
            <a:r>
              <a:rPr lang="ru-RU" dirty="0" err="1" smtClean="0"/>
              <a:t>Standartization</a:t>
            </a:r>
            <a:r>
              <a:rPr lang="ru-RU" dirty="0" smtClean="0"/>
              <a:t> (ISO) – Международная организация по стандартизации. Разработка стандартов по большому спектру продуктов и технологий в разных странах.</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Средства оперативной поддержки пользователя являются важной частью приложения и могут быть реализованы различными способами, от использования команд явного вызова помощи до автоматического отображения справочной информации, соответствующей текущей ситуации. Содержание выводимых сообщений также может носить разнообразный характер и представлять собой либо краткое пояснение, либо ссылку на другой источник информации, либо своеобразный электронный учебник. </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Но помощь пользователю должна быть всегда простой, эффективной и своевременной, чтобы пользователь мог получить ее до того, как  будет вынужден прекратить работу. </a:t>
            </a:r>
          </a:p>
          <a:p>
            <a:pPr>
              <a:buNone/>
            </a:pP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77500" lnSpcReduction="20000"/>
          </a:bodyPr>
          <a:lstStyle/>
          <a:p>
            <a:pPr marL="0" indent="342900" algn="just">
              <a:spcBef>
                <a:spcPts val="0"/>
              </a:spcBef>
              <a:buNone/>
            </a:pPr>
            <a:r>
              <a:rPr lang="ru-RU" dirty="0" smtClean="0"/>
              <a:t>Окно СООБЩЕНИЕ (</a:t>
            </a:r>
            <a:r>
              <a:rPr lang="ru-RU" dirty="0" err="1" smtClean="0"/>
              <a:t>Message</a:t>
            </a:r>
            <a:r>
              <a:rPr lang="ru-RU" dirty="0" smtClean="0"/>
              <a:t> </a:t>
            </a:r>
            <a:r>
              <a:rPr lang="ru-RU" dirty="0" err="1" smtClean="0"/>
              <a:t>Box</a:t>
            </a:r>
            <a:r>
              <a:rPr lang="ru-RU" dirty="0" smtClean="0"/>
              <a:t>) — это вторичное окно, используемое для </a:t>
            </a:r>
            <a:r>
              <a:rPr lang="en-US" dirty="0" smtClean="0"/>
              <a:t> </a:t>
            </a:r>
            <a:r>
              <a:rPr lang="ru-RU" dirty="0" smtClean="0"/>
              <a:t>вывода на экран сообщений пользователю; как правило, сообщения содержат </a:t>
            </a:r>
            <a:r>
              <a:rPr lang="en-US" dirty="0" smtClean="0"/>
              <a:t> </a:t>
            </a:r>
            <a:r>
              <a:rPr lang="ru-RU" dirty="0" smtClean="0"/>
              <a:t>информация о конкретной ситуации или условиях выполнения операций. </a:t>
            </a:r>
          </a:p>
          <a:p>
            <a:pPr marL="0" indent="342900" algn="just">
              <a:spcBef>
                <a:spcPts val="0"/>
              </a:spcBef>
              <a:buNone/>
            </a:pPr>
            <a:r>
              <a:rPr lang="ru-RU" dirty="0" smtClean="0"/>
              <a:t>Сообщения являются важной частью пользовательского интерфейса любого программного продукта. В связи с этим разработке сообщений должно быть уделено самое пристальное внимание. Вообще же лучше избегать ситуаций, которые требуют вывода сообщений. Например, если может возникнуть ситуация,</a:t>
            </a:r>
            <a:r>
              <a:rPr lang="en-US" dirty="0" smtClean="0"/>
              <a:t> </a:t>
            </a:r>
            <a:r>
              <a:rPr lang="ru-RU" dirty="0" smtClean="0"/>
              <a:t>связанная с нехваткой свободного дискового пространства для продолжения работы, следует ее предотвратить, вместо того, чтобы потом сообщать о ней </a:t>
            </a:r>
            <a:r>
              <a:rPr lang="en-US" dirty="0" smtClean="0"/>
              <a:t> </a:t>
            </a:r>
            <a:r>
              <a:rPr lang="ru-RU" dirty="0" smtClean="0"/>
              <a:t>пользователю. </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Заголовок окна должен идентифицировать объект или процесс, с которым</a:t>
            </a:r>
            <a:r>
              <a:rPr lang="en-US" dirty="0" smtClean="0"/>
              <a:t> c</a:t>
            </a:r>
            <a:r>
              <a:rPr lang="ru-RU" dirty="0" smtClean="0"/>
              <a:t>вязано </a:t>
            </a:r>
            <a:r>
              <a:rPr lang="en-US" dirty="0" smtClean="0"/>
              <a:t> </a:t>
            </a:r>
            <a:r>
              <a:rPr lang="ru-RU" dirty="0" smtClean="0"/>
              <a:t>сообщение; поэтому в нем обычно фигурирует имя объекта. Например, если сообщение обусловлено редактированием документа, то название окна должно содержать имя этого документа, а также имя используемого для работы с ним приложения. Если объект, вызвавший появление сообщения, не является документом, то используйте в заголовке окна только имя приложения. </a:t>
            </a: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Обеспечение корректной идентификации сообщения особенно важно в </a:t>
            </a:r>
            <a:r>
              <a:rPr lang="ru-RU" dirty="0" err="1" smtClean="0"/>
              <a:t>мультизадачной</a:t>
            </a:r>
            <a:r>
              <a:rPr lang="ru-RU" dirty="0" smtClean="0"/>
              <a:t> среде, поскольку в этом случае сообщения не всегда являются результатом действий</a:t>
            </a:r>
            <a:r>
              <a:rPr lang="en-US" dirty="0" smtClean="0"/>
              <a:t> </a:t>
            </a:r>
            <a:r>
              <a:rPr lang="ru-RU" dirty="0" smtClean="0"/>
              <a:t>пользователя. Кроме того, поскольку технология OLE допускает внедрение объектов, то выбор объекта пользователем может привести к активизации другого, связанного с</a:t>
            </a:r>
            <a:r>
              <a:rPr lang="en-US" dirty="0" smtClean="0"/>
              <a:t>  </a:t>
            </a:r>
            <a:r>
              <a:rPr lang="ru-RU" dirty="0" smtClean="0"/>
              <a:t>ним, приложения (сервера). Следовательно, заголовок окна в этом случае играет важную роль как средство коммуникации с источником сообщения. </a:t>
            </a:r>
          </a:p>
          <a:p>
            <a:pPr>
              <a:buNone/>
            </a:pP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77500" lnSpcReduction="20000"/>
          </a:bodyPr>
          <a:lstStyle/>
          <a:p>
            <a:pPr marL="0" indent="342900" algn="just">
              <a:spcBef>
                <a:spcPts val="0"/>
              </a:spcBef>
              <a:buNone/>
            </a:pPr>
            <a:r>
              <a:rPr lang="ru-RU" dirty="0" smtClean="0"/>
              <a:t>Если сообщение не требует от пользователя ввода никакой информации, окно должно содержать только кнопку ОК и, возможно, кнопку Справка. Если же</a:t>
            </a:r>
            <a:r>
              <a:rPr lang="en-US" dirty="0" smtClean="0"/>
              <a:t> </a:t>
            </a:r>
            <a:r>
              <a:rPr lang="ru-RU" dirty="0" smtClean="0"/>
              <a:t>реакция </a:t>
            </a:r>
            <a:r>
              <a:rPr lang="en-US" dirty="0" smtClean="0"/>
              <a:t> </a:t>
            </a:r>
            <a:r>
              <a:rPr lang="ru-RU" dirty="0" smtClean="0"/>
              <a:t>на сообщение предполагает выбор пользователем одного из вариантов, для каждого из них в окне должна иметься соответствующая кнопка. При этом лучше всего постараться сформулировать вопрос таким образом, чтобы пользователь мог ответить на него «Да» или «Нет». Если это сложно, следует использовать в качестве меток кнопок наименование связанных с ними действий, например, Сохранить и Удалить. В окне сообщения могут также использоваться кнопки, управляющие состоянием окна.</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Текст сообщения должен быть ясным, кратким, и использовать терминологию, </a:t>
            </a:r>
            <a:r>
              <a:rPr lang="en-US" dirty="0" smtClean="0"/>
              <a:t> </a:t>
            </a:r>
            <a:r>
              <a:rPr lang="ru-RU" dirty="0" smtClean="0"/>
              <a:t>понятную пользователю. Не рекомендуется применять в сообщениях технический жаргон или системную информацию (особенно в приложениях, ориентированных </a:t>
            </a:r>
            <a:r>
              <a:rPr lang="en-US" dirty="0" smtClean="0"/>
              <a:t> </a:t>
            </a:r>
            <a:r>
              <a:rPr lang="ru-RU" dirty="0" smtClean="0"/>
              <a:t>на непрограммирующих пользователей). </a:t>
            </a:r>
          </a:p>
          <a:p>
            <a:pPr marL="0" indent="342900" algn="just">
              <a:spcBef>
                <a:spcPts val="0"/>
              </a:spcBef>
              <a:buNone/>
            </a:pPr>
            <a:r>
              <a:rPr lang="ru-RU" dirty="0" smtClean="0"/>
              <a:t>Рекомендации по составлению сообщений можно сформулировать в виде следующих руководящих принципов: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a:t>Одна из первых программ, предоставляющих графический интерфейс пользователя для работы в интернете была программа </a:t>
            </a:r>
            <a:r>
              <a:rPr lang="ru-RU" dirty="0" err="1"/>
              <a:t>Mosaic</a:t>
            </a:r>
            <a:r>
              <a:rPr lang="ru-RU" dirty="0"/>
              <a:t>. Родился новый класс программ, предназначенных для работы в Интернете и просмотра Web-документов – </a:t>
            </a:r>
            <a:r>
              <a:rPr lang="ru-RU" dirty="0" smtClean="0"/>
              <a:t>браузеры </a:t>
            </a:r>
            <a:r>
              <a:rPr lang="ru-RU" dirty="0"/>
              <a:t>или обозреватели сети.</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62500" lnSpcReduction="20000"/>
          </a:bodyPr>
          <a:lstStyle/>
          <a:p>
            <a:pPr marL="0" indent="342900" algn="just">
              <a:spcBef>
                <a:spcPts val="0"/>
              </a:spcBef>
              <a:buNone/>
            </a:pPr>
            <a:r>
              <a:rPr lang="ru-RU" dirty="0" smtClean="0"/>
              <a:t>• В тексте сообщения должны содержаться: краткая формулировка проблемной ситуации, ее вероятная причина (если она известна), и рекомендации относительно </a:t>
            </a:r>
            <a:r>
              <a:rPr lang="en-US" dirty="0" smtClean="0"/>
              <a:t> </a:t>
            </a:r>
            <a:r>
              <a:rPr lang="ru-RU" dirty="0" smtClean="0"/>
              <a:t>возможных действий пользователя (даже если решение представляется разработчику </a:t>
            </a:r>
            <a:r>
              <a:rPr lang="en-US" dirty="0" smtClean="0"/>
              <a:t> </a:t>
            </a:r>
            <a:r>
              <a:rPr lang="ru-RU" dirty="0" smtClean="0"/>
              <a:t>очевидным). Например, вместо сообщения «Недостаточно места на диске» следует использовать, например, такое: «Невозможно сохранить файл, поскольку диск заполнен. Попробуйте сохранить его на другом диске или освободите место на этом же диске». </a:t>
            </a:r>
          </a:p>
          <a:p>
            <a:pPr marL="0" indent="342900" algn="just">
              <a:spcBef>
                <a:spcPts val="0"/>
              </a:spcBef>
              <a:buNone/>
            </a:pPr>
            <a:r>
              <a:rPr lang="ru-RU" dirty="0" smtClean="0"/>
              <a:t>• Если у пользователя имеется несколько вариантов решения проблемы, изложите </a:t>
            </a:r>
            <a:r>
              <a:rPr lang="en-US" dirty="0" smtClean="0"/>
              <a:t> </a:t>
            </a:r>
            <a:r>
              <a:rPr lang="ru-RU" dirty="0" smtClean="0"/>
              <a:t>сообщение так, чтобы максимально облегчить пользователю выбор. Например, вместо сообщения «Одна или более строк превышают допустимую длину (60 символов)» лучше использовать такое: «Одна или более строк превышают допустимую длину. Строка может содержать максимум 60 символов при вертикальной ориентации бумаги или 90 символов при горизонтальной. Вы хотите переключиться на горизонтальную ориентацию сейчас?» В качестве вариантов ответа предложите пользователю «Да» и «Нет»</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 Избегайте использования необязательных технических терминов и чрезмерно сложных предложений. В первую очередь это относится к использованию в сообщениях</a:t>
            </a:r>
            <a:r>
              <a:rPr lang="en-US" dirty="0" smtClean="0"/>
              <a:t> </a:t>
            </a:r>
            <a:r>
              <a:rPr lang="ru-RU" dirty="0" smtClean="0"/>
              <a:t>англоязычных терминов в русской транскрипции, таких как «</a:t>
            </a:r>
            <a:r>
              <a:rPr lang="ru-RU" dirty="0" err="1" smtClean="0"/>
              <a:t>спиннер</a:t>
            </a:r>
            <a:r>
              <a:rPr lang="ru-RU" dirty="0" smtClean="0"/>
              <a:t>», «баннер» и т.д. </a:t>
            </a:r>
          </a:p>
          <a:p>
            <a:pPr marL="0" indent="342900" algn="just">
              <a:spcBef>
                <a:spcPts val="0"/>
              </a:spcBef>
              <a:buNone/>
            </a:pPr>
            <a:r>
              <a:rPr lang="ru-RU" dirty="0" smtClean="0"/>
              <a:t>• Текст сообщения не должен содержать обвинений в адрес пользователя или носить нравоучительный характер. Например, вместо «Ошибка при вводе имени файла» лучше написать «Не могу найти файл с таким именем, проверьте правильность ввода». Вообще крайне нежелательно появление в сообщении слова «ошибка» </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70000" lnSpcReduction="20000"/>
          </a:bodyPr>
          <a:lstStyle/>
          <a:p>
            <a:pPr marL="0" indent="342900" algn="just">
              <a:spcBef>
                <a:spcPts val="0"/>
              </a:spcBef>
              <a:buNone/>
            </a:pPr>
            <a:r>
              <a:rPr lang="ru-RU" dirty="0" smtClean="0"/>
              <a:t>• Сообщение должно быть как можно более конкретным. Не используйте одно и то же окно сообщения для описания нескольких проблемных ситуаций одновременно. </a:t>
            </a:r>
            <a:r>
              <a:rPr lang="en-US" dirty="0" smtClean="0"/>
              <a:t> </a:t>
            </a:r>
            <a:r>
              <a:rPr lang="ru-RU" dirty="0" smtClean="0"/>
              <a:t>Например, если существуют различные причины, по которым файл не может быть открыт, сформируйте отдельное сообщение для каждого случая. </a:t>
            </a:r>
          </a:p>
          <a:p>
            <a:pPr marL="0" indent="342900" algn="just">
              <a:spcBef>
                <a:spcPts val="0"/>
              </a:spcBef>
              <a:buNone/>
            </a:pPr>
            <a:r>
              <a:rPr lang="ru-RU" dirty="0" smtClean="0"/>
              <a:t>• Старайтесь избегать использования стандартных системных сообщений типа «Ошибка ядра ОС INT 244», заменяя их по возможности собственными сообщениями, ориентированными на пользователя. </a:t>
            </a:r>
          </a:p>
          <a:p>
            <a:pPr marL="0" indent="342900" algn="just">
              <a:spcBef>
                <a:spcPts val="0"/>
              </a:spcBef>
              <a:buNone/>
            </a:pPr>
            <a:r>
              <a:rPr lang="ru-RU" dirty="0" smtClean="0"/>
              <a:t>• Текст сообщения должен быть хотя и достаточно полным, но в то же время</a:t>
            </a:r>
            <a:r>
              <a:rPr lang="en-US" dirty="0" smtClean="0"/>
              <a:t> </a:t>
            </a:r>
            <a:r>
              <a:rPr lang="ru-RU" dirty="0" smtClean="0"/>
              <a:t>лаконичным. Практика показывает, что хорошо продуманное сообщение умещается в двух — трех строках. Если необходимо более подробное пояснение, включите в окно</a:t>
            </a:r>
            <a:r>
              <a:rPr lang="en-US" dirty="0" smtClean="0"/>
              <a:t> </a:t>
            </a:r>
            <a:r>
              <a:rPr lang="ru-RU" dirty="0" smtClean="0"/>
              <a:t>сообщения кнопку Справка. </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a:bodyPr>
          <a:lstStyle/>
          <a:p>
            <a:pPr marL="0" indent="0" algn="ctr">
              <a:spcBef>
                <a:spcPts val="0"/>
              </a:spcBef>
              <a:buNone/>
            </a:pPr>
            <a:r>
              <a:rPr lang="ru-RU" dirty="0" smtClean="0"/>
              <a:t> КОНТЕКСТНАЯ ПОМОЩЬ </a:t>
            </a:r>
          </a:p>
          <a:p>
            <a:pPr marL="0" indent="324000" algn="just">
              <a:spcBef>
                <a:spcPts val="0"/>
              </a:spcBef>
              <a:buNone/>
            </a:pPr>
            <a:r>
              <a:rPr lang="ru-RU" dirty="0" smtClean="0"/>
              <a:t>Контекстная помощь обеспечивает предоставление пользователю информации о </a:t>
            </a:r>
          </a:p>
          <a:p>
            <a:pPr marL="0" indent="324000" algn="just">
              <a:spcBef>
                <a:spcPts val="0"/>
              </a:spcBef>
              <a:buNone/>
            </a:pPr>
            <a:r>
              <a:rPr lang="ru-RU" dirty="0" smtClean="0"/>
              <a:t>конкретном объекте или ситуации. Она реализуется в виде ответов на вопросы типа «Что это?» и «Как я должен использовать это?»</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Команда Что это? (</a:t>
            </a:r>
            <a:r>
              <a:rPr lang="ru-RU" dirty="0" err="1" smtClean="0"/>
              <a:t>What's</a:t>
            </a:r>
            <a:r>
              <a:rPr lang="ru-RU" dirty="0" smtClean="0"/>
              <a:t> </a:t>
            </a:r>
            <a:r>
              <a:rPr lang="ru-RU" dirty="0" err="1" smtClean="0"/>
              <a:t>This</a:t>
            </a:r>
            <a:r>
              <a:rPr lang="ru-RU" dirty="0" smtClean="0"/>
              <a:t>?) обеспечивает пользователя контекстной </a:t>
            </a:r>
            <a:r>
              <a:rPr lang="en-US" dirty="0" smtClean="0"/>
              <a:t> </a:t>
            </a:r>
            <a:r>
              <a:rPr lang="ru-RU" dirty="0" smtClean="0"/>
              <a:t>информацией относительно любого объекта, представленного на экране, включая элементы управления на панелях свойств и других диалоговых панелях. Эта форма контекстной помощи пользователю называется контекстно-зависимой подсказкой.</a:t>
            </a:r>
            <a:r>
              <a:rPr lang="en-US" dirty="0" smtClean="0"/>
              <a:t> </a:t>
            </a:r>
            <a:r>
              <a:rPr lang="ru-RU" dirty="0" smtClean="0"/>
              <a:t>Альтернативным средством перехода в режим подсказки является комбинация клавиш &lt;</a:t>
            </a:r>
            <a:r>
              <a:rPr lang="ru-RU" dirty="0" err="1" smtClean="0"/>
              <a:t>Shift</a:t>
            </a:r>
            <a:r>
              <a:rPr lang="ru-RU" dirty="0" smtClean="0"/>
              <a:t>&gt;+</a:t>
            </a:r>
            <a:r>
              <a:rPr lang="ru-RU" dirty="0" err="1" smtClean="0"/>
              <a:t>Fl</a:t>
            </a:r>
            <a:r>
              <a:rPr lang="ru-RU" dirty="0" smtClean="0"/>
              <a:t>. </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Правила создания контекстно-зависимой подсказки Контекстно-зависимая подсказка может быть сформулирована в виде ответа на</a:t>
            </a:r>
            <a:r>
              <a:rPr lang="en-US" dirty="0" smtClean="0"/>
              <a:t> </a:t>
            </a:r>
            <a:r>
              <a:rPr lang="ru-RU" dirty="0" smtClean="0"/>
              <a:t>вопросы «Что это?», «Почему?» или «Каким образом?»</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0" algn="ctr">
              <a:spcBef>
                <a:spcPts val="0"/>
              </a:spcBef>
              <a:buNone/>
            </a:pPr>
            <a:r>
              <a:rPr lang="ru-RU" dirty="0" smtClean="0"/>
              <a:t>ВСПЛЫВАЮЩАЯ ПОДСКАЗКА </a:t>
            </a:r>
          </a:p>
          <a:p>
            <a:pPr marL="0" indent="342900" algn="just">
              <a:spcBef>
                <a:spcPts val="0"/>
              </a:spcBef>
              <a:buNone/>
            </a:pPr>
            <a:r>
              <a:rPr lang="ru-RU" dirty="0" smtClean="0"/>
              <a:t>Другой формой контекстной помощи пользователю является всплывающая подсказка (</a:t>
            </a:r>
            <a:r>
              <a:rPr lang="ru-RU" dirty="0" err="1" smtClean="0"/>
              <a:t>tooltips</a:t>
            </a:r>
            <a:r>
              <a:rPr lang="ru-RU" dirty="0" smtClean="0"/>
              <a:t>). Всплывающая подсказка — это небольшое всплывающее окно, которое содержит название элемента управления, не имеющего текстовой метки. Наиболее распространенный вариант использования такой подсказки — пояснения для кнопок панели инструментов, которые имеют только графическое обозначение </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Всплывающая подсказка появляется возле указателя, если он находится над кнопкой в течение некоторого (достаточно короткого) интервала времени и остается на экране, пока пользователь не нажмет кнопку мыши или не переместит указатель, либо в течение установленного периода времени. Если пользователь перемещает указатель на другой элемент управления, поддерживающий всплывающую подсказку, задержка игнорируется, и новая подсказка отображается немедленно, заменяя предыдущую. </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77500" lnSpcReduction="20000"/>
          </a:bodyPr>
          <a:lstStyle/>
          <a:p>
            <a:pPr marL="0" indent="342900" algn="ctr">
              <a:spcBef>
                <a:spcPts val="0"/>
              </a:spcBef>
              <a:buNone/>
            </a:pPr>
            <a:r>
              <a:rPr lang="ru-RU" dirty="0" smtClean="0"/>
              <a:t>ВЫВОД СООБЩЕНИЙ В СТРОКЕ СОСТОЯНИЯ </a:t>
            </a:r>
          </a:p>
          <a:p>
            <a:pPr marL="0" indent="342900" algn="just">
              <a:spcBef>
                <a:spcPts val="0"/>
              </a:spcBef>
              <a:buNone/>
            </a:pPr>
            <a:r>
              <a:rPr lang="ru-RU" dirty="0" smtClean="0"/>
              <a:t>Контекстная помощь пользователю может также быть реализована на основе строки состояния. Однако, если пользователю предоставлено право выбора, отображать или нет строку состояния, то лучше ее не использовать в этих целях (если</a:t>
            </a:r>
            <a:r>
              <a:rPr lang="en-US" dirty="0" smtClean="0"/>
              <a:t> </a:t>
            </a:r>
            <a:r>
              <a:rPr lang="ru-RU" dirty="0" smtClean="0"/>
              <a:t>альтернативные средства доступа к выводимой в ней информации отсутствуют). </a:t>
            </a:r>
          </a:p>
          <a:p>
            <a:pPr marL="0" indent="342900" algn="just">
              <a:spcBef>
                <a:spcPts val="0"/>
              </a:spcBef>
              <a:buNone/>
            </a:pPr>
            <a:r>
              <a:rPr lang="ru-RU" dirty="0" smtClean="0"/>
              <a:t>Кроме того, поскольку строка состояния не всегда находится в центре внимания пользователя, то он может не обратить внимание на появившееся там сообщение. </a:t>
            </a:r>
          </a:p>
          <a:p>
            <a:pPr marL="0" indent="342900" algn="just">
              <a:spcBef>
                <a:spcPts val="0"/>
              </a:spcBef>
              <a:buNone/>
            </a:pPr>
            <a:r>
              <a:rPr lang="ru-RU" dirty="0" smtClean="0"/>
              <a:t>Поэтому следует рассматривать вывод сообщений в строке состояния лишь как дополнительную форму помощи пользователю.</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lnSpcReduction="10000"/>
          </a:bodyPr>
          <a:lstStyle/>
          <a:p>
            <a:pPr marL="0" indent="0" algn="ctr">
              <a:spcBef>
                <a:spcPts val="0"/>
              </a:spcBef>
              <a:buNone/>
            </a:pPr>
            <a:r>
              <a:rPr lang="ru-RU" dirty="0" smtClean="0"/>
              <a:t> КНОПКА СПРАВКА </a:t>
            </a:r>
          </a:p>
          <a:p>
            <a:pPr marL="0" indent="342900" algn="just">
              <a:spcBef>
                <a:spcPts val="0"/>
              </a:spcBef>
              <a:buNone/>
            </a:pPr>
            <a:r>
              <a:rPr lang="ru-RU" dirty="0" smtClean="0"/>
              <a:t>Выдача контекстной справочной информации можете также быть реализована для таких элементов интерфейса, как панель свойств, диалоговая панель или окно сообщения. </a:t>
            </a:r>
            <a:endParaRPr lang="en-US" dirty="0" smtClean="0"/>
          </a:p>
          <a:p>
            <a:pPr marL="0" indent="342900" algn="just">
              <a:spcBef>
                <a:spcPts val="0"/>
              </a:spcBef>
              <a:buNone/>
            </a:pPr>
            <a:r>
              <a:rPr lang="ru-RU" dirty="0" smtClean="0"/>
              <a:t>С развитием средств оперативной помощи пользователям через Интернет многие приложения обеспечивают доступ к ним также посредством кнопки </a:t>
            </a:r>
            <a:r>
              <a:rPr lang="en-US" dirty="0" smtClean="0"/>
              <a:t> </a:t>
            </a:r>
            <a:r>
              <a:rPr lang="ru-RU" dirty="0" smtClean="0"/>
              <a:t>Справка.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Программа </a:t>
            </a:r>
            <a:r>
              <a:rPr lang="ru-RU" dirty="0" err="1" smtClean="0"/>
              <a:t>Mosaic</a:t>
            </a:r>
            <a:r>
              <a:rPr lang="ru-RU" dirty="0" smtClean="0"/>
              <a:t> одна из первых предоставила для работы в Интернете графический интерфейс с использованием мыши. С этого момента, собственно, и началось победоносное шествие WWW по странам и континентам. </a:t>
            </a:r>
          </a:p>
          <a:p>
            <a:pPr>
              <a:buNone/>
            </a:pP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85000" lnSpcReduction="20000"/>
          </a:bodyPr>
          <a:lstStyle/>
          <a:p>
            <a:pPr marL="0" indent="0" algn="ctr">
              <a:spcBef>
                <a:spcPts val="0"/>
              </a:spcBef>
              <a:buNone/>
            </a:pPr>
            <a:r>
              <a:rPr lang="ru-RU" dirty="0" smtClean="0"/>
              <a:t>ПРОБЛЕМНО-ОРИЕНТИРОВАННАЯ ПОМОЩЬ </a:t>
            </a:r>
          </a:p>
          <a:p>
            <a:pPr marL="0" indent="342900" algn="just">
              <a:spcBef>
                <a:spcPts val="0"/>
              </a:spcBef>
              <a:buNone/>
            </a:pPr>
            <a:r>
              <a:rPr lang="ru-RU" dirty="0" smtClean="0"/>
              <a:t>Проблемно-ориентированная помощь (</a:t>
            </a:r>
            <a:r>
              <a:rPr lang="ru-RU" dirty="0" err="1" smtClean="0"/>
              <a:t>Task-Oriented</a:t>
            </a:r>
            <a:r>
              <a:rPr lang="ru-RU" dirty="0" smtClean="0"/>
              <a:t> </a:t>
            </a:r>
            <a:r>
              <a:rPr lang="ru-RU" dirty="0" err="1" smtClean="0"/>
              <a:t>Help</a:t>
            </a:r>
            <a:r>
              <a:rPr lang="ru-RU" dirty="0" smtClean="0"/>
              <a:t>) представляет собой описание последовательности шагов, необходимых для выполнения некоторого </a:t>
            </a:r>
            <a:r>
              <a:rPr lang="en-US" dirty="0" smtClean="0"/>
              <a:t> </a:t>
            </a:r>
            <a:r>
              <a:rPr lang="ru-RU" dirty="0" smtClean="0"/>
              <a:t>задания пользователя. </a:t>
            </a:r>
          </a:p>
          <a:p>
            <a:pPr marL="0" indent="342900" algn="just">
              <a:spcBef>
                <a:spcPts val="0"/>
              </a:spcBef>
              <a:buNone/>
            </a:pPr>
            <a:r>
              <a:rPr lang="ru-RU" dirty="0" smtClean="0"/>
              <a:t>Для предоставления пользователю проблемно- ориентированной помощи соответствующая справочная информация организуется в виде разделов, каждый из которых описывает отдельный шаг задания. В свою очередь, каждый такой раздел отображается на экране в виде отдельного окна, называемого окном Раздел задания. </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Раздел задания (</a:t>
            </a:r>
            <a:r>
              <a:rPr lang="ru-RU" dirty="0" err="1" smtClean="0"/>
              <a:t>Task</a:t>
            </a:r>
            <a:r>
              <a:rPr lang="ru-RU" dirty="0" smtClean="0"/>
              <a:t> </a:t>
            </a:r>
            <a:r>
              <a:rPr lang="ru-RU" dirty="0" err="1" smtClean="0"/>
              <a:t>Topic</a:t>
            </a:r>
            <a:r>
              <a:rPr lang="ru-RU" dirty="0" smtClean="0"/>
              <a:t> </a:t>
            </a:r>
            <a:r>
              <a:rPr lang="ru-RU" dirty="0" err="1" smtClean="0"/>
              <a:t>Window</a:t>
            </a:r>
            <a:r>
              <a:rPr lang="ru-RU" dirty="0" smtClean="0"/>
              <a:t>) — это первичное окно, для которого поддерживаются в основном те же правила взаимодействия, что и для любого другого первичного окна. В частности, пользователь может изменять размер этого окна, сворачивать его и т.п. </a:t>
            </a:r>
          </a:p>
          <a:p>
            <a:pPr marL="0" indent="342900" algn="just">
              <a:spcBef>
                <a:spcPts val="0"/>
              </a:spcBef>
              <a:buNone/>
            </a:pPr>
            <a:r>
              <a:rPr lang="ru-RU" dirty="0" smtClean="0"/>
              <a:t>Классификация окна Раздел задания как первичного окна обусловлена спецификой его отображения и использования. Вместе с тем, в некоторых вариантах технической документации окно этого типа названо вторичным окном помощи. </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ctr">
              <a:spcBef>
                <a:spcPts val="0"/>
              </a:spcBef>
              <a:buNone/>
            </a:pPr>
            <a:r>
              <a:rPr lang="ru-RU" dirty="0" smtClean="0"/>
              <a:t>Окно Раздел задания </a:t>
            </a:r>
          </a:p>
          <a:p>
            <a:pPr marL="0" indent="342900" algn="just">
              <a:spcBef>
                <a:spcPts val="0"/>
              </a:spcBef>
              <a:buNone/>
            </a:pPr>
            <a:r>
              <a:rPr lang="ru-RU" dirty="0" smtClean="0"/>
              <a:t>Размер и расположение окон Раздел задания зависит, как правило, от специфики создаваемого приложения, однако целесообразно выбирать их таким образом, чтобы окно занимало минимум пространства основного окна приложения, что позволит пользователю прочитать выведенную информацию, не перемещая окно. Вместе с тем, рекомендуется использовать для основных разделов такой размер окна, чтобы для просмотра информации не требовались полосы прокрутки. Это облегчит работу начинающему пользователю, который может быть незнаком с прокруткой. </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Подобно окну всплывающей подсказки, в качестве установленного по умолчанию цвета рабочей области окна Раздел задания должен использоваться системный Цвет, определенный для окон помощи. Это обеспечивает быстрое «узнавание» пользователем такого окна на фоне других окон. Тем не менее, для некоторых специфических разделов может быть установлен собственный цвет окна. </a:t>
            </a:r>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Как и контекстно-зависимая подсказка, справочная информация по разделам задания должна быть написана лаконично, но доходчиво. При этом она должна быть сформулирована в виде ответа на вопрос «Каким образом?», а не «Что?» или «Почему?», поскольку призвана помочь пользователю в выполнении конкретного задания, а не просто расширить его знания по соответствующей теме. </a:t>
            </a: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lnSpcReduction="10000"/>
          </a:bodyPr>
          <a:lstStyle/>
          <a:p>
            <a:pPr marL="0" indent="0" algn="ctr">
              <a:spcBef>
                <a:spcPts val="0"/>
              </a:spcBef>
              <a:buNone/>
            </a:pPr>
            <a:r>
              <a:rPr lang="ru-RU" dirty="0" smtClean="0"/>
              <a:t> СПРАВОЧНИК </a:t>
            </a:r>
          </a:p>
          <a:p>
            <a:pPr marL="0" indent="342900" algn="just">
              <a:spcBef>
                <a:spcPts val="0"/>
              </a:spcBef>
              <a:buNone/>
            </a:pPr>
            <a:r>
              <a:rPr lang="ru-RU" dirty="0" smtClean="0"/>
              <a:t>Справочник {</a:t>
            </a:r>
            <a:r>
              <a:rPr lang="ru-RU" dirty="0" err="1" smtClean="0"/>
              <a:t>Reference</a:t>
            </a:r>
            <a:r>
              <a:rPr lang="ru-RU" dirty="0" smtClean="0"/>
              <a:t> </a:t>
            </a:r>
            <a:r>
              <a:rPr lang="ru-RU" dirty="0" err="1" smtClean="0"/>
              <a:t>Help</a:t>
            </a:r>
            <a:r>
              <a:rPr lang="ru-RU" dirty="0" smtClean="0"/>
              <a:t>) обеспечивает предоставление пользователю справочной информации в форме интерактивной документации. Использование Справочника помогает пользователю уяснить общие основные характеристики программного продукта. </a:t>
            </a:r>
          </a:p>
          <a:p>
            <a:pPr marL="0" indent="342900" algn="just">
              <a:spcBef>
                <a:spcPts val="0"/>
              </a:spcBef>
              <a:buNone/>
            </a:pPr>
            <a:r>
              <a:rPr lang="ru-RU" dirty="0" smtClean="0"/>
              <a:t>В качестве основы для создания Справочника используется первичное окно.</a:t>
            </a: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Доступ к Справочнику может быть реализован несколькими способами. Наиболее распространенный из них — явный вызов посредством соответствующей команды из выпадающего меню Справка (</a:t>
            </a:r>
            <a:r>
              <a:rPr lang="ru-RU" dirty="0" err="1" smtClean="0"/>
              <a:t>Help</a:t>
            </a:r>
            <a:r>
              <a:rPr lang="ru-RU" dirty="0" smtClean="0"/>
              <a:t>), но возможны также использование специальной кнопки на панели инструментов или вызов через пиктограмму конкретного объекта. </a:t>
            </a:r>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77500" lnSpcReduction="20000"/>
          </a:bodyPr>
          <a:lstStyle/>
          <a:p>
            <a:pPr marL="0" indent="0" algn="ctr">
              <a:spcBef>
                <a:spcPts val="0"/>
              </a:spcBef>
              <a:buNone/>
            </a:pPr>
            <a:r>
              <a:rPr lang="ru-RU" dirty="0" smtClean="0"/>
              <a:t> МАСТЕРА </a:t>
            </a:r>
          </a:p>
          <a:p>
            <a:pPr marL="0" indent="342900" algn="just">
              <a:spcBef>
                <a:spcPts val="0"/>
              </a:spcBef>
              <a:buNone/>
            </a:pPr>
            <a:r>
              <a:rPr lang="ru-RU" dirty="0" smtClean="0"/>
              <a:t>Мастер (</a:t>
            </a:r>
            <a:r>
              <a:rPr lang="ru-RU" dirty="0" err="1" smtClean="0"/>
              <a:t>Wizard</a:t>
            </a:r>
            <a:r>
              <a:rPr lang="ru-RU" dirty="0" smtClean="0"/>
              <a:t>) представляет собой специальную форму помощи пользователю, которая позволяет автоматизировать выполнение задания посредством ведения диалога с пользователем. Мастера используются в тех случаях, когда выполняемое задание является достаточно сложным и требует значительного опыта в работе с приложением. Вообще же диапазон применения Мастеров весьма широк: с их помощью может быть автоматизировано практически любое задание, включая создание новых объектов (например, построение графика) или форматирование уже существующих (например, таблицы или параграфа). </a:t>
            </a: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 Тем не менее, Мастеров не следует использовать для обучения пользователя хотя они и помогают пользователю в выполнении задания, Мастера должны разрабатываться таким образом, чтобы скрыть от него многие шаги задания и внешне упростить задание. Аналогично, Мастера не должны использоваться в качестве электронного учебника</a:t>
            </a: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Мастер должен оперировать с реальными данными. Для консультации пользователя следует применять либо рассмотренные выше средства помощи (в частности, проблемно-ориентированную помощь), либо специальные средства обучения. Не стоит также рассчитывать на то, что применение Мастеров позволит повысить качество непродуманного или сложного интерфейса приложения. Более того, Мастеров следует рассматривать лишь как дополнение к основным инструментам приложения, предназначенным для выполнения конкретного задания.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Браузер позволяет соединиться через модем или через сетевую карту с провайдером и открыть сеанс работы. Кроме того, браузер позволяет принимать и отправлять электронную почту, вести беседу в чате, работать на удаленном компьютере, получать сообщения, новости, участвовать в телеконференции.</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С точки зрения пользовательского интерфейса Мастер — это набор диалоговых панелей, последовательно отображаемых на экране по мере выполнения пользователем очередного шага задания. </a:t>
            </a:r>
          </a:p>
          <a:p>
            <a:pPr marL="0" indent="342900" algn="just">
              <a:spcBef>
                <a:spcPts val="0"/>
              </a:spcBef>
              <a:buNone/>
            </a:pPr>
            <a:r>
              <a:rPr lang="ru-RU" dirty="0" smtClean="0"/>
              <a:t>Система обеспечивает поддержку создания Мастеров на базе стандартных панелей свойств. Каждая такая панель содержит элементы интерфейса, позволяющие пользователю ввести (или выбрать) данные, необходимые для выполнения очередного шага задания. </a:t>
            </a:r>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СРЕДСТВА ОБУЧЕНИЯ ПОЛЬЗОВАТЕЛЯ </a:t>
            </a:r>
          </a:p>
          <a:p>
            <a:pPr marL="0" indent="342900" algn="just">
              <a:spcBef>
                <a:spcPts val="0"/>
              </a:spcBef>
              <a:buNone/>
            </a:pPr>
            <a:r>
              <a:rPr lang="ru-RU" dirty="0" smtClean="0"/>
              <a:t>Практика показывает, что даже при наличии полной и подробной документации на программный продукт, но выполненной в печатной форме, пользователи предпочитают осваивать его методом «проб и ошибок». </a:t>
            </a:r>
            <a:endParaRPr lang="ru-RU"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Рассмотренные в предыдущих подразделах средства предназначены для оказания пользователю оперативной помощи, то есть так или иначе эти средства являются контекстно-зависимыми и предоставляют ему «конкретный ответ на конкретный вопрос». Несколько особняком стоит в их ряду Справочник, разделы которого не связаны непосредственно с текущим контекстом выполняемого задания, но и он используется обычно в качестве развернутого «толкового словаря», а не «книги для чтения».</a:t>
            </a:r>
            <a:endParaRPr lang="ru-RU"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Номенклатура и способ реализации используемых в приложении средств обучения зависит от целого ряда факторов: </a:t>
            </a:r>
          </a:p>
          <a:p>
            <a:pPr marL="0" indent="342900" algn="just">
              <a:spcBef>
                <a:spcPts val="0"/>
              </a:spcBef>
              <a:buNone/>
            </a:pPr>
            <a:r>
              <a:rPr lang="ru-RU" dirty="0" smtClean="0"/>
              <a:t>• назначения и уровня сложности приложения;</a:t>
            </a:r>
          </a:p>
          <a:p>
            <a:pPr marL="0" indent="342900" algn="just">
              <a:spcBef>
                <a:spcPts val="0"/>
              </a:spcBef>
              <a:buNone/>
            </a:pPr>
            <a:r>
              <a:rPr lang="ru-RU" dirty="0" smtClean="0"/>
              <a:t>• характеристик и уровня подготовки потенциальных пользователей;</a:t>
            </a:r>
          </a:p>
          <a:p>
            <a:pPr marL="0" indent="342900" algn="just">
              <a:spcBef>
                <a:spcPts val="0"/>
              </a:spcBef>
              <a:buNone/>
            </a:pPr>
            <a:r>
              <a:rPr lang="ru-RU" dirty="0" smtClean="0"/>
              <a:t>• времени, отводимого на изучение приложения. </a:t>
            </a:r>
            <a:endParaRPr lang="ru-RU"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В рамках одного приложения могут использоваться различные варианты средств обучения, относящиеся как ко всему приложению, так и к отдельным его компонентам (либо предназначенные для различных групп пользователей). При этом пользователю должна быть предоставлена и свобода выбора средств обучения, и возможность отключения любого из них. </a:t>
            </a:r>
            <a:endParaRPr lang="ru-RU"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СРЕДСТВА АДАПТАЦИИ ПОЛЬЗОВАТЕЛЬСКОГО ИНТЕРФЕЙСА </a:t>
            </a:r>
          </a:p>
          <a:p>
            <a:pPr marL="0" indent="342900" algn="just">
              <a:spcBef>
                <a:spcPts val="0"/>
              </a:spcBef>
              <a:buNone/>
            </a:pPr>
            <a:r>
              <a:rPr lang="ru-RU" dirty="0" smtClean="0"/>
              <a:t>Способность приложения учитывать уровень подготовки и психофизиологическое состояние пользователя, а также характер выполняемого задания можно рассматривать как еще один элемент поддержки пользователя. </a:t>
            </a:r>
            <a:endParaRPr lang="ru-RU"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 При обсуждении этапов проектирования пользовательского интерфейса были рассмотрены три основные типа его адаптации: полная, фиксированная и косметическая. При использовании GUI реализация каждого из них имеет определенную специфику по сравнению с другими способами организации пользовательского интерфейса. Эта специфика обусловлена в основном тремя факторами: </a:t>
            </a:r>
          </a:p>
          <a:p>
            <a:pPr marL="0" indent="342900" algn="just">
              <a:spcBef>
                <a:spcPts val="0"/>
              </a:spcBef>
              <a:buNone/>
            </a:pPr>
            <a:r>
              <a:rPr lang="ru-RU" dirty="0" smtClean="0"/>
              <a:t>•использованием концепции Рабочего стола; </a:t>
            </a:r>
          </a:p>
          <a:p>
            <a:pPr marL="0" indent="342900" algn="just">
              <a:spcBef>
                <a:spcPts val="0"/>
              </a:spcBef>
              <a:buNone/>
            </a:pPr>
            <a:r>
              <a:rPr lang="ru-RU" dirty="0" smtClean="0"/>
              <a:t>•объектно-ориентированным подходом к реализации GUI; </a:t>
            </a:r>
          </a:p>
          <a:p>
            <a:pPr marL="0" indent="342900" algn="just">
              <a:spcBef>
                <a:spcPts val="0"/>
              </a:spcBef>
              <a:buNone/>
            </a:pPr>
            <a:r>
              <a:rPr lang="ru-RU" dirty="0" smtClean="0"/>
              <a:t>•наличием графических элементов управления. </a:t>
            </a:r>
            <a:endParaRPr lang="ru-RU"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Благодаря указанным особенностям в GUI-приложении могут быть </a:t>
            </a:r>
            <a:r>
              <a:rPr lang="ru-RU" smtClean="0"/>
              <a:t>реализованы следующие </a:t>
            </a:r>
            <a:r>
              <a:rPr lang="ru-RU" dirty="0" smtClean="0"/>
              <a:t>виды адаптации пользовательского интерфейса: </a:t>
            </a:r>
          </a:p>
          <a:p>
            <a:pPr marL="0" indent="342900" algn="just">
              <a:spcBef>
                <a:spcPts val="0"/>
              </a:spcBef>
              <a:buNone/>
            </a:pPr>
            <a:r>
              <a:rPr lang="ru-RU" dirty="0" smtClean="0"/>
              <a:t>• конфигурирование Рабочего стола; </a:t>
            </a:r>
          </a:p>
          <a:p>
            <a:pPr marL="0" indent="342900" algn="just">
              <a:spcBef>
                <a:spcPts val="0"/>
              </a:spcBef>
              <a:buNone/>
            </a:pPr>
            <a:r>
              <a:rPr lang="ru-RU" dirty="0" smtClean="0"/>
              <a:t>• разграничение прав пользователе по работе с объектами приложения; </a:t>
            </a:r>
          </a:p>
          <a:p>
            <a:pPr marL="0" indent="342900" algn="just">
              <a:spcBef>
                <a:spcPts val="0"/>
              </a:spcBef>
              <a:buNone/>
            </a:pPr>
            <a:r>
              <a:rPr lang="ru-RU" dirty="0" smtClean="0"/>
              <a:t>• разграничение прав пользователей по использованию элементов управления; </a:t>
            </a:r>
          </a:p>
          <a:p>
            <a:pPr marL="0" indent="342900" algn="just">
              <a:spcBef>
                <a:spcPts val="0"/>
              </a:spcBef>
              <a:buNone/>
            </a:pPr>
            <a:r>
              <a:rPr lang="ru-RU" dirty="0" smtClean="0"/>
              <a:t>• изменение визуальных атрибутов отображаемой на экране информации. </a:t>
            </a:r>
            <a:endParaRPr lang="ru-RU"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Поддержка пользователя</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У хороших браузеров очень много различных функций, рассмотрим отдельные из них.</a:t>
            </a:r>
          </a:p>
          <a:p>
            <a:pPr>
              <a:buNone/>
            </a:pPr>
            <a:r>
              <a:rPr lang="ru-RU" dirty="0" smtClean="0"/>
              <a:t>	- работа с аппаратурой (конфигурирование модема, учет особенностей линии связи и т.д.);</a:t>
            </a:r>
          </a:p>
          <a:p>
            <a:pPr>
              <a:buNone/>
            </a:pPr>
            <a:r>
              <a:rPr lang="ru-RU" dirty="0" smtClean="0"/>
              <a:t>	- открытие и закрытие сеанса работы (дозвон до провайдера, ввод идентификационных данных, согласование параметров и т.д.);</a:t>
            </a:r>
          </a:p>
          <a:p>
            <a:pPr>
              <a:buNone/>
            </a:pPr>
            <a:r>
              <a:rPr lang="ru-RU" dirty="0" smtClean="0"/>
              <a:t>	- ввод адресов информационных ресурсов Интернета (числового IP-адреса или алфавитно-цифрового - URL);</a:t>
            </a:r>
          </a:p>
          <a:p>
            <a:pPr marL="0" indent="342900" algn="just">
              <a:spcBef>
                <a:spcPts val="0"/>
              </a:spcBef>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 ожидание </a:t>
            </a:r>
            <a:r>
              <a:rPr lang="ru-RU" dirty="0"/>
              <a:t>получения документа (имитация перехода по ссылке или наоборот – подкачки материалов);</a:t>
            </a:r>
          </a:p>
          <a:p>
            <a:pPr>
              <a:buNone/>
            </a:pPr>
            <a:r>
              <a:rPr lang="ru-RU" dirty="0" smtClean="0"/>
              <a:t>	- визуализация </a:t>
            </a:r>
            <a:r>
              <a:rPr lang="ru-RU" dirty="0"/>
              <a:t>документа;</a:t>
            </a:r>
          </a:p>
          <a:p>
            <a:pPr>
              <a:buNone/>
            </a:pPr>
            <a:r>
              <a:rPr lang="ru-RU" dirty="0" smtClean="0"/>
              <a:t>	- информирование </a:t>
            </a:r>
            <a:r>
              <a:rPr lang="ru-RU" dirty="0"/>
              <a:t>о проблемах;</a:t>
            </a:r>
          </a:p>
          <a:p>
            <a:pPr>
              <a:buNone/>
            </a:pPr>
            <a:r>
              <a:rPr lang="ru-RU" dirty="0" smtClean="0"/>
              <a:t>	- поиск </a:t>
            </a:r>
            <a:r>
              <a:rPr lang="ru-RU" dirty="0"/>
              <a:t>в документе;</a:t>
            </a:r>
          </a:p>
          <a:p>
            <a:pPr>
              <a:buNone/>
            </a:pPr>
            <a:r>
              <a:rPr lang="ru-RU" dirty="0" smtClean="0"/>
              <a:t>	- сохранение </a:t>
            </a:r>
            <a:r>
              <a:rPr lang="ru-RU" dirty="0"/>
              <a:t>документа;</a:t>
            </a:r>
          </a:p>
          <a:p>
            <a:pPr>
              <a:buNone/>
            </a:pPr>
            <a:r>
              <a:rPr lang="ru-RU" dirty="0" smtClean="0"/>
              <a:t>	- редактирование </a:t>
            </a:r>
            <a:r>
              <a:rPr lang="ru-RU" dirty="0"/>
              <a:t>локальных документов;</a:t>
            </a:r>
          </a:p>
          <a:p>
            <a:pPr>
              <a:buNone/>
            </a:pPr>
            <a:r>
              <a:rPr lang="ru-RU" dirty="0" smtClean="0"/>
              <a:t>	- настройка </a:t>
            </a:r>
            <a:r>
              <a:rPr lang="ru-RU" dirty="0"/>
              <a:t>самого </a:t>
            </a:r>
            <a:r>
              <a:rPr lang="ru-RU" dirty="0" smtClean="0"/>
              <a:t>браузера</a:t>
            </a:r>
            <a:r>
              <a:rPr lang="ru-RU" dirty="0"/>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Интерфейс </a:t>
            </a:r>
            <a:r>
              <a:rPr lang="en-US" dirty="0" smtClean="0"/>
              <a:t>WEB</a:t>
            </a:r>
            <a:r>
              <a:rPr lang="ru-RU" dirty="0" smtClean="0"/>
              <a:t> приложений</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a:t>В список не входят задачи, связанные с реализациями различных </a:t>
            </a:r>
            <a:r>
              <a:rPr lang="ru-RU" dirty="0" err="1"/>
              <a:t>Интернет-технологий</a:t>
            </a:r>
            <a:r>
              <a:rPr lang="ru-RU" dirty="0"/>
              <a:t> (почта, новости и др.).</a:t>
            </a:r>
          </a:p>
          <a:p>
            <a:pPr marL="0" indent="342900" algn="just">
              <a:spcBef>
                <a:spcPts val="0"/>
              </a:spcBef>
              <a:buNone/>
            </a:pPr>
            <a:r>
              <a:rPr lang="ru-RU" dirty="0"/>
              <a:t>Любой из </a:t>
            </a:r>
            <a:r>
              <a:rPr lang="ru-RU" dirty="0" smtClean="0"/>
              <a:t>современных браузеров</a:t>
            </a:r>
            <a:r>
              <a:rPr lang="ru-RU" dirty="0"/>
              <a:t>, помимо всего прочего, является интерпретатором текстов Web-страниц. Таким образом, в </a:t>
            </a:r>
            <a:r>
              <a:rPr lang="ru-RU" dirty="0" smtClean="0"/>
              <a:t>браузере </a:t>
            </a:r>
            <a:r>
              <a:rPr lang="ru-RU" dirty="0"/>
              <a:t>объединены два подхода к проектированию пользовательского интерфейса:</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3774</Words>
  <Application>Microsoft Office PowerPoint</Application>
  <PresentationFormat>Экран (4:3)</PresentationFormat>
  <Paragraphs>227</Paragraphs>
  <Slides>68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68</vt:i4>
      </vt:variant>
    </vt:vector>
  </HeadingPairs>
  <TitlesOfParts>
    <vt:vector size="69" baseType="lpstr">
      <vt:lpstr>Тема Office</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Интерфейс WEB приложений</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lpstr>Поддержка пользователя</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Игорь</dc:creator>
  <cp:lastModifiedBy>Игорь</cp:lastModifiedBy>
  <cp:revision>72</cp:revision>
  <dcterms:created xsi:type="dcterms:W3CDTF">2020-05-28T10:06:49Z</dcterms:created>
  <dcterms:modified xsi:type="dcterms:W3CDTF">2020-05-29T16:20:17Z</dcterms:modified>
</cp:coreProperties>
</file>