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90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9F61-9E6C-4371-867F-023BC144BA7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90F3-9250-4661-BE0B-9AD070180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ru-ru/cpp/cpp/try-throw-and-catch-statements-cpp?view=vs-2019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 в С++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Преобразования в иерархии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Рассмотрим еще раз простую иерархию классов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A</a:t>
            </a:r>
            <a:r>
              <a:rPr lang="ru-RU" dirty="0" smtClean="0"/>
              <a:t> { 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B :public A</a:t>
            </a:r>
            <a:r>
              <a:rPr lang="ru-RU" dirty="0" smtClean="0"/>
              <a:t>{ };</a:t>
            </a:r>
          </a:p>
          <a:p>
            <a:pPr>
              <a:buNone/>
            </a:pPr>
            <a:r>
              <a:rPr lang="ru-RU" dirty="0" smtClean="0"/>
              <a:t>Имеется следующая функция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func</a:t>
            </a:r>
            <a:r>
              <a:rPr lang="en-US" dirty="0" smtClean="0"/>
              <a:t>(A)</a:t>
            </a: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>
                <a:solidFill>
                  <a:srgbClr val="FF0000"/>
                </a:solidFill>
              </a:rPr>
              <a:t>параметр базового класса !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"A"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Следующая последовательность очевидна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func</a:t>
            </a:r>
            <a:r>
              <a:rPr lang="en-US" dirty="0" smtClean="0"/>
              <a:t>(a);</a:t>
            </a:r>
          </a:p>
          <a:p>
            <a:pPr>
              <a:buNone/>
            </a:pPr>
            <a:r>
              <a:rPr lang="ru-RU" dirty="0" smtClean="0"/>
              <a:t>	А следующие?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func</a:t>
            </a:r>
            <a:r>
              <a:rPr lang="en-US" dirty="0" smtClean="0"/>
              <a:t>(b);	</a:t>
            </a:r>
          </a:p>
          <a:p>
            <a:pPr>
              <a:buNone/>
            </a:pPr>
            <a:r>
              <a:rPr lang="en-US" dirty="0" smtClean="0"/>
              <a:t>	// </a:t>
            </a:r>
            <a:r>
              <a:rPr lang="ru-RU" dirty="0" smtClean="0"/>
              <a:t>или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((A)b);</a:t>
            </a:r>
          </a:p>
          <a:p>
            <a:pPr>
              <a:buNone/>
            </a:pPr>
            <a:r>
              <a:rPr lang="en-US" dirty="0" smtClean="0"/>
              <a:t>	// </a:t>
            </a:r>
            <a:r>
              <a:rPr lang="ru-RU" dirty="0" smtClean="0"/>
              <a:t>или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static_cast</a:t>
            </a:r>
            <a:r>
              <a:rPr lang="en-US" dirty="0" smtClean="0"/>
              <a:t>&lt;A&gt;(b));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рассмотренных случаях возможно появление ошибок в случае передачи фактического параметра не того типа или параметра, который нельзя преобразовать явно или неявно к типу параметра функции. Ответственность за передачу параметров несет программист.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Рассмотренный пример в полной мере относится к указателям и ссылкам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Преобразования вниз, то есть от базового типа к производному, не относятся к стандартным, поэтому их необходимо указывать явно. Для этого можно воспользоваться операторами </a:t>
            </a:r>
            <a:r>
              <a:rPr lang="en-US" dirty="0" err="1" smtClean="0"/>
              <a:t>static_cast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err="1" smtClean="0"/>
              <a:t>dynamic_cast</a:t>
            </a:r>
            <a:r>
              <a:rPr lang="ru-RU" dirty="0" smtClean="0"/>
              <a:t>.  Первый из них - </a:t>
            </a:r>
            <a:r>
              <a:rPr lang="en-US" dirty="0" err="1" smtClean="0"/>
              <a:t>static_cast</a:t>
            </a:r>
            <a:r>
              <a:rPr lang="ru-RU" dirty="0" smtClean="0"/>
              <a:t> осуществляет преобразования на этапе компиляции, второй - </a:t>
            </a:r>
            <a:r>
              <a:rPr lang="en-US" dirty="0" err="1" smtClean="0"/>
              <a:t>dynamic_cast</a:t>
            </a:r>
            <a:r>
              <a:rPr lang="ru-RU" dirty="0" smtClean="0"/>
              <a:t> – на этапе выполнения программы, то есть под управлением операционной программы.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Рассмотрим следующий 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A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virtual</a:t>
            </a:r>
            <a:r>
              <a:rPr lang="en-US" dirty="0" smtClean="0"/>
              <a:t> void f()</a:t>
            </a:r>
            <a:r>
              <a:rPr lang="ru-RU" dirty="0" smtClean="0"/>
              <a:t> </a:t>
            </a:r>
            <a:r>
              <a:rPr lang="en-US" dirty="0" smtClean="0"/>
              <a:t>{ </a:t>
            </a:r>
            <a:r>
              <a:rPr lang="en-US" dirty="0" err="1" smtClean="0"/>
              <a:t>cout</a:t>
            </a:r>
            <a:r>
              <a:rPr lang="en-US" dirty="0" smtClean="0"/>
              <a:t> &lt;&lt; "A"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	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B :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  <a:r>
              <a:rPr lang="en-US" dirty="0" smtClean="0"/>
              <a:t> A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void f()</a:t>
            </a:r>
            <a:r>
              <a:rPr lang="ru-RU" dirty="0" smtClean="0"/>
              <a:t> </a:t>
            </a:r>
            <a:r>
              <a:rPr lang="en-US" dirty="0" smtClean="0"/>
              <a:t>{ </a:t>
            </a:r>
            <a:r>
              <a:rPr lang="en-US" dirty="0" err="1" smtClean="0"/>
              <a:t>cout</a:t>
            </a:r>
            <a:r>
              <a:rPr lang="en-US" dirty="0" smtClean="0"/>
              <a:t> &lt;&lt; "B"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	};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func</a:t>
            </a:r>
            <a:r>
              <a:rPr lang="en-US" dirty="0" smtClean="0"/>
              <a:t>(A *pa)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* 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&lt;B*&gt;(pa);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if(</a:t>
            </a:r>
            <a:r>
              <a:rPr lang="en-US" dirty="0" err="1" smtClean="0">
                <a:solidFill>
                  <a:srgbClr val="FF0000"/>
                </a:solidFill>
              </a:rPr>
              <a:t>pb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pb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else</a:t>
            </a:r>
            <a:r>
              <a:rPr lang="ru-RU" dirty="0" smtClean="0"/>
              <a:t> { </a:t>
            </a:r>
            <a:r>
              <a:rPr lang="en-US" dirty="0" err="1" smtClean="0"/>
              <a:t>cout</a:t>
            </a:r>
            <a:r>
              <a:rPr lang="en-US" dirty="0" smtClean="0"/>
              <a:t> &lt;&lt; " Cast error!  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r>
              <a:rPr lang="ru-RU" dirty="0" smtClean="0"/>
              <a:t> } </a:t>
            </a:r>
          </a:p>
          <a:p>
            <a:pPr>
              <a:buNone/>
            </a:pPr>
            <a:r>
              <a:rPr lang="ru-RU" dirty="0" smtClean="0"/>
              <a:t>	}</a:t>
            </a:r>
          </a:p>
          <a:p>
            <a:pPr>
              <a:buNone/>
            </a:pPr>
            <a:r>
              <a:rPr lang="en-US" dirty="0" smtClean="0"/>
              <a:t>//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A *</a:t>
            </a:r>
            <a:r>
              <a:rPr lang="en-US" dirty="0" err="1" smtClean="0">
                <a:solidFill>
                  <a:srgbClr val="FF0000"/>
                </a:solidFill>
              </a:rPr>
              <a:t>pA</a:t>
            </a:r>
            <a:r>
              <a:rPr lang="en-US" dirty="0" smtClean="0">
                <a:solidFill>
                  <a:srgbClr val="FF0000"/>
                </a:solidFill>
              </a:rPr>
              <a:t> = new B;</a:t>
            </a:r>
          </a:p>
          <a:p>
            <a:pPr>
              <a:buNone/>
            </a:pPr>
            <a:r>
              <a:rPr lang="en-US" dirty="0" smtClean="0"/>
              <a:t>  	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pA</a:t>
            </a:r>
            <a:r>
              <a:rPr lang="en-US" dirty="0" smtClean="0"/>
              <a:t>);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Особенности преобразования вниз: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-  наличие виртуальной функции в базом классе;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- подключение заголовочного файла </a:t>
            </a:r>
            <a:r>
              <a:rPr lang="en-US" dirty="0" smtClean="0"/>
              <a:t>&lt;</a:t>
            </a:r>
            <a:r>
              <a:rPr lang="en-US" dirty="0" err="1" smtClean="0"/>
              <a:t>typeinfo</a:t>
            </a:r>
            <a:r>
              <a:rPr lang="en-US" dirty="0" smtClean="0"/>
              <a:t>&gt;</a:t>
            </a:r>
            <a:r>
              <a:rPr lang="ru-RU" dirty="0" smtClean="0"/>
              <a:t>, что позволит узнать тип фактического объекта после допустимого приведения;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возможность контроля приведения типов и устранения последствий при неуспешных попытках;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 вместо </a:t>
            </a:r>
            <a:r>
              <a:rPr lang="en-US" dirty="0" err="1" smtClean="0"/>
              <a:t>dynamic_cast</a:t>
            </a:r>
            <a:r>
              <a:rPr lang="ru-RU" dirty="0" smtClean="0"/>
              <a:t> в данном случае допускается использование операции </a:t>
            </a:r>
            <a:r>
              <a:rPr lang="en-US" dirty="0" err="1" smtClean="0"/>
              <a:t>static_cast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Возможные ошибки преобразования: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последовательность вида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A *</a:t>
            </a:r>
            <a:r>
              <a:rPr lang="en-US" dirty="0" err="1" smtClean="0"/>
              <a:t>pA</a:t>
            </a:r>
            <a:r>
              <a:rPr lang="en-US" dirty="0" smtClean="0"/>
              <a:t> = new A;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pA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Приведет к выводу сообщения </a:t>
            </a:r>
            <a:r>
              <a:rPr lang="en-US" dirty="0" smtClean="0"/>
              <a:t>Cast error</a:t>
            </a:r>
            <a:r>
              <a:rPr lang="ru-RU" dirty="0" smtClean="0"/>
              <a:t>!, поскольку указатель  </a:t>
            </a:r>
            <a:r>
              <a:rPr lang="ru-RU" dirty="0" err="1" smtClean="0"/>
              <a:t>указатель</a:t>
            </a:r>
            <a:r>
              <a:rPr lang="ru-RU" dirty="0" smtClean="0"/>
              <a:t> </a:t>
            </a:r>
            <a:r>
              <a:rPr lang="en-US" dirty="0" err="1" smtClean="0"/>
              <a:t>pA</a:t>
            </a:r>
            <a:r>
              <a:rPr lang="en-US" dirty="0" smtClean="0"/>
              <a:t> </a:t>
            </a:r>
            <a:r>
              <a:rPr lang="ru-RU" dirty="0" smtClean="0"/>
              <a:t>ссылается на тип базового класса, то есть на не полного типа. Проверить  это просто,  изменив   функцию </a:t>
            </a:r>
            <a:r>
              <a:rPr lang="en-US" dirty="0" err="1" smtClean="0"/>
              <a:t>func</a:t>
            </a:r>
            <a:r>
              <a:rPr lang="ru-RU" dirty="0" smtClean="0"/>
              <a:t> следующим образом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«вниз»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func</a:t>
            </a:r>
            <a:r>
              <a:rPr lang="en-US" dirty="0" smtClean="0"/>
              <a:t>(A *pa)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cout</a:t>
            </a:r>
            <a:r>
              <a:rPr lang="en-US" dirty="0" smtClean="0">
                <a:solidFill>
                  <a:srgbClr val="FF0000"/>
                </a:solidFill>
              </a:rPr>
              <a:t> &lt;&lt; </a:t>
            </a:r>
            <a:r>
              <a:rPr lang="en-US" dirty="0" err="1" smtClean="0">
                <a:solidFill>
                  <a:srgbClr val="FF0000"/>
                </a:solidFill>
              </a:rPr>
              <a:t>typeid</a:t>
            </a:r>
            <a:r>
              <a:rPr lang="en-US" dirty="0" smtClean="0">
                <a:solidFill>
                  <a:srgbClr val="FF0000"/>
                </a:solidFill>
              </a:rPr>
              <a:t>(pa).name() &lt;&lt; </a:t>
            </a:r>
            <a:r>
              <a:rPr lang="en-US" dirty="0" err="1" smtClean="0">
                <a:solidFill>
                  <a:srgbClr val="FF0000"/>
                </a:solidFill>
              </a:rPr>
              <a:t>endl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* 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&lt;B*&gt;(pa);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if(</a:t>
            </a:r>
            <a:r>
              <a:rPr lang="en-US" dirty="0" err="1" smtClean="0"/>
              <a:t>pb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pb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else</a:t>
            </a:r>
          </a:p>
          <a:p>
            <a:pPr>
              <a:buNone/>
            </a:pPr>
            <a:r>
              <a:rPr lang="ru-RU" dirty="0" smtClean="0"/>
              <a:t>		{</a:t>
            </a:r>
          </a:p>
          <a:p>
            <a:pPr>
              <a:buNone/>
            </a:pPr>
            <a:r>
              <a:rPr lang="ru-RU" dirty="0" smtClean="0"/>
              <a:t>			</a:t>
            </a:r>
            <a:r>
              <a:rPr lang="en-US" dirty="0" err="1" smtClean="0"/>
              <a:t>cout</a:t>
            </a:r>
            <a:r>
              <a:rPr lang="en-US" dirty="0" smtClean="0"/>
              <a:t> &lt;&lt; " Cast error!  " &lt;&lt; "  «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&lt;&lt; </a:t>
            </a:r>
            <a:r>
              <a:rPr lang="en-US" dirty="0" err="1" smtClean="0">
                <a:solidFill>
                  <a:srgbClr val="FF0000"/>
                </a:solidFill>
              </a:rPr>
              <a:t>typeid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pb</a:t>
            </a:r>
            <a:r>
              <a:rPr lang="en-US" dirty="0" smtClean="0">
                <a:solidFill>
                  <a:srgbClr val="FF0000"/>
                </a:solidFill>
              </a:rPr>
              <a:t>).name() &lt;&lt; </a:t>
            </a:r>
            <a:r>
              <a:rPr lang="en-US" dirty="0" err="1" smtClean="0">
                <a:solidFill>
                  <a:srgbClr val="FF0000"/>
                </a:solidFill>
              </a:rPr>
              <a:t>endl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ru-RU" dirty="0" smtClean="0"/>
              <a:t>		}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Преобразования допускаются не только между базовыми и производными типами, но и между базовыми классами при наличии у них одного или более производных классов, а так же между производными классами, при условии, что у них имеется один или более базовых классов.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Напоминание: преобразование допускается только указателей или ссылок, но не объектов 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Преобразования вверх относятся к стандартным и в явном виде их можно не производить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Преобразование между базовыми классами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06896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4581128"/>
            <a:ext cx="12961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>
            <a:off x="3239852" y="3789040"/>
            <a:ext cx="126014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6" idx="0"/>
          </p:cNvCxnSpPr>
          <p:nvPr/>
        </p:nvCxnSpPr>
        <p:spPr>
          <a:xfrm flipH="1">
            <a:off x="4499992" y="3789040"/>
            <a:ext cx="10441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азвернутая стрелка 15"/>
          <p:cNvSpPr/>
          <p:nvPr/>
        </p:nvSpPr>
        <p:spPr>
          <a:xfrm>
            <a:off x="3635896" y="2852936"/>
            <a:ext cx="1728192" cy="2160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Подобные преобразования из одного подтипа в другой допустимы, поскольку они оба имеют один общий полный производный тип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A</a:t>
            </a:r>
            <a:r>
              <a:rPr lang="ru-RU" dirty="0" smtClean="0"/>
              <a:t> 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virtual void f() { </a:t>
            </a:r>
            <a:r>
              <a:rPr lang="en-US" dirty="0" err="1" smtClean="0"/>
              <a:t>cout</a:t>
            </a:r>
            <a:r>
              <a:rPr lang="en-US" dirty="0" smtClean="0"/>
              <a:t> &lt;&lt; " A 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	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B </a:t>
            </a: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void f() { </a:t>
            </a:r>
            <a:r>
              <a:rPr lang="en-US" dirty="0" err="1" smtClean="0"/>
              <a:t>cout</a:t>
            </a:r>
            <a:r>
              <a:rPr lang="en-US" dirty="0" smtClean="0"/>
              <a:t> &lt;&lt; " B " &lt;&lt; </a:t>
            </a:r>
            <a:r>
              <a:rPr lang="en-US" dirty="0" err="1" smtClean="0"/>
              <a:t>endl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ru-RU" dirty="0" smtClean="0"/>
              <a:t>	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C :public A, public B</a:t>
            </a:r>
            <a:r>
              <a:rPr lang="ru-RU" dirty="0" smtClean="0"/>
              <a:t> 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fr-FR" dirty="0" smtClean="0"/>
              <a:t>void f() { cout &lt;&lt; " C " &lt;&lt; endl;};</a:t>
            </a:r>
          </a:p>
          <a:p>
            <a:pPr>
              <a:buNone/>
            </a:pPr>
            <a:r>
              <a:rPr lang="ru-RU" dirty="0" smtClean="0"/>
              <a:t>	};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CrossCast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ru-RU" dirty="0" smtClean="0"/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 *</a:t>
            </a:r>
            <a:r>
              <a:rPr lang="en-US" dirty="0" err="1" smtClean="0"/>
              <a:t>pA</a:t>
            </a:r>
            <a:r>
              <a:rPr lang="en-US" dirty="0" smtClean="0"/>
              <a:t> = new C;</a:t>
            </a:r>
          </a:p>
          <a:p>
            <a:pPr>
              <a:buNone/>
            </a:pPr>
            <a:r>
              <a:rPr lang="en-US" dirty="0" smtClean="0"/>
              <a:t>	B *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&lt;B*&gt;(</a:t>
            </a:r>
            <a:r>
              <a:rPr lang="en-US" dirty="0" err="1" smtClean="0"/>
              <a:t>pA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if(</a:t>
            </a:r>
            <a:r>
              <a:rPr lang="en-US" dirty="0" err="1" smtClean="0"/>
              <a:t>pB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" Type: " &lt;&lt; </a:t>
            </a:r>
            <a:r>
              <a:rPr lang="en-US" dirty="0" err="1" smtClean="0"/>
              <a:t>typeid</a:t>
            </a:r>
            <a:r>
              <a:rPr lang="en-US" dirty="0" smtClean="0"/>
              <a:t>(</a:t>
            </a:r>
            <a:r>
              <a:rPr lang="en-US" dirty="0" err="1" smtClean="0"/>
              <a:t>pB</a:t>
            </a:r>
            <a:r>
              <a:rPr lang="en-US" dirty="0" smtClean="0"/>
              <a:t>).name()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pB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ru-RU" dirty="0" smtClean="0"/>
              <a:t>	}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else</a:t>
            </a:r>
            <a:r>
              <a:rPr lang="ru-RU" dirty="0" smtClean="0"/>
              <a:t>  {  </a:t>
            </a:r>
            <a:r>
              <a:rPr lang="en-US" dirty="0" err="1" smtClean="0"/>
              <a:t>cout</a:t>
            </a:r>
            <a:r>
              <a:rPr lang="en-US" dirty="0" smtClean="0"/>
              <a:t> &lt;&lt; " </a:t>
            </a:r>
            <a:r>
              <a:rPr lang="en-US" dirty="0" err="1" smtClean="0"/>
              <a:t>ErrorCast</a:t>
            </a:r>
            <a:r>
              <a:rPr lang="en-US" dirty="0" smtClean="0"/>
              <a:t> "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r>
              <a:rPr lang="ru-RU" dirty="0" smtClean="0"/>
              <a:t> }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CrossCast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return 0;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2132856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24328" y="2132856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2996952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>
            <a:off x="6696236" y="2636912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 flipH="1">
            <a:off x="7272300" y="2636912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звернутая стрелка 14"/>
          <p:cNvSpPr/>
          <p:nvPr/>
        </p:nvSpPr>
        <p:spPr>
          <a:xfrm>
            <a:off x="6660232" y="1916832"/>
            <a:ext cx="1296144" cy="2160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Попробуйте изменить выражение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A *</a:t>
            </a:r>
            <a:r>
              <a:rPr lang="en-US" dirty="0" err="1" smtClean="0"/>
              <a:t>pA</a:t>
            </a:r>
            <a:r>
              <a:rPr lang="en-US" dirty="0" smtClean="0"/>
              <a:t> = new C;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на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A *</a:t>
            </a:r>
            <a:r>
              <a:rPr lang="en-US" dirty="0" err="1" smtClean="0"/>
              <a:t>pA</a:t>
            </a:r>
            <a:r>
              <a:rPr lang="en-US" dirty="0" smtClean="0"/>
              <a:t> = new </a:t>
            </a:r>
            <a:r>
              <a:rPr lang="ru-RU" dirty="0" smtClean="0"/>
              <a:t>А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Ответ будет </a:t>
            </a:r>
            <a:r>
              <a:rPr lang="en-US" dirty="0" err="1" smtClean="0"/>
              <a:t>ErrorCast</a:t>
            </a:r>
            <a:r>
              <a:rPr lang="ru-RU" dirty="0" smtClean="0"/>
              <a:t>, так как инициализация указателя </a:t>
            </a:r>
            <a:r>
              <a:rPr lang="en-US" dirty="0" err="1" smtClean="0"/>
              <a:t>pA</a:t>
            </a:r>
            <a:r>
              <a:rPr lang="ru-RU" dirty="0" smtClean="0"/>
              <a:t> произведена объектом не полного типа. Попробуйте и другие возможные варианты.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Еще один момент, уберите модификатор </a:t>
            </a:r>
            <a:r>
              <a:rPr lang="en-US" dirty="0" smtClean="0"/>
              <a:t>virtual </a:t>
            </a:r>
            <a:r>
              <a:rPr lang="ru-RU" dirty="0" smtClean="0"/>
              <a:t> перед объявлением базовой функции, посмотрите и проанализируйте возможные результаты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Рассмотренный пример осуществлял преобразования в теле функции </a:t>
            </a:r>
            <a:r>
              <a:rPr lang="en-US" dirty="0" err="1" smtClean="0"/>
              <a:t>CrossCast</a:t>
            </a:r>
            <a:r>
              <a:rPr lang="en-US" dirty="0" smtClean="0"/>
              <a:t>()</a:t>
            </a:r>
            <a:r>
              <a:rPr lang="ru-RU" dirty="0" smtClean="0"/>
              <a:t>, это не типовой случай. Чаще всего проблемы возникают, если некоторая функция имеет один или более аргументов, относящихся к типу иерархии классов. Рассмотрим еще один вариант функции </a:t>
            </a:r>
            <a:r>
              <a:rPr lang="en-US" dirty="0" err="1" smtClean="0"/>
              <a:t>CrossCast</a:t>
            </a:r>
            <a:r>
              <a:rPr lang="en-US" dirty="0" smtClean="0"/>
              <a:t>()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CrossCast</a:t>
            </a:r>
            <a:r>
              <a:rPr lang="en-US" dirty="0" smtClean="0"/>
              <a:t>(A *</a:t>
            </a:r>
            <a:r>
              <a:rPr lang="en-US" dirty="0" err="1" smtClean="0"/>
              <a:t>pA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ru-RU" dirty="0" smtClean="0"/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 *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&lt;B*&gt;(</a:t>
            </a:r>
            <a:r>
              <a:rPr lang="en-US" dirty="0" err="1" smtClean="0"/>
              <a:t>pA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if(</a:t>
            </a:r>
            <a:r>
              <a:rPr lang="en-US" dirty="0" err="1" smtClean="0"/>
              <a:t>pB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" Type: " &lt;&lt; </a:t>
            </a:r>
            <a:r>
              <a:rPr lang="en-US" dirty="0" err="1" smtClean="0"/>
              <a:t>typeid</a:t>
            </a:r>
            <a:r>
              <a:rPr lang="en-US" dirty="0" smtClean="0"/>
              <a:t>(</a:t>
            </a:r>
            <a:r>
              <a:rPr lang="en-US" dirty="0" err="1" smtClean="0"/>
              <a:t>pB</a:t>
            </a:r>
            <a:r>
              <a:rPr lang="en-US" dirty="0" smtClean="0"/>
              <a:t>).name()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pB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smtClean="0"/>
              <a:t>	else 	</a:t>
            </a:r>
            <a:r>
              <a:rPr lang="ru-RU" dirty="0" smtClean="0"/>
              <a:t>{</a:t>
            </a: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&lt;&lt; " </a:t>
            </a:r>
            <a:r>
              <a:rPr lang="en-US" dirty="0" err="1" smtClean="0"/>
              <a:t>ErrorCast</a:t>
            </a:r>
            <a:r>
              <a:rPr lang="en-US" dirty="0" smtClean="0"/>
              <a:t> "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  <a:r>
              <a:rPr lang="ru-RU" dirty="0" smtClean="0"/>
              <a:t>}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Ее главное отличие от предыдущего варианта состоит в том, что она получает параметр </a:t>
            </a:r>
            <a:r>
              <a:rPr lang="en-US" dirty="0" smtClean="0"/>
              <a:t>A *</a:t>
            </a:r>
            <a:r>
              <a:rPr lang="en-US" dirty="0" err="1" smtClean="0"/>
              <a:t>pA</a:t>
            </a:r>
            <a:r>
              <a:rPr lang="ru-RU" dirty="0" smtClean="0"/>
              <a:t> типа </a:t>
            </a:r>
            <a:r>
              <a:rPr lang="en-US" dirty="0" smtClean="0"/>
              <a:t>A*</a:t>
            </a:r>
            <a:r>
              <a:rPr lang="ru-RU" dirty="0" smtClean="0"/>
              <a:t>. Этот момент может послужить причиной неуспешных преобразований при передаче аргумента не полного  типа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Пример успешного преобразования: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A *</a:t>
            </a:r>
            <a:r>
              <a:rPr lang="en-US" dirty="0" err="1" smtClean="0"/>
              <a:t>ptr_A</a:t>
            </a:r>
            <a:r>
              <a:rPr lang="en-US" dirty="0" smtClean="0"/>
              <a:t> = new C;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err="1" smtClean="0"/>
              <a:t>CrossCast</a:t>
            </a:r>
            <a:r>
              <a:rPr lang="en-US" dirty="0" smtClean="0"/>
              <a:t>(</a:t>
            </a:r>
            <a:r>
              <a:rPr lang="en-US" dirty="0" err="1" smtClean="0"/>
              <a:t>ptr_A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Здесь указатель </a:t>
            </a:r>
            <a:r>
              <a:rPr lang="en-US" dirty="0" err="1" smtClean="0"/>
              <a:t>ptr_A</a:t>
            </a:r>
            <a:r>
              <a:rPr lang="en-US" dirty="0" smtClean="0"/>
              <a:t> </a:t>
            </a:r>
            <a:r>
              <a:rPr lang="ru-RU" dirty="0" smtClean="0"/>
              <a:t>инициализируется адресом объекта полного типа С.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Попытайтесь инициализировать указатель </a:t>
            </a:r>
            <a:r>
              <a:rPr lang="en-US" dirty="0" err="1" smtClean="0"/>
              <a:t>ptr_A</a:t>
            </a:r>
            <a:r>
              <a:rPr lang="en-US" dirty="0" smtClean="0"/>
              <a:t> </a:t>
            </a:r>
            <a:r>
              <a:rPr lang="ru-RU" dirty="0" smtClean="0"/>
              <a:t> адресом объекта не полного типа, например, </a:t>
            </a:r>
            <a:r>
              <a:rPr lang="en-US" dirty="0" smtClean="0"/>
              <a:t>A*</a:t>
            </a:r>
            <a:r>
              <a:rPr lang="ru-RU" dirty="0" smtClean="0"/>
              <a:t>, преобразования станут  невозможными. Для самостоятельного рассмотрения определить более сложную иерархию классов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Следующий вид перекрестных преобразований относится к преобразованиям между производными классами. Простой пример иерархии производных классов, имеющих один базовый тип. Каждый из производных классов относится к полным типам, а базовый – к </a:t>
            </a:r>
            <a:r>
              <a:rPr lang="ru-RU" smtClean="0"/>
              <a:t>не полному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Рассмотрим простой 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A</a:t>
            </a:r>
            <a:r>
              <a:rPr lang="ru-RU" dirty="0" smtClean="0"/>
              <a:t> { 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class B :public A</a:t>
            </a:r>
            <a:r>
              <a:rPr lang="ru-RU" dirty="0" smtClean="0"/>
              <a:t>{ };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	{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// </a:t>
            </a:r>
            <a:r>
              <a:rPr lang="ru-RU" dirty="0" smtClean="0"/>
              <a:t>не явное преобразование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b;  // </a:t>
            </a:r>
            <a:r>
              <a:rPr lang="ru-RU" dirty="0" smtClean="0"/>
              <a:t>допустимо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return 0;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	}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724128" y="2276872"/>
            <a:ext cx="2160240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4221088"/>
            <a:ext cx="2160240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6" idx="2"/>
            <a:endCxn id="7" idx="0"/>
          </p:cNvCxnSpPr>
          <p:nvPr/>
        </p:nvCxnSpPr>
        <p:spPr>
          <a:xfrm>
            <a:off x="6804248" y="335699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-252000" algn="ctr">
              <a:spcBef>
                <a:spcPts val="0"/>
              </a:spcBef>
              <a:buNone/>
            </a:pPr>
            <a:r>
              <a:rPr lang="ru-RU" dirty="0" smtClean="0"/>
              <a:t>Вид простой иерархии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2636912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077072"/>
            <a:ext cx="15841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4077072"/>
            <a:ext cx="15841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3275856" y="3573016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7" idx="0"/>
          </p:cNvCxnSpPr>
          <p:nvPr/>
        </p:nvCxnSpPr>
        <p:spPr>
          <a:xfrm>
            <a:off x="4427984" y="3573016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лево 12"/>
          <p:cNvSpPr/>
          <p:nvPr/>
        </p:nvSpPr>
        <p:spPr>
          <a:xfrm>
            <a:off x="4067944" y="4653136"/>
            <a:ext cx="792088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class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f() { </a:t>
            </a:r>
            <a:r>
              <a:rPr lang="en-US" dirty="0" err="1" smtClean="0"/>
              <a:t>cout</a:t>
            </a:r>
            <a:r>
              <a:rPr lang="en-US" dirty="0" smtClean="0"/>
              <a:t> &lt;&lt; "A"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r>
              <a:rPr lang="en-US" dirty="0" smtClean="0"/>
              <a:t>class B :public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void f() { </a:t>
            </a:r>
            <a:r>
              <a:rPr lang="en-US" dirty="0" err="1" smtClean="0"/>
              <a:t>cout</a:t>
            </a:r>
            <a:r>
              <a:rPr lang="en-US" dirty="0" smtClean="0"/>
              <a:t> &lt;&lt; "B"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r>
              <a:rPr lang="en-US" dirty="0" smtClean="0"/>
              <a:t>class C :public A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fr-FR" dirty="0" smtClean="0"/>
              <a:t> void f() { cout &lt;&lt; "C" &lt;&lt; endl;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Произведем преобразования в теле функции </a:t>
            </a:r>
            <a:r>
              <a:rPr lang="en-US" dirty="0" smtClean="0"/>
              <a:t>main()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A *</a:t>
            </a:r>
            <a:r>
              <a:rPr lang="en-US" dirty="0" err="1" smtClean="0"/>
              <a:t>ptr_A</a:t>
            </a:r>
            <a:r>
              <a:rPr lang="en-US" dirty="0" smtClean="0"/>
              <a:t> = new B;</a:t>
            </a:r>
          </a:p>
          <a:p>
            <a:pPr>
              <a:buNone/>
            </a:pPr>
            <a:r>
              <a:rPr lang="en-US" dirty="0" smtClean="0"/>
              <a:t>	C *</a:t>
            </a:r>
            <a:r>
              <a:rPr lang="en-US" dirty="0" err="1" smtClean="0"/>
              <a:t>ptr_C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&lt;C*&gt;((C*)</a:t>
            </a:r>
            <a:r>
              <a:rPr lang="en-US" dirty="0" err="1" smtClean="0"/>
              <a:t>ptr_A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if(</a:t>
            </a:r>
            <a:r>
              <a:rPr lang="en-US" dirty="0" err="1" smtClean="0"/>
              <a:t>ptr_C</a:t>
            </a:r>
            <a:r>
              <a:rPr lang="en-US" dirty="0" smtClean="0"/>
              <a:t>) </a:t>
            </a:r>
            <a:r>
              <a:rPr lang="en-US" dirty="0" err="1" smtClean="0"/>
              <a:t>ptr_C</a:t>
            </a:r>
            <a:r>
              <a:rPr lang="en-US" dirty="0" smtClean="0"/>
              <a:t>-&gt;f();</a:t>
            </a:r>
          </a:p>
          <a:p>
            <a:pPr>
              <a:buNone/>
            </a:pPr>
            <a:r>
              <a:rPr lang="en-US" dirty="0" smtClean="0"/>
              <a:t>	else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" Error Cast " 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Несколько комментариев по этому коду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Преобразование вида </a:t>
            </a:r>
            <a:r>
              <a:rPr lang="en-US" dirty="0" smtClean="0"/>
              <a:t>A *</a:t>
            </a:r>
            <a:r>
              <a:rPr lang="en-US" dirty="0" err="1" smtClean="0"/>
              <a:t>ptr_A</a:t>
            </a:r>
            <a:r>
              <a:rPr lang="en-US" dirty="0" smtClean="0"/>
              <a:t> = new B;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Относится к стандартным, здесь указатель на базовый (не полный) класс инициализируется адресом объекта производного (полного) типа, но при этом сам указатель </a:t>
            </a:r>
            <a:r>
              <a:rPr lang="en-US" dirty="0" err="1" smtClean="0"/>
              <a:t>ptr_A</a:t>
            </a:r>
            <a:r>
              <a:rPr lang="ru-RU" dirty="0" smtClean="0"/>
              <a:t> остается указателем на не полный тип </a:t>
            </a:r>
            <a:r>
              <a:rPr lang="en-US" dirty="0" smtClean="0"/>
              <a:t>A*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Выражение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en-US" dirty="0" smtClean="0"/>
              <a:t>C *</a:t>
            </a:r>
            <a:r>
              <a:rPr lang="en-US" dirty="0" err="1" smtClean="0"/>
              <a:t>ptr_C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&lt;C*&gt;((C*)</a:t>
            </a:r>
            <a:r>
              <a:rPr lang="en-US" dirty="0" err="1" smtClean="0"/>
              <a:t>ptr_A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первую очередь приводит указатель на базовый класс к указателю на тип полного класса </a:t>
            </a:r>
            <a:r>
              <a:rPr lang="en-US" dirty="0" smtClean="0"/>
              <a:t>((C*)</a:t>
            </a:r>
            <a:r>
              <a:rPr lang="en-US" dirty="0" err="1" smtClean="0"/>
              <a:t>ptr_A</a:t>
            </a:r>
            <a:r>
              <a:rPr lang="en-US" dirty="0" smtClean="0"/>
              <a:t>)</a:t>
            </a:r>
            <a:r>
              <a:rPr lang="ru-RU" dirty="0" smtClean="0"/>
              <a:t>, после чего преобразует его в указатель на тип С.</a:t>
            </a:r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После проверки на успешность преобразования вызывается составная функция, принадлежащая классу </a:t>
            </a:r>
            <a:r>
              <a:rPr lang="en-US" dirty="0" smtClean="0"/>
              <a:t>B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Пример функции, получающей аргумент типа одного производного класса и приводящей его к типу другого производного класса и преобразование ссылок рассмотреть самостоятельно. Можно рассмотреть более сложный вид иерархии родственных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Тема обработки исключительных ситуаций или просто исключений была вынесена на самостоятельное изучение. Прямая ссылка на исключения: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>
                <a:hlinkClick r:id="rId2"/>
              </a:rPr>
              <a:t>https://docs.microsoft.com/ru-ru/cpp/cpp/try-throw-and-catch-statements-cpp?view=vs-2019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Исключения интересны еще и тем, что они  представляют свою иерархию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решения большинства практических задач достаточно пользоваться услугами стандартного класса </a:t>
            </a:r>
            <a:r>
              <a:rPr lang="en-US" dirty="0" smtClean="0"/>
              <a:t>std::exception</a:t>
            </a:r>
            <a:r>
              <a:rPr lang="ru-RU" dirty="0" smtClean="0"/>
              <a:t>, который является базовым для классов различных исключений. Если его мощности не достаточно, можно породить производный от него класс в теле своей программы, например, следующим образом: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test_exception</a:t>
            </a:r>
            <a:r>
              <a:rPr lang="en-US" dirty="0" smtClean="0"/>
              <a:t> :public exception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explicit </a:t>
            </a:r>
            <a:r>
              <a:rPr lang="en-US" dirty="0" err="1" smtClean="0"/>
              <a:t>test_exception</a:t>
            </a:r>
            <a:r>
              <a:rPr lang="en-US" dirty="0" smtClean="0"/>
              <a:t>(const char *message);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const char *what() const;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Класс </a:t>
            </a:r>
            <a:r>
              <a:rPr lang="en-US" dirty="0" err="1" smtClean="0"/>
              <a:t>test_exception</a:t>
            </a:r>
            <a:r>
              <a:rPr lang="ru-RU" dirty="0" smtClean="0"/>
              <a:t> в дальнейшем можно рассматривать как класс исключений собственного типа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Синтаксис исключений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Контролируемый блок – участок кода программы, в котором может быть сгенерировано исключение. Общий формат контролируемого блока: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try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// </a:t>
            </a:r>
            <a:r>
              <a:rPr lang="ru-RU" dirty="0" smtClean="0"/>
              <a:t>контролируемый блок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допускаются вложенные блоки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ru-RU" dirty="0" smtClean="0"/>
              <a:t>Преобразование объектов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// </a:t>
            </a:r>
            <a:r>
              <a:rPr lang="ru-RU" dirty="0" smtClean="0"/>
              <a:t>явное преобразование в стиле С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(A)b;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	 </a:t>
            </a:r>
            <a:r>
              <a:rPr lang="en-US" dirty="0" smtClean="0"/>
              <a:t>// </a:t>
            </a:r>
            <a:r>
              <a:rPr lang="ru-RU" dirty="0" smtClean="0"/>
              <a:t>явное преобразование в стиле С++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</a:t>
            </a:r>
            <a:r>
              <a:rPr lang="en-US" dirty="0" err="1" smtClean="0"/>
              <a:t>static_cast</a:t>
            </a:r>
            <a:r>
              <a:rPr lang="en-US" dirty="0" smtClean="0"/>
              <a:t>&lt;A&gt;(b);</a:t>
            </a:r>
            <a:r>
              <a:rPr lang="ru-RU" dirty="0" smtClean="0"/>
              <a:t> 	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Синтаксис исключений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Генерация исключения происходит по служебному слову </a:t>
            </a:r>
            <a:r>
              <a:rPr lang="en-US" dirty="0" smtClean="0"/>
              <a:t>throw</a:t>
            </a:r>
            <a:r>
              <a:rPr lang="ru-RU" dirty="0" smtClean="0"/>
              <a:t>, которое может использовать некоторое выражение. Формат слова следующий: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throw(</a:t>
            </a:r>
            <a:r>
              <a:rPr lang="en-US" dirty="0" err="1" smtClean="0"/>
              <a:t>expr</a:t>
            </a:r>
            <a:r>
              <a:rPr lang="en-US" dirty="0" smtClean="0"/>
              <a:t>); </a:t>
            </a:r>
            <a:r>
              <a:rPr lang="ru-RU" dirty="0" smtClean="0"/>
              <a:t>, где </a:t>
            </a:r>
            <a:r>
              <a:rPr lang="en-US" dirty="0" err="1" smtClean="0"/>
              <a:t>expr</a:t>
            </a:r>
            <a:r>
              <a:rPr lang="ru-RU" dirty="0" smtClean="0"/>
              <a:t> – выражение, имеющее любой тип, в общем случае выражение может отсутствовать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Синтаксис исключений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Обработчик исключения начинается с ключевого слова </a:t>
            </a:r>
            <a:r>
              <a:rPr lang="en-US" dirty="0" smtClean="0"/>
              <a:t>catch </a:t>
            </a:r>
            <a:r>
              <a:rPr lang="ru-RU" dirty="0" smtClean="0"/>
              <a:t>и имеет следующий формат: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catch(type name)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обработчик исключения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}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Конкретный формат может отличаться. Обработчиков исключений может быть несколько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рассмотрения примера обработки исключения, вспомним еще раз про операцию </a:t>
            </a:r>
            <a:r>
              <a:rPr lang="en-US" dirty="0" err="1" smtClean="0"/>
              <a:t>dynamic_cast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 smtClean="0"/>
              <a:t>Назначение: приведение вниз по иерархии наследования, с особым поведением, если объект не имеет нужного типа.</a:t>
            </a:r>
          </a:p>
          <a:p>
            <a:r>
              <a:rPr lang="ru-RU" dirty="0" smtClean="0"/>
              <a:t>Операция получает информацию о типе объекта </a:t>
            </a:r>
            <a:r>
              <a:rPr lang="ru-RU" dirty="0" err="1" smtClean="0"/>
              <a:t>expression_from</a:t>
            </a:r>
            <a:r>
              <a:rPr lang="ru-RU" dirty="0" smtClean="0"/>
              <a:t> с помощью </a:t>
            </a:r>
            <a:r>
              <a:rPr lang="en-US" dirty="0" smtClean="0"/>
              <a:t>RTTI</a:t>
            </a:r>
            <a:r>
              <a:rPr lang="ru-RU" dirty="0" smtClean="0"/>
              <a:t>. Если тип будет </a:t>
            </a:r>
            <a:r>
              <a:rPr lang="ru-RU" dirty="0" err="1" smtClean="0"/>
              <a:t>type_to</a:t>
            </a:r>
            <a:r>
              <a:rPr lang="ru-RU" dirty="0" smtClean="0"/>
              <a:t> или его подтипом, приведение выполняется. Иначе:</a:t>
            </a:r>
          </a:p>
          <a:p>
            <a:pPr>
              <a:buNone/>
            </a:pPr>
            <a:r>
              <a:rPr lang="ru-RU" dirty="0" smtClean="0"/>
              <a:t>	- для указателей возвращается </a:t>
            </a:r>
            <a:r>
              <a:rPr lang="en-US" dirty="0" smtClean="0"/>
              <a:t>NULL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- для ссылок создаётся исключение </a:t>
            </a:r>
            <a:r>
              <a:rPr lang="ru-RU" dirty="0" err="1" smtClean="0"/>
              <a:t>std::bad_cast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Рассмотрим типовой пример генерации исключений при невозможности преобразований в иерархии классов</a:t>
            </a:r>
          </a:p>
          <a:p>
            <a:pPr>
              <a:buNone/>
            </a:pPr>
            <a:r>
              <a:rPr lang="en-US" dirty="0" smtClean="0"/>
              <a:t>class Base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virtual void Show(){ </a:t>
            </a:r>
            <a:r>
              <a:rPr lang="en-US" dirty="0" err="1" smtClean="0"/>
              <a:t>cout</a:t>
            </a:r>
            <a:r>
              <a:rPr lang="en-US" dirty="0" smtClean="0"/>
              <a:t> &lt;&lt; " Base class 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r>
              <a:rPr lang="en-US" dirty="0" smtClean="0"/>
              <a:t>class Derived :public Base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Show() { </a:t>
            </a:r>
            <a:r>
              <a:rPr lang="en-US" dirty="0" err="1" smtClean="0"/>
              <a:t>cout</a:t>
            </a:r>
            <a:r>
              <a:rPr lang="en-US" dirty="0" smtClean="0"/>
              <a:t> &lt;&lt; " Derived class " &lt;&lt; </a:t>
            </a:r>
            <a:r>
              <a:rPr lang="en-US" dirty="0" err="1" smtClean="0"/>
              <a:t>endl</a:t>
            </a:r>
            <a:r>
              <a:rPr lang="en-US" dirty="0" smtClean="0"/>
              <a:t>;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Функция, генерирующая исключение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func</a:t>
            </a:r>
            <a:r>
              <a:rPr lang="en-US" dirty="0" smtClean="0"/>
              <a:t>(Base *</a:t>
            </a:r>
            <a:r>
              <a:rPr lang="en-US" dirty="0" err="1" smtClean="0"/>
              <a:t>p_b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sz="2800" dirty="0" smtClean="0"/>
              <a:t>Derived *</a:t>
            </a:r>
            <a:r>
              <a:rPr lang="en-US" sz="2800" dirty="0" err="1" smtClean="0"/>
              <a:t>p_d</a:t>
            </a:r>
            <a:r>
              <a:rPr lang="en-US" sz="2800" dirty="0" smtClean="0"/>
              <a:t> = </a:t>
            </a:r>
            <a:r>
              <a:rPr lang="en-US" sz="2800" dirty="0" err="1" smtClean="0"/>
              <a:t>dynamic_cast</a:t>
            </a:r>
            <a:r>
              <a:rPr lang="en-US" sz="2800" dirty="0" smtClean="0"/>
              <a:t>&lt;Derived *&gt;(</a:t>
            </a:r>
            <a:r>
              <a:rPr lang="en-US" sz="2800" dirty="0" err="1" smtClean="0"/>
              <a:t>p_b</a:t>
            </a:r>
            <a:r>
              <a:rPr lang="en-US" sz="2800" dirty="0" smtClean="0"/>
              <a:t>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if(</a:t>
            </a:r>
            <a:r>
              <a:rPr lang="en-US" dirty="0" err="1" smtClean="0"/>
              <a:t>p_d</a:t>
            </a:r>
            <a:r>
              <a:rPr lang="en-US" dirty="0" smtClean="0"/>
              <a:t>) </a:t>
            </a:r>
            <a:r>
              <a:rPr lang="en-US" dirty="0" err="1" smtClean="0"/>
              <a:t>p_d</a:t>
            </a:r>
            <a:r>
              <a:rPr lang="en-US" dirty="0" smtClean="0"/>
              <a:t>-&gt;Show();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else throw </a:t>
            </a:r>
            <a:r>
              <a:rPr lang="en-US" dirty="0" err="1" smtClean="0"/>
              <a:t>p_b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теле основной функции описан контролируемый блок:</a:t>
            </a:r>
          </a:p>
          <a:p>
            <a:pPr>
              <a:buNone/>
            </a:pPr>
            <a:r>
              <a:rPr lang="en-US" dirty="0" smtClean="0"/>
              <a:t>try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успешное преобразование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Base  *</a:t>
            </a:r>
            <a:r>
              <a:rPr lang="en-US" dirty="0" err="1" smtClean="0"/>
              <a:t>ptr_Base</a:t>
            </a:r>
            <a:r>
              <a:rPr lang="en-US" dirty="0" smtClean="0"/>
              <a:t> = new Derived;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ptr_Base</a:t>
            </a:r>
            <a:r>
              <a:rPr lang="en-US" dirty="0" smtClean="0"/>
              <a:t>);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// </a:t>
            </a:r>
            <a:r>
              <a:rPr lang="ru-RU" dirty="0" smtClean="0"/>
              <a:t>неуспешное преобразование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ptr_Base</a:t>
            </a:r>
            <a:r>
              <a:rPr lang="en-US" dirty="0" smtClean="0"/>
              <a:t> = new Base;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ptr_Base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ru-RU" dirty="0" smtClean="0"/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Блок обработчика исключения типа </a:t>
            </a:r>
            <a:r>
              <a:rPr lang="en-US" dirty="0" smtClean="0"/>
              <a:t>Base</a:t>
            </a:r>
            <a:r>
              <a:rPr lang="ru-RU" dirty="0" smtClean="0"/>
              <a:t> *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catch(Base *)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 </a:t>
            </a:r>
            <a:r>
              <a:rPr lang="ru-RU" dirty="0" smtClean="0"/>
              <a:t>Преобразование не возможно" </a:t>
            </a:r>
          </a:p>
          <a:p>
            <a:pPr>
              <a:buNone/>
            </a:pPr>
            <a:r>
              <a:rPr lang="ru-RU" dirty="0" smtClean="0"/>
              <a:t>           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У обработчика нет параметра, есть только передаваемый тип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исключительных ситуаций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Еще один вид обработчика исключений «на всякий случай»</a:t>
            </a:r>
          </a:p>
          <a:p>
            <a:pPr>
              <a:buNone/>
            </a:pPr>
            <a:r>
              <a:rPr lang="en-US" dirty="0" smtClean="0"/>
              <a:t>catch(...)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 </a:t>
            </a:r>
            <a:r>
              <a:rPr lang="ru-RU" dirty="0" smtClean="0"/>
              <a:t>Неопознанное исключение" </a:t>
            </a:r>
          </a:p>
          <a:p>
            <a:pPr>
              <a:buNone/>
            </a:pPr>
            <a:r>
              <a:rPr lang="ru-RU" dirty="0" smtClean="0"/>
              <a:t>		 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Обработка исключительных ситуаций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случае работы с ссылками алгоритм остается прежний, имеются несущественные отличия, в частности, 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func</a:t>
            </a:r>
            <a:r>
              <a:rPr lang="en-US" dirty="0" smtClean="0"/>
              <a:t>(Base &amp;</a:t>
            </a:r>
            <a:r>
              <a:rPr lang="en-US" dirty="0" err="1" smtClean="0"/>
              <a:t>r_b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Derived &amp;</a:t>
            </a:r>
            <a:r>
              <a:rPr lang="en-US" dirty="0" err="1" smtClean="0"/>
              <a:t>r_d</a:t>
            </a:r>
            <a:r>
              <a:rPr lang="en-US" dirty="0" smtClean="0"/>
              <a:t> = </a:t>
            </a:r>
            <a:r>
              <a:rPr lang="en-US" dirty="0" err="1" smtClean="0"/>
              <a:t>dynamic_cast</a:t>
            </a:r>
            <a:r>
              <a:rPr lang="en-US" dirty="0" smtClean="0"/>
              <a:t>&lt;Derived &amp;&gt;(</a:t>
            </a:r>
            <a:r>
              <a:rPr lang="en-US" dirty="0" err="1" smtClean="0"/>
              <a:t>r_b</a:t>
            </a:r>
            <a:r>
              <a:rPr lang="en-US" dirty="0" smtClean="0"/>
              <a:t>);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r_d.Show</a:t>
            </a:r>
            <a:r>
              <a:rPr lang="en-US" dirty="0" smtClean="0"/>
              <a:t>();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catch(</a:t>
            </a:r>
            <a:r>
              <a:rPr lang="en-US" dirty="0" err="1" smtClean="0"/>
              <a:t>bad_cast</a:t>
            </a:r>
            <a:r>
              <a:rPr lang="en-US" dirty="0" smtClean="0"/>
              <a:t> e)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cout</a:t>
            </a:r>
            <a:r>
              <a:rPr lang="ru-RU" dirty="0" smtClean="0"/>
              <a:t> &lt;&lt; </a:t>
            </a:r>
            <a:r>
              <a:rPr lang="ru-RU" dirty="0" err="1" smtClean="0"/>
              <a:t>e.what</a:t>
            </a:r>
            <a:r>
              <a:rPr lang="ru-RU" dirty="0" smtClean="0"/>
              <a:t>() &lt;&lt; </a:t>
            </a:r>
            <a:r>
              <a:rPr lang="ru-RU" dirty="0" err="1" smtClean="0"/>
              <a:t>endl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ru-RU" dirty="0" smtClean="0"/>
              <a:t>Преобразование указателей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//  </a:t>
            </a:r>
            <a:r>
              <a:rPr lang="ru-RU" dirty="0" smtClean="0"/>
              <a:t>неявные преобразования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*a = &amp;b;	</a:t>
            </a:r>
          </a:p>
          <a:p>
            <a:pPr>
              <a:buNone/>
            </a:pPr>
            <a:r>
              <a:rPr lang="en-US" dirty="0" smtClean="0"/>
              <a:t>		//</a:t>
            </a:r>
            <a:r>
              <a:rPr lang="ru-RU" dirty="0" smtClean="0"/>
              <a:t>  явные в стиле С</a:t>
            </a: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A *a = &amp;(A)b;	//  A *a = (A*)&amp;b;</a:t>
            </a:r>
          </a:p>
          <a:p>
            <a:pPr>
              <a:buNone/>
            </a:pPr>
            <a:r>
              <a:rPr lang="en-US" dirty="0" smtClean="0"/>
              <a:t>		//</a:t>
            </a:r>
            <a:r>
              <a:rPr lang="ru-RU" dirty="0" smtClean="0"/>
              <a:t>  явные в стиле С++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A *a = </a:t>
            </a:r>
            <a:r>
              <a:rPr lang="en-US" dirty="0" err="1" smtClean="0"/>
              <a:t>static_cast</a:t>
            </a:r>
            <a:r>
              <a:rPr lang="en-US" dirty="0" smtClean="0"/>
              <a:t>&lt;A*&gt;(b);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	Преобразование ссылок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// </a:t>
            </a:r>
            <a:r>
              <a:rPr lang="ru-RU" dirty="0" smtClean="0"/>
              <a:t>неявные преобразования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A &amp;a = b;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	// </a:t>
            </a:r>
            <a:r>
              <a:rPr lang="ru-RU" dirty="0" smtClean="0"/>
              <a:t>явные в стиле С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A &amp;a = (A&amp;)b;</a:t>
            </a:r>
          </a:p>
          <a:p>
            <a:pPr>
              <a:buNone/>
            </a:pPr>
            <a:r>
              <a:rPr lang="en-US" dirty="0" smtClean="0"/>
              <a:t>		// </a:t>
            </a:r>
            <a:r>
              <a:rPr lang="ru-RU" dirty="0" smtClean="0"/>
              <a:t>явные в стиле С++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A &amp;a = (A&amp;)b;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 линейной </a:t>
            </a:r>
          </a:p>
          <a:p>
            <a:pPr>
              <a:buNone/>
            </a:pPr>
            <a:r>
              <a:rPr lang="ru-RU" dirty="0" smtClean="0"/>
              <a:t>вертикальной иерархии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 </a:t>
            </a:r>
            <a:r>
              <a:rPr lang="en-US" dirty="0" err="1" smtClean="0"/>
              <a:t>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b;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// </a:t>
            </a:r>
            <a:r>
              <a:rPr lang="ru-RU" dirty="0" smtClean="0"/>
              <a:t>или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 </a:t>
            </a:r>
            <a:r>
              <a:rPr lang="en-US" dirty="0" err="1" smtClean="0"/>
              <a:t>c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 &amp;a = </a:t>
            </a:r>
            <a:r>
              <a:rPr lang="en-US" dirty="0" err="1" smtClean="0"/>
              <a:t>static_cast</a:t>
            </a:r>
            <a:r>
              <a:rPr lang="en-US" dirty="0" smtClean="0"/>
              <a:t>&lt;A&amp;&gt;(c);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2132856"/>
            <a:ext cx="2160240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724128" y="3429000"/>
            <a:ext cx="2160240" cy="1080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4" idx="2"/>
            <a:endCxn id="5" idx="0"/>
          </p:cNvCxnSpPr>
          <p:nvPr/>
        </p:nvCxnSpPr>
        <p:spPr>
          <a:xfrm>
            <a:off x="6804248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724128" y="4725144"/>
            <a:ext cx="216024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5" idx="2"/>
            <a:endCxn id="12" idx="0"/>
          </p:cNvCxnSpPr>
          <p:nvPr/>
        </p:nvCxnSpPr>
        <p:spPr>
          <a:xfrm>
            <a:off x="6804248" y="45091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Более сложные варианты наследования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Здесь работают те же правила преобразования вверх. Пример кода рассмотреть самостоятельно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420888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501008"/>
            <a:ext cx="86409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501008"/>
            <a:ext cx="86409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501008"/>
            <a:ext cx="9361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1043608" y="3068960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6" idx="0"/>
          </p:cNvCxnSpPr>
          <p:nvPr/>
        </p:nvCxnSpPr>
        <p:spPr>
          <a:xfrm>
            <a:off x="2267744" y="30689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7" idx="0"/>
          </p:cNvCxnSpPr>
          <p:nvPr/>
        </p:nvCxnSpPr>
        <p:spPr>
          <a:xfrm>
            <a:off x="2267744" y="3068960"/>
            <a:ext cx="12601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572000" y="2420888"/>
            <a:ext cx="11521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12160" y="2420888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2420888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96136" y="3789040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23" name="Прямая со стрелкой 22"/>
          <p:cNvCxnSpPr>
            <a:stCxn id="18" idx="2"/>
            <a:endCxn id="21" idx="0"/>
          </p:cNvCxnSpPr>
          <p:nvPr/>
        </p:nvCxnSpPr>
        <p:spPr>
          <a:xfrm>
            <a:off x="5148064" y="3212976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9" idx="2"/>
            <a:endCxn id="21" idx="0"/>
          </p:cNvCxnSpPr>
          <p:nvPr/>
        </p:nvCxnSpPr>
        <p:spPr>
          <a:xfrm flipH="1">
            <a:off x="6516216" y="3212976"/>
            <a:ext cx="360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0" idx="2"/>
            <a:endCxn id="21" idx="0"/>
          </p:cNvCxnSpPr>
          <p:nvPr/>
        </p:nvCxnSpPr>
        <p:spPr>
          <a:xfrm flipH="1">
            <a:off x="6516216" y="3212976"/>
            <a:ext cx="14041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«вверх»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Указанные преобразования справедливы в  случае обобществленного наследования. В случае частного или защищенного наследования, преобразования запрещены.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Рассмотренные преобразования в практическом программировании используются редко. Более интересный пример связан с передачей параметров в функцию, если фактический параметр относится  к типу данной иерархии.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1135</Words>
  <Application>Microsoft Office PowerPoint</Application>
  <PresentationFormat>Экран (4:3)</PresentationFormat>
  <Paragraphs>373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 Office</vt:lpstr>
      <vt:lpstr>Множественное наследование в С++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«вверх»</vt:lpstr>
      <vt:lpstr>Преобразования «вниз»</vt:lpstr>
      <vt:lpstr>Преобразования «вниз»</vt:lpstr>
      <vt:lpstr>Преобразования «вниз»</vt:lpstr>
      <vt:lpstr>Преобразования «вниз»</vt:lpstr>
      <vt:lpstr>Преобразования «вниз»</vt:lpstr>
      <vt:lpstr>Преобразования «вниз»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Кросс преобразования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  <vt:lpstr>Обработка исключительных ситуаций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133</cp:revision>
  <dcterms:created xsi:type="dcterms:W3CDTF">2020-04-22T11:18:57Z</dcterms:created>
  <dcterms:modified xsi:type="dcterms:W3CDTF">2020-05-06T12:15:43Z</dcterms:modified>
</cp:coreProperties>
</file>