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60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9A7A615-D3C9-4906-B0C2-752FBFD82AB4}" type="datetimeFigureOut">
              <a:rPr lang="ru-RU" smtClean="0"/>
              <a:pPr/>
              <a:t>06.04.2021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B2C35D4-CB02-4A7E-9D78-EB3634411084}"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9A7A615-D3C9-4906-B0C2-752FBFD82AB4}" type="datetimeFigureOut">
              <a:rPr lang="ru-RU" smtClean="0"/>
              <a:pPr/>
              <a:t>06.04.2021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B2C35D4-CB02-4A7E-9D78-EB363441108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9A7A615-D3C9-4906-B0C2-752FBFD82AB4}" type="datetimeFigureOut">
              <a:rPr lang="ru-RU" smtClean="0"/>
              <a:pPr/>
              <a:t>06.04.2021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B2C35D4-CB02-4A7E-9D78-EB363441108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9A7A615-D3C9-4906-B0C2-752FBFD82AB4}" type="datetimeFigureOut">
              <a:rPr lang="ru-RU" smtClean="0"/>
              <a:pPr/>
              <a:t>06.04.2021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B2C35D4-CB02-4A7E-9D78-EB363441108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9A7A615-D3C9-4906-B0C2-752FBFD82AB4}" type="datetimeFigureOut">
              <a:rPr lang="ru-RU" smtClean="0"/>
              <a:pPr/>
              <a:t>06.04.2021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B2C35D4-CB02-4A7E-9D78-EB3634411084}"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9A7A615-D3C9-4906-B0C2-752FBFD82AB4}" type="datetimeFigureOut">
              <a:rPr lang="ru-RU" smtClean="0"/>
              <a:pPr/>
              <a:t>06.04.2021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B2C35D4-CB02-4A7E-9D78-EB363441108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9A7A615-D3C9-4906-B0C2-752FBFD82AB4}" type="datetimeFigureOut">
              <a:rPr lang="ru-RU" smtClean="0"/>
              <a:pPr/>
              <a:t>06.04.2021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B2C35D4-CB02-4A7E-9D78-EB363441108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9A7A615-D3C9-4906-B0C2-752FBFD82AB4}" type="datetimeFigureOut">
              <a:rPr lang="ru-RU" smtClean="0"/>
              <a:pPr/>
              <a:t>06.04.2021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B2C35D4-CB02-4A7E-9D78-EB363441108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9A7A615-D3C9-4906-B0C2-752FBFD82AB4}" type="datetimeFigureOut">
              <a:rPr lang="ru-RU" smtClean="0"/>
              <a:pPr/>
              <a:t>06.04.2021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B2C35D4-CB02-4A7E-9D78-EB363441108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9A7A615-D3C9-4906-B0C2-752FBFD82AB4}" type="datetimeFigureOut">
              <a:rPr lang="ru-RU" smtClean="0"/>
              <a:pPr/>
              <a:t>06.04.2021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B2C35D4-CB02-4A7E-9D78-EB363441108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9A7A615-D3C9-4906-B0C2-752FBFD82AB4}" type="datetimeFigureOut">
              <a:rPr lang="ru-RU" smtClean="0"/>
              <a:pPr/>
              <a:t>06.04.2021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B2C35D4-CB02-4A7E-9D78-EB3634411084}"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A7A615-D3C9-4906-B0C2-752FBFD82AB4}" type="datetimeFigureOut">
              <a:rPr lang="ru-RU" smtClean="0"/>
              <a:pPr/>
              <a:t>06.04.2021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2C35D4-CB02-4A7E-9D78-EB3634411084}"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a:t>Психологические аспекты интерфейса</a:t>
            </a:r>
          </a:p>
        </p:txBody>
      </p:sp>
      <p:sp>
        <p:nvSpPr>
          <p:cNvPr id="3" name="Подзаголовок 2"/>
          <p:cNvSpPr>
            <a:spLocks noGrp="1"/>
          </p:cNvSpPr>
          <p:nvPr>
            <p:ph type="subTitle" idx="1"/>
          </p:nvPr>
        </p:nvSpPr>
        <p:spPr/>
        <p:txBody>
          <a:bodyPr/>
          <a:lstStyle/>
          <a:p>
            <a:r>
              <a:rPr lang="ru-RU" dirty="0" smtClean="0"/>
              <a:t>Когнетика и локус внимания</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fontScale="85000" lnSpcReduction="10000"/>
          </a:bodyPr>
          <a:lstStyle/>
          <a:p>
            <a:pPr>
              <a:buNone/>
            </a:pPr>
            <a:r>
              <a:rPr lang="ru-RU" dirty="0"/>
              <a:t>Дадим краткое определение: бессознательными называются те ментальные процессы, которые вы не осознаете в тот момент, когда они происходят. </a:t>
            </a:r>
            <a:endParaRPr lang="ru-RU" dirty="0" smtClean="0"/>
          </a:p>
          <a:p>
            <a:pPr>
              <a:buNone/>
            </a:pPr>
            <a:r>
              <a:rPr lang="ru-RU" dirty="0"/>
              <a:t>Поскольку рассуждения о том, что является сознательным или бессознательным, кажутся весьма далекими от наших повседневных забот, попытаемся наглядно продемонстрировать их значение в обычной жизни. Попробуйте ответить на следующий вопрос: какая последняя буква в вашем имени?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a:t>До </a:t>
            </a:r>
            <a:r>
              <a:rPr lang="ru-RU" dirty="0" smtClean="0"/>
              <a:t>сих пор вы</a:t>
            </a:r>
            <a:r>
              <a:rPr lang="ru-RU" dirty="0"/>
              <a:t>, вероятно, не думали об этой букве и ее связи с вашим именем. Вы знаете (и уже давно знали), что это за буква и какое место она занимает в вашем имени, но вы не обращали на это своего внимания. Вы не думали, не размышляли об этом. Или, если пользоваться </a:t>
            </a:r>
            <a:r>
              <a:rPr lang="ru-RU" dirty="0" smtClean="0"/>
              <a:t>когнитивной </a:t>
            </a:r>
            <a:r>
              <a:rPr lang="ru-RU" dirty="0"/>
              <a:t>терминологией, вы не осознавали это. Данная информация не запрашивалась, однако вы смогли ее получить, когда в этом возникла необходимость. То место, откуда была извлечена буква, мы будем называть </a:t>
            </a:r>
            <a:r>
              <a:rPr lang="ru-RU" i="1" dirty="0"/>
              <a:t>когнитивным бессознательным.</a:t>
            </a:r>
            <a:r>
              <a:rPr lang="ru-RU"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a:t>Когнитивное бессознательное – это необязательно какое-то физическое место, хотя оно должно быть представлено определенными физическими процессами в мозге. </a:t>
            </a:r>
            <a:endParaRPr lang="ru-RU" dirty="0" smtClean="0"/>
          </a:p>
          <a:p>
            <a:pPr>
              <a:buNone/>
            </a:pPr>
            <a:r>
              <a:rPr lang="ru-RU" dirty="0"/>
              <a:t>Другой возможный вариант – это наличие в мозге определенного указывающего устройства, и перемещение воспоминания или мысли из одной области мозга в другую вызывает также и перемещение этого указателя.</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lstStyle/>
          <a:p>
            <a:pPr>
              <a:buNone/>
            </a:pPr>
            <a:r>
              <a:rPr lang="ru-RU" dirty="0"/>
              <a:t> Обращаете ли вы внимание на ощущения от одежды, в которую вы сейчас одеты? В каких местах она стянута, а в каких сидит свободно? До тех пор пока вы не </a:t>
            </a:r>
            <a:r>
              <a:rPr lang="ru-RU" dirty="0" smtClean="0"/>
              <a:t>услышали </a:t>
            </a:r>
            <a:r>
              <a:rPr lang="ru-RU" dirty="0"/>
              <a:t>эти предложения, направившие ваше внимание на одежду, вы, вероятно, не осознавали того напряжения, которое она оказывает на части вашего тела.</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lstStyle/>
          <a:p>
            <a:pPr>
              <a:buNone/>
            </a:pPr>
            <a:r>
              <a:rPr lang="ru-RU" dirty="0"/>
              <a:t>Вы также можете вспомнить, например, какое-нибудь приятное недавнее событие, и при этом у вас, возможно, возникнет (перейдя из когнитивного бессознательного в когнитивное сознательное) то эмоциональное состояние, которое сопровождало это событие.</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lstStyle/>
          <a:p>
            <a:pPr>
              <a:buNone/>
            </a:pPr>
            <a:r>
              <a:rPr lang="ru-RU" dirty="0" smtClean="0"/>
              <a:t>Приведенные примеры </a:t>
            </a:r>
            <a:r>
              <a:rPr lang="ru-RU" dirty="0"/>
              <a:t>помогли </a:t>
            </a:r>
            <a:r>
              <a:rPr lang="ru-RU" dirty="0" smtClean="0"/>
              <a:t>убедиться </a:t>
            </a:r>
            <a:r>
              <a:rPr lang="ru-RU" dirty="0"/>
              <a:t>в существовании когнитивного бессознательного и когнитивного сознательного, а также в том, что с помощью некоторого стимула можно вызвать переход какой-либо ментальной конструкции из одной области в другую.</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fontScale="85000" lnSpcReduction="10000"/>
          </a:bodyPr>
          <a:lstStyle/>
          <a:p>
            <a:pPr>
              <a:buNone/>
            </a:pPr>
            <a:r>
              <a:rPr lang="ru-RU" dirty="0"/>
              <a:t>Сознательно переживать бессознательные процессы </a:t>
            </a:r>
            <a:r>
              <a:rPr lang="ru-RU" dirty="0" smtClean="0"/>
              <a:t>вы не можете </a:t>
            </a:r>
            <a:r>
              <a:rPr lang="ru-RU" dirty="0"/>
              <a:t>по </a:t>
            </a:r>
            <a:r>
              <a:rPr lang="ru-RU" dirty="0" smtClean="0"/>
              <a:t>определению (!).</a:t>
            </a:r>
            <a:r>
              <a:rPr lang="ru-RU" dirty="0"/>
              <a:t> </a:t>
            </a:r>
            <a:endParaRPr lang="ru-RU" dirty="0" smtClean="0"/>
          </a:p>
          <a:p>
            <a:pPr>
              <a:buNone/>
            </a:pPr>
            <a:r>
              <a:rPr lang="ru-RU" dirty="0" smtClean="0"/>
              <a:t>В </a:t>
            </a:r>
            <a:r>
              <a:rPr lang="ru-RU" dirty="0"/>
              <a:t>связи с этим возникает один трудный вопрос: кто здесь подразумевается под местоимением «вы»? Можно ли провести различие между вами и вашим сознанием? Поскольку нам предстоит говорить о техническом проектировании, </a:t>
            </a:r>
            <a:r>
              <a:rPr lang="ru-RU" dirty="0" smtClean="0"/>
              <a:t>обойдем </a:t>
            </a:r>
            <a:r>
              <a:rPr lang="ru-RU" dirty="0"/>
              <a:t>этот вопрос стороной и просто </a:t>
            </a:r>
            <a:r>
              <a:rPr lang="ru-RU" dirty="0" smtClean="0"/>
              <a:t>отметим, </a:t>
            </a:r>
            <a:r>
              <a:rPr lang="ru-RU" dirty="0"/>
              <a:t>что в нашем случае под словом «вы» будет подразумеваться сочетание вашего физического существа и всех присущих ему физических и ментальных феноменов.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lstStyle/>
          <a:p>
            <a:pPr>
              <a:buNone/>
            </a:pPr>
            <a:r>
              <a:rPr lang="ru-RU" dirty="0" smtClean="0"/>
              <a:t>Для понимания принципов построения интерфейсов нет необходимости рассматривать вопрос возможного различия между вами, вашим сознательным и бессознательным «я».</a:t>
            </a:r>
          </a:p>
          <a:p>
            <a:pPr>
              <a:buNone/>
            </a:pP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a:t>Приведенные примеры описывали ситуации, когда ментальные конструкции перемещались из области бессознательного в область сознательного. Следующий пример демонстрирует обратную ситуацию. Внезапный звук или другое неожиданное событие может отвлечь ваше внимание от того, чем вы были заняты в этот момент – например, от </a:t>
            </a:r>
            <a:r>
              <a:rPr lang="ru-RU" dirty="0" smtClean="0"/>
              <a:t>написания программы, </a:t>
            </a:r>
            <a:r>
              <a:rPr lang="ru-RU" dirty="0"/>
              <a:t>– к вопросу о причине этого звука.</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lstStyle/>
          <a:p>
            <a:pPr>
              <a:buNone/>
            </a:pPr>
            <a:r>
              <a:rPr lang="ru-RU" dirty="0"/>
              <a:t>Скажем, услышав звук </a:t>
            </a:r>
            <a:r>
              <a:rPr lang="ru-RU" dirty="0" smtClean="0"/>
              <a:t>хлопнувшей двери, </a:t>
            </a:r>
            <a:r>
              <a:rPr lang="ru-RU" dirty="0"/>
              <a:t>вы подумаете: наверное, это </a:t>
            </a:r>
            <a:r>
              <a:rPr lang="ru-RU" dirty="0" smtClean="0"/>
              <a:t>кто-то зашел и не аккуратно прикрыл дверь. </a:t>
            </a:r>
            <a:r>
              <a:rPr lang="ru-RU" dirty="0"/>
              <a:t>После того как вы возвратитесь к </a:t>
            </a:r>
            <a:r>
              <a:rPr lang="ru-RU" dirty="0" smtClean="0"/>
              <a:t>написанию программы, </a:t>
            </a:r>
            <a:r>
              <a:rPr lang="ru-RU" dirty="0"/>
              <a:t>знание о происшедшем событии переместится из вашего когнитивного сознательного в когнитивное бессознательное.</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fontScale="92500" lnSpcReduction="20000"/>
          </a:bodyPr>
          <a:lstStyle/>
          <a:p>
            <a:pPr>
              <a:buNone/>
            </a:pPr>
            <a:endParaRPr lang="ru-RU" dirty="0" smtClean="0"/>
          </a:p>
          <a:p>
            <a:pPr algn="ctr">
              <a:buNone/>
            </a:pPr>
            <a:r>
              <a:rPr lang="ru-RU" b="1" dirty="0"/>
              <a:t>Когнетика и локус внимания</a:t>
            </a:r>
          </a:p>
          <a:p>
            <a:pPr>
              <a:buNone/>
            </a:pPr>
            <a:r>
              <a:rPr lang="ru-RU" dirty="0" smtClean="0"/>
              <a:t>При </a:t>
            </a:r>
            <a:r>
              <a:rPr lang="ru-RU" dirty="0"/>
              <a:t>всей сложности компьютеров и других продуктов современной технологии «машинная» часть интерфейса «человек-машина» легче поддается пониманию, чем человеческая – намного более сложная и изменчивая. Тем не менее, многие </a:t>
            </a:r>
            <a:r>
              <a:rPr lang="ru-RU" dirty="0" smtClean="0"/>
              <a:t>факторы </a:t>
            </a:r>
            <a:r>
              <a:rPr lang="ru-RU" dirty="0"/>
              <a:t>человеческой производительности не зависят от возраста, пола, культурного происхождения или уровня компетентности пользователя. </a:t>
            </a:r>
            <a:endParaRPr lang="ru-RU" dirty="0" smtClean="0"/>
          </a:p>
          <a:p>
            <a:pPr>
              <a:buNone/>
            </a:pPr>
            <a:endParaRPr lang="ru-RU" dirty="0" smtClean="0"/>
          </a:p>
          <a:p>
            <a:pPr>
              <a:buNone/>
            </a:pPr>
            <a:endParaRPr lang="ru-RU" dirty="0"/>
          </a:p>
          <a:p>
            <a:pPr>
              <a:buNone/>
            </a:pPr>
            <a:endParaRPr lang="ru-RU" dirty="0" smtClean="0"/>
          </a:p>
          <a:p>
            <a:pPr>
              <a:buNone/>
            </a:pPr>
            <a:endParaRPr lang="ru-RU" dirty="0"/>
          </a:p>
          <a:p>
            <a:pPr>
              <a:buNone/>
            </a:pPr>
            <a:endParaRPr lang="ru-RU" dirty="0" smtClean="0"/>
          </a:p>
          <a:p>
            <a:pPr>
              <a:buNone/>
            </a:pPr>
            <a:endParaRPr lang="ru-RU" dirty="0"/>
          </a:p>
          <a:p>
            <a:pPr>
              <a:buNone/>
            </a:pP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a:t>Кроме того, существуют пограничные случаи, а также есть многое, что нам еще не известно о сознательном и бессознательном. Например, каждый сталкивался с ситуацией, когда никак не вспомнить чье-либо имя, хотя оно буквально вертится на языке. Иногда вы все же вспоминаете это имя, и тогда можно сказать, что данное воспоминание становится полностью осознанным. В других случаях воспоминание так и остается ускользающим.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a:t>В </a:t>
            </a:r>
            <a:r>
              <a:rPr lang="ru-RU" dirty="0" smtClean="0"/>
              <a:t>таблице, приведенной ниже обобщены </a:t>
            </a:r>
            <a:r>
              <a:rPr lang="ru-RU" dirty="0"/>
              <a:t>различия между когнитивным сознательным и когнитивным бессознательным. Из нее видно, что когнитивное сознательное включается в тех случаях, когда </a:t>
            </a:r>
            <a:r>
              <a:rPr lang="ru-RU" dirty="0" smtClean="0"/>
              <a:t>человек сталкивается </a:t>
            </a:r>
            <a:r>
              <a:rPr lang="ru-RU" dirty="0"/>
              <a:t>с ситуацией, которая кажется новой или представляет угрозу, или когда </a:t>
            </a:r>
            <a:r>
              <a:rPr lang="ru-RU" dirty="0" smtClean="0"/>
              <a:t>требуется </a:t>
            </a:r>
            <a:r>
              <a:rPr lang="ru-RU" dirty="0"/>
              <a:t>принять нешаблонное решение, т. е. такое, которое основано на происходящем именно здесь и сейчас.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graphicFrame>
        <p:nvGraphicFramePr>
          <p:cNvPr id="4" name="Содержимое 3"/>
          <p:cNvGraphicFramePr>
            <a:graphicFrameLocks noGrp="1"/>
          </p:cNvGraphicFramePr>
          <p:nvPr>
            <p:ph idx="1"/>
          </p:nvPr>
        </p:nvGraphicFramePr>
        <p:xfrm>
          <a:off x="467544" y="1412776"/>
          <a:ext cx="8229600" cy="5005050"/>
        </p:xfrm>
        <a:graphic>
          <a:graphicData uri="http://schemas.openxmlformats.org/drawingml/2006/table">
            <a:tbl>
              <a:tblPr firstRow="1" bandRow="1">
                <a:tableStyleId>{5C22544A-7EE6-4342-B048-85BDC9FD1C3A}</a:tableStyleId>
              </a:tblPr>
              <a:tblGrid>
                <a:gridCol w="2743200"/>
                <a:gridCol w="2743200"/>
                <a:gridCol w="2743200"/>
              </a:tblGrid>
              <a:tr h="507234">
                <a:tc>
                  <a:txBody>
                    <a:bodyPr/>
                    <a:lstStyle/>
                    <a:p>
                      <a:r>
                        <a:rPr lang="ru-RU" dirty="0" smtClean="0"/>
                        <a:t>Свойство</a:t>
                      </a:r>
                      <a:endParaRPr lang="ru-RU" dirty="0"/>
                    </a:p>
                  </a:txBody>
                  <a:tcPr/>
                </a:tc>
                <a:tc>
                  <a:txBody>
                    <a:bodyPr/>
                    <a:lstStyle/>
                    <a:p>
                      <a:r>
                        <a:rPr lang="ru-RU" dirty="0" smtClean="0"/>
                        <a:t>Сознательное</a:t>
                      </a:r>
                      <a:endParaRPr lang="ru-RU" dirty="0"/>
                    </a:p>
                  </a:txBody>
                  <a:tcPr/>
                </a:tc>
                <a:tc>
                  <a:txBody>
                    <a:bodyPr/>
                    <a:lstStyle/>
                    <a:p>
                      <a:r>
                        <a:rPr lang="ru-RU" dirty="0" smtClean="0"/>
                        <a:t>Бессознательное</a:t>
                      </a:r>
                      <a:endParaRPr lang="ru-RU" dirty="0"/>
                    </a:p>
                  </a:txBody>
                  <a:tcPr/>
                </a:tc>
              </a:tr>
              <a:tr h="507234">
                <a:tc>
                  <a:txBody>
                    <a:bodyPr/>
                    <a:lstStyle/>
                    <a:p>
                      <a:r>
                        <a:rPr lang="ru-RU" dirty="0" smtClean="0"/>
                        <a:t>Инициируется</a:t>
                      </a:r>
                      <a:endParaRPr lang="ru-RU" dirty="0"/>
                    </a:p>
                  </a:txBody>
                  <a:tcPr/>
                </a:tc>
                <a:tc>
                  <a:txBody>
                    <a:bodyPr/>
                    <a:lstStyle/>
                    <a:p>
                      <a:r>
                        <a:rPr lang="ru-RU" dirty="0" smtClean="0"/>
                        <a:t>Чем-то новым</a:t>
                      </a:r>
                      <a:endParaRPr lang="ru-RU" dirty="0"/>
                    </a:p>
                  </a:txBody>
                  <a:tcPr/>
                </a:tc>
                <a:tc>
                  <a:txBody>
                    <a:bodyPr/>
                    <a:lstStyle/>
                    <a:p>
                      <a:r>
                        <a:rPr lang="ru-RU" dirty="0" smtClean="0"/>
                        <a:t>Повторением</a:t>
                      </a:r>
                      <a:endParaRPr lang="ru-RU" dirty="0"/>
                    </a:p>
                  </a:txBody>
                  <a:tcPr/>
                </a:tc>
              </a:tr>
              <a:tr h="507234">
                <a:tc>
                  <a:txBody>
                    <a:bodyPr/>
                    <a:lstStyle/>
                    <a:p>
                      <a:r>
                        <a:rPr lang="ru-RU" dirty="0" smtClean="0"/>
                        <a:t>Используется</a:t>
                      </a:r>
                      <a:endParaRPr lang="ru-RU" dirty="0"/>
                    </a:p>
                  </a:txBody>
                  <a:tcPr/>
                </a:tc>
                <a:tc>
                  <a:txBody>
                    <a:bodyPr/>
                    <a:lstStyle/>
                    <a:p>
                      <a:r>
                        <a:rPr lang="ru-RU" dirty="0" smtClean="0"/>
                        <a:t>В</a:t>
                      </a:r>
                      <a:r>
                        <a:rPr lang="ru-RU" baseline="0" dirty="0" smtClean="0"/>
                        <a:t> нестандартных ситуациях</a:t>
                      </a:r>
                    </a:p>
                    <a:p>
                      <a:r>
                        <a:rPr lang="ru-RU" baseline="0" dirty="0" smtClean="0"/>
                        <a:t>Опасностью</a:t>
                      </a:r>
                      <a:endParaRPr lang="ru-RU" dirty="0"/>
                    </a:p>
                  </a:txBody>
                  <a:tcPr/>
                </a:tc>
                <a:tc>
                  <a:txBody>
                    <a:bodyPr/>
                    <a:lstStyle/>
                    <a:p>
                      <a:r>
                        <a:rPr lang="ru-RU" dirty="0" smtClean="0"/>
                        <a:t>Ожидаемыми событиями</a:t>
                      </a:r>
                    </a:p>
                    <a:p>
                      <a:r>
                        <a:rPr lang="ru-RU" dirty="0" smtClean="0"/>
                        <a:t>Безопасностью</a:t>
                      </a:r>
                      <a:endParaRPr lang="ru-RU" dirty="0"/>
                    </a:p>
                  </a:txBody>
                  <a:tcPr/>
                </a:tc>
              </a:tr>
              <a:tr h="507234">
                <a:tc>
                  <a:txBody>
                    <a:bodyPr/>
                    <a:lstStyle/>
                    <a:p>
                      <a:r>
                        <a:rPr lang="ru-RU" dirty="0" smtClean="0"/>
                        <a:t>Решает задачи</a:t>
                      </a:r>
                      <a:endParaRPr lang="ru-RU" dirty="0"/>
                    </a:p>
                  </a:txBody>
                  <a:tcPr/>
                </a:tc>
                <a:tc>
                  <a:txBody>
                    <a:bodyPr/>
                    <a:lstStyle/>
                    <a:p>
                      <a:r>
                        <a:rPr lang="ru-RU" dirty="0" smtClean="0"/>
                        <a:t>Принятие решений</a:t>
                      </a:r>
                      <a:endParaRPr lang="ru-RU" dirty="0"/>
                    </a:p>
                  </a:txBody>
                  <a:tcPr/>
                </a:tc>
                <a:tc>
                  <a:txBody>
                    <a:bodyPr/>
                    <a:lstStyle/>
                    <a:p>
                      <a:r>
                        <a:rPr lang="ru-RU" dirty="0" smtClean="0"/>
                        <a:t>Неветвящиеся задачи</a:t>
                      </a:r>
                      <a:endParaRPr lang="ru-RU" dirty="0"/>
                    </a:p>
                  </a:txBody>
                  <a:tcPr/>
                </a:tc>
              </a:tr>
              <a:tr h="507234">
                <a:tc>
                  <a:txBody>
                    <a:bodyPr/>
                    <a:lstStyle/>
                    <a:p>
                      <a:r>
                        <a:rPr lang="ru-RU" dirty="0" smtClean="0"/>
                        <a:t>Принимает</a:t>
                      </a:r>
                      <a:endParaRPr lang="ru-RU" dirty="0"/>
                    </a:p>
                  </a:txBody>
                  <a:tcPr/>
                </a:tc>
                <a:tc>
                  <a:txBody>
                    <a:bodyPr/>
                    <a:lstStyle/>
                    <a:p>
                      <a:r>
                        <a:rPr lang="ru-RU" dirty="0" smtClean="0"/>
                        <a:t>Логические утверждения</a:t>
                      </a:r>
                      <a:endParaRPr lang="ru-RU" dirty="0"/>
                    </a:p>
                  </a:txBody>
                  <a:tcPr/>
                </a:tc>
                <a:tc>
                  <a:txBody>
                    <a:bodyPr/>
                    <a:lstStyle/>
                    <a:p>
                      <a:r>
                        <a:rPr lang="ru-RU" dirty="0" smtClean="0"/>
                        <a:t>Логические</a:t>
                      </a:r>
                      <a:r>
                        <a:rPr lang="ru-RU" baseline="0" dirty="0" smtClean="0"/>
                        <a:t> или противоречивые утверждения</a:t>
                      </a:r>
                      <a:endParaRPr lang="ru-RU" dirty="0"/>
                    </a:p>
                  </a:txBody>
                  <a:tcPr/>
                </a:tc>
              </a:tr>
              <a:tr h="507234">
                <a:tc>
                  <a:txBody>
                    <a:bodyPr/>
                    <a:lstStyle/>
                    <a:p>
                      <a:r>
                        <a:rPr lang="ru-RU" dirty="0" smtClean="0"/>
                        <a:t>Функционирует</a:t>
                      </a:r>
                      <a:endParaRPr lang="ru-RU" dirty="0"/>
                    </a:p>
                  </a:txBody>
                  <a:tcPr/>
                </a:tc>
                <a:tc>
                  <a:txBody>
                    <a:bodyPr/>
                    <a:lstStyle/>
                    <a:p>
                      <a:r>
                        <a:rPr lang="ru-RU" dirty="0" smtClean="0"/>
                        <a:t>Последовательно</a:t>
                      </a:r>
                      <a:endParaRPr lang="ru-RU" dirty="0"/>
                    </a:p>
                  </a:txBody>
                  <a:tcPr/>
                </a:tc>
                <a:tc>
                  <a:txBody>
                    <a:bodyPr/>
                    <a:lstStyle/>
                    <a:p>
                      <a:r>
                        <a:rPr lang="ru-RU" dirty="0" smtClean="0"/>
                        <a:t>Одновременно</a:t>
                      </a:r>
                      <a:endParaRPr lang="ru-RU" dirty="0"/>
                    </a:p>
                  </a:txBody>
                  <a:tcPr/>
                </a:tc>
              </a:tr>
              <a:tr h="507234">
                <a:tc>
                  <a:txBody>
                    <a:bodyPr/>
                    <a:lstStyle/>
                    <a:p>
                      <a:r>
                        <a:rPr lang="ru-RU" dirty="0" smtClean="0"/>
                        <a:t>Управляется</a:t>
                      </a:r>
                      <a:endParaRPr lang="ru-RU" dirty="0"/>
                    </a:p>
                  </a:txBody>
                  <a:tcPr/>
                </a:tc>
                <a:tc>
                  <a:txBody>
                    <a:bodyPr/>
                    <a:lstStyle/>
                    <a:p>
                      <a:r>
                        <a:rPr lang="ru-RU" dirty="0" smtClean="0"/>
                        <a:t>Волей</a:t>
                      </a:r>
                      <a:endParaRPr lang="ru-RU" dirty="0"/>
                    </a:p>
                  </a:txBody>
                  <a:tcPr/>
                </a:tc>
                <a:tc>
                  <a:txBody>
                    <a:bodyPr/>
                    <a:lstStyle/>
                    <a:p>
                      <a:r>
                        <a:rPr lang="ru-RU" dirty="0" smtClean="0"/>
                        <a:t>Привычными действиями</a:t>
                      </a:r>
                      <a:endParaRPr lang="ru-RU" dirty="0"/>
                    </a:p>
                  </a:txBody>
                  <a:tcPr/>
                </a:tc>
              </a:tr>
              <a:tr h="507234">
                <a:tc>
                  <a:txBody>
                    <a:bodyPr/>
                    <a:lstStyle/>
                    <a:p>
                      <a:r>
                        <a:rPr lang="ru-RU" dirty="0" smtClean="0"/>
                        <a:t>Период функционирования</a:t>
                      </a:r>
                      <a:endParaRPr lang="ru-RU" dirty="0"/>
                    </a:p>
                  </a:txBody>
                  <a:tcPr/>
                </a:tc>
                <a:tc>
                  <a:txBody>
                    <a:bodyPr/>
                    <a:lstStyle/>
                    <a:p>
                      <a:r>
                        <a:rPr lang="ru-RU" dirty="0" smtClean="0"/>
                        <a:t>Десятки секунд</a:t>
                      </a:r>
                      <a:endParaRPr lang="ru-RU" dirty="0"/>
                    </a:p>
                  </a:txBody>
                  <a:tcPr/>
                </a:tc>
                <a:tc>
                  <a:txBody>
                    <a:bodyPr/>
                    <a:lstStyle/>
                    <a:p>
                      <a:r>
                        <a:rPr lang="ru-RU" dirty="0" smtClean="0"/>
                        <a:t>Всю</a:t>
                      </a:r>
                      <a:r>
                        <a:rPr lang="ru-RU" baseline="0" dirty="0" smtClean="0"/>
                        <a:t> жизнь</a:t>
                      </a:r>
                      <a:endParaRPr lang="ru-RU" dirty="0"/>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a:bodyPr>
          <a:lstStyle/>
          <a:p>
            <a:pPr>
              <a:buNone/>
            </a:pPr>
            <a:r>
              <a:rPr lang="ru-RU" dirty="0"/>
              <a:t>Понять логическое содержание проблемы возможно только в том случае, если вы осознаете наличие этой проблемы. Когнитивное сознательное работает последовательно и может оперировать только одним вопросом или контролировать только одно действие в течение некоторого промежутка времени.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Человек может осознавать одновременно от 4 до 8 отдельных мыслей или объектов. Как правило, каждые несколько секунд сознательная память очищается.</a:t>
            </a:r>
          </a:p>
          <a:p>
            <a:pPr>
              <a:buNone/>
            </a:pPr>
            <a:r>
              <a:rPr lang="ru-RU" dirty="0"/>
              <a:t>Сознательное проявляется при решении ветвящихся задач. Необходимо сказать, что иногда трудно отличить ветвящуюся задачу от неветвящейся. Например, торможение по сигналу светофора может относиться и к тому и к другому типу задачи</a:t>
            </a:r>
            <a:r>
              <a:rPr lang="ru-RU" dirty="0" smtClean="0"/>
              <a:t>.</a:t>
            </a:r>
            <a:r>
              <a:rPr lang="ru-RU" dirty="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fontScale="85000" lnSpcReduction="10000"/>
          </a:bodyPr>
          <a:lstStyle/>
          <a:p>
            <a:pPr>
              <a:buNone/>
            </a:pPr>
            <a:r>
              <a:rPr lang="ru-RU" dirty="0" smtClean="0"/>
              <a:t>С одной стороны, если вы просто реагируете на красный свет нажатием педали тормоза, данная задача является неветвящейся и, следовательно, обрабатывается когнитивным бессознательным.</a:t>
            </a:r>
          </a:p>
          <a:p>
            <a:pPr>
              <a:buNone/>
            </a:pPr>
            <a:r>
              <a:rPr lang="ru-RU" dirty="0"/>
              <a:t>С другой стороны, если в момент, когда вы приближаетесь к светофору, на нем зажигается желтый сигнал, и поэтому вам требуется принять решение, пересекать ли перекресток без остановки или остановиться, то здесь уже вступает в действие когнитивное сознательное.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lstStyle/>
          <a:p>
            <a:pPr>
              <a:buNone/>
            </a:pPr>
            <a:r>
              <a:rPr lang="ru-RU" dirty="0" smtClean="0"/>
              <a:t>Пока вы изучаете некоторую задачу, вы можете воспринимать ее как ветвящееся событие, требующее сознательного внимания. По мере повторения задачи ее выполнение может стать неветвящимся и автоматическим.</a:t>
            </a: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lnSpcReduction="10000"/>
          </a:bodyPr>
          <a:lstStyle/>
          <a:p>
            <a:pPr algn="ctr">
              <a:buNone/>
            </a:pPr>
            <a:r>
              <a:rPr lang="en-US" b="1" smtClean="0"/>
              <a:t>*</a:t>
            </a:r>
            <a:r>
              <a:rPr lang="ru-RU" b="1" smtClean="0"/>
              <a:t>Локус </a:t>
            </a:r>
            <a:r>
              <a:rPr lang="ru-RU" b="1" dirty="0" smtClean="0"/>
              <a:t>внимания</a:t>
            </a:r>
          </a:p>
          <a:p>
            <a:pPr>
              <a:buNone/>
            </a:pPr>
            <a:r>
              <a:rPr lang="ru-RU" dirty="0"/>
              <a:t>Вы можете до некоторой степени контролировать превращение бессознательных мыслей в сознательные, в чем вы убедились, переместив знание последней буквы вашего имени в сознательную область</a:t>
            </a:r>
            <a:r>
              <a:rPr lang="ru-RU" dirty="0" smtClean="0"/>
              <a:t>. Однако невозможно намеренно перевести сознательные мысли в бессознательную область. </a:t>
            </a:r>
            <a:endParaRPr lang="ru-RU" dirty="0"/>
          </a:p>
          <a:p>
            <a:pPr>
              <a:buNone/>
            </a:pP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a:bodyPr>
          <a:lstStyle/>
          <a:p>
            <a:pPr>
              <a:buNone/>
            </a:pPr>
            <a:r>
              <a:rPr lang="ru-RU" dirty="0" smtClean="0"/>
              <a:t>«</a:t>
            </a:r>
            <a:r>
              <a:rPr lang="ru-RU" dirty="0"/>
              <a:t>Не думай о белом слоне», – шепчет девочка, зная, что мальчик не сможет не думать об этом слоне. Но через некоторое время, если разговор не останавливается на слонах, мысли мальчика об этом животном перейдут в бессознательное. Когда это произойдет, он больше не будет обращать внимание на мысль о слоне – слон перестанет быть </a:t>
            </a:r>
            <a:r>
              <a:rPr lang="ru-RU" i="1" dirty="0"/>
              <a:t>локусом внимания.</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a:t>Здесь </a:t>
            </a:r>
            <a:r>
              <a:rPr lang="ru-RU" dirty="0" smtClean="0"/>
              <a:t> используется </a:t>
            </a:r>
            <a:r>
              <a:rPr lang="ru-RU" dirty="0"/>
              <a:t>термин локус , поскольку он обозначает некоторое место или </a:t>
            </a:r>
            <a:r>
              <a:rPr lang="ru-RU" dirty="0" smtClean="0"/>
              <a:t>область. </a:t>
            </a:r>
            <a:r>
              <a:rPr lang="ru-RU" dirty="0"/>
              <a:t>Термин </a:t>
            </a:r>
            <a:r>
              <a:rPr lang="ru-RU" dirty="0" smtClean="0"/>
              <a:t>фокус, </a:t>
            </a:r>
            <a:r>
              <a:rPr lang="ru-RU" dirty="0"/>
              <a:t>может вызвать неправильное представление о том, как работает внимание, потому что может быть понят как </a:t>
            </a:r>
            <a:r>
              <a:rPr lang="ru-RU" dirty="0" smtClean="0"/>
              <a:t>действие.</a:t>
            </a:r>
            <a:r>
              <a:rPr lang="ru-RU" baseline="30000" dirty="0"/>
              <a:t> </a:t>
            </a:r>
            <a:r>
              <a:rPr lang="ru-RU" dirty="0" smtClean="0"/>
              <a:t>Когда </a:t>
            </a:r>
            <a:r>
              <a:rPr lang="ru-RU" dirty="0"/>
              <a:t>вы находитесь в бодрствующем и сознательном состоянии, вашим локусом внимания является какая-то деталь или объект окружающего мира или идея, о которой вы целенаправленно и активно думаете.</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lstStyle/>
          <a:p>
            <a:pPr>
              <a:buNone/>
            </a:pPr>
            <a:r>
              <a:rPr lang="ru-RU" dirty="0" smtClean="0"/>
              <a:t>Эти свойства человеческой производительности и способности к обучению имеют непосредственное отношение к основам разработки любого интерфейса. В частности, тот факт, что мы имеем один </a:t>
            </a:r>
            <a:r>
              <a:rPr lang="ru-RU" i="1" dirty="0" smtClean="0"/>
              <a:t>локус</a:t>
            </a:r>
            <a:r>
              <a:rPr lang="ru-RU" i="1" baseline="30000" dirty="0"/>
              <a:t> </a:t>
            </a:r>
            <a:r>
              <a:rPr lang="ru-RU" i="1" dirty="0" smtClean="0"/>
              <a:t>внимания</a:t>
            </a:r>
            <a:r>
              <a:rPr lang="ru-RU" dirty="0" smtClean="0"/>
              <a:t>, оказывает влияние на многие аспекты разработки интерфейсов «человек-машина».</a:t>
            </a:r>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lstStyle/>
          <a:p>
            <a:pPr>
              <a:buNone/>
            </a:pPr>
            <a:r>
              <a:rPr lang="ru-RU" dirty="0"/>
              <a:t>Различие между фокусом и локусом внимания можно понять на примере следующего предложения: «Мы можем целенаправленно сфокусировать наше внимание на каком-либо локусе». Тогда как фокусировать означает волевое действие, мы, тем не менее, не можем полностью управлять содержанием локуса нашего внимания.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a:t>Слово фокус также используется при обозначении объекта, который в данный момент выбран на экране. Ваше внимание может быть – или не быть – направлено на такого рода фокус, когда вы пользуетесь тем или иным интерфейсом</a:t>
            </a:r>
            <a:r>
              <a:rPr lang="ru-RU" dirty="0" smtClean="0"/>
              <a:t>.</a:t>
            </a:r>
          </a:p>
          <a:p>
            <a:pPr>
              <a:buNone/>
            </a:pPr>
            <a:r>
              <a:rPr lang="ru-RU" dirty="0"/>
              <a:t>Из всех объектов или явлений окружающего мира, которые вы воспринимаете с помощью своих чувств или воображения, в каждый момент времени вы можете сконцентрироваться только на одном.</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lstStyle/>
          <a:p>
            <a:pPr>
              <a:buNone/>
            </a:pPr>
            <a:r>
              <a:rPr lang="ru-RU" dirty="0" smtClean="0"/>
              <a:t>Мы слышим </a:t>
            </a:r>
            <a:r>
              <a:rPr lang="ru-RU" dirty="0"/>
              <a:t>и </a:t>
            </a:r>
            <a:r>
              <a:rPr lang="ru-RU" dirty="0" smtClean="0"/>
              <a:t>видим </a:t>
            </a:r>
            <a:r>
              <a:rPr lang="ru-RU" dirty="0"/>
              <a:t>намного больше того, что становится локусом </a:t>
            </a:r>
            <a:r>
              <a:rPr lang="ru-RU" dirty="0" smtClean="0"/>
              <a:t>нашего </a:t>
            </a:r>
            <a:r>
              <a:rPr lang="ru-RU" dirty="0"/>
              <a:t>внимания. Когда вы входите в комнату, чтобы найти какой-то потерянный предмет, он может лежать прямо перед вами и, тем не менее, остаться незамеченным. С помощью оптических средств </a:t>
            </a:r>
            <a:r>
              <a:rPr lang="ru-RU" dirty="0" smtClean="0"/>
              <a:t>можно </a:t>
            </a:r>
            <a:r>
              <a:rPr lang="ru-RU" dirty="0"/>
              <a:t>установить, что изображение нужного предмета попадало на </a:t>
            </a:r>
            <a:r>
              <a:rPr lang="ru-RU" dirty="0" smtClean="0"/>
              <a:t>сетчатку</a:t>
            </a:r>
            <a:r>
              <a:rPr lang="ru-RU" dirty="0"/>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fontScale="77500" lnSpcReduction="20000"/>
          </a:bodyPr>
          <a:lstStyle/>
          <a:p>
            <a:pPr>
              <a:buNone/>
            </a:pPr>
            <a:r>
              <a:rPr lang="ru-RU" dirty="0"/>
              <a:t>И все же </a:t>
            </a:r>
            <a:r>
              <a:rPr lang="ru-RU" dirty="0" smtClean="0"/>
              <a:t>человек </a:t>
            </a:r>
            <a:r>
              <a:rPr lang="ru-RU" dirty="0"/>
              <a:t>не </a:t>
            </a:r>
            <a:r>
              <a:rPr lang="ru-RU" dirty="0" smtClean="0"/>
              <a:t>заметил </a:t>
            </a:r>
            <a:r>
              <a:rPr lang="ru-RU" dirty="0"/>
              <a:t>искомый предмет, поскольку он не стал локусом </a:t>
            </a:r>
            <a:r>
              <a:rPr lang="ru-RU" dirty="0" smtClean="0"/>
              <a:t>его </a:t>
            </a:r>
            <a:r>
              <a:rPr lang="ru-RU" dirty="0"/>
              <a:t>внимания</a:t>
            </a:r>
            <a:r>
              <a:rPr lang="ru-RU" dirty="0" smtClean="0"/>
              <a:t>.</a:t>
            </a:r>
          </a:p>
          <a:p>
            <a:pPr>
              <a:buNone/>
            </a:pPr>
            <a:r>
              <a:rPr lang="ru-RU" dirty="0"/>
              <a:t>Прислушавшись, </a:t>
            </a:r>
            <a:r>
              <a:rPr lang="ru-RU" dirty="0" smtClean="0"/>
              <a:t> можно </a:t>
            </a:r>
            <a:r>
              <a:rPr lang="ru-RU" dirty="0"/>
              <a:t>заметить, что лампы дневного света в </a:t>
            </a:r>
            <a:r>
              <a:rPr lang="ru-RU" dirty="0" smtClean="0"/>
              <a:t>раздражающе </a:t>
            </a:r>
            <a:r>
              <a:rPr lang="ru-RU" dirty="0"/>
              <a:t>жужжат. Но если этого не делать, </a:t>
            </a:r>
            <a:r>
              <a:rPr lang="ru-RU" dirty="0" smtClean="0"/>
              <a:t>то не услышишь </a:t>
            </a:r>
            <a:r>
              <a:rPr lang="ru-RU" dirty="0"/>
              <a:t>этого звука. Магнитная звукозапись покажет, что звук сохраняется, даже когда </a:t>
            </a:r>
            <a:r>
              <a:rPr lang="ru-RU" dirty="0" smtClean="0"/>
              <a:t>человек перестает осознавать </a:t>
            </a:r>
            <a:r>
              <a:rPr lang="ru-RU" dirty="0"/>
              <a:t>его. Чаще всего </a:t>
            </a:r>
            <a:r>
              <a:rPr lang="ru-RU" dirty="0" smtClean="0"/>
              <a:t>явление замечается в </a:t>
            </a:r>
            <a:r>
              <a:rPr lang="ru-RU" dirty="0"/>
              <a:t>тот момент, когда свет включается или выключается. Внезапное начало жужжания обращает на него </a:t>
            </a:r>
            <a:r>
              <a:rPr lang="ru-RU" dirty="0" smtClean="0"/>
              <a:t>внимание</a:t>
            </a:r>
            <a:r>
              <a:rPr lang="ru-RU" dirty="0"/>
              <a:t>. Внезапное прекращение звука заставляет </a:t>
            </a:r>
            <a:r>
              <a:rPr lang="ru-RU" dirty="0" smtClean="0"/>
              <a:t>человека </a:t>
            </a:r>
            <a:r>
              <a:rPr lang="ru-RU" dirty="0"/>
              <a:t>осознать, </a:t>
            </a:r>
            <a:r>
              <a:rPr lang="ru-RU" dirty="0" smtClean="0"/>
              <a:t>что он слышал </a:t>
            </a:r>
            <a:r>
              <a:rPr lang="ru-RU" dirty="0"/>
              <a:t>его, причем уже после того, как это происходило.</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a:t>Эксперименты показывают, что образы непосредственного восприятия – то, что психологи называют </a:t>
            </a:r>
            <a:r>
              <a:rPr lang="ru-RU" dirty="0" err="1"/>
              <a:t>перцептивной</a:t>
            </a:r>
            <a:r>
              <a:rPr lang="ru-RU" dirty="0"/>
              <a:t> памятью – хранятся в течение небольшого периода времени. Известный феномен инертности зрительного восприятия лежит в основе того эффекта, что отдельные кадры кинофильма превращаются в сплошной визуальный поток. Зрительные образы обычно затухают через 200 мс. Эта величина может варьироваться в пределах от 90 до 1000 мс.</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a:bodyPr>
          <a:lstStyle/>
          <a:p>
            <a:pPr>
              <a:buNone/>
            </a:pPr>
            <a:r>
              <a:rPr lang="ru-RU" dirty="0"/>
              <a:t>Слуховые образы затухают в среднем через 1500 мс (в диапазоне от 900 до 3500 </a:t>
            </a:r>
            <a:r>
              <a:rPr lang="ru-RU" dirty="0" smtClean="0"/>
              <a:t>мс). Прошло </a:t>
            </a:r>
            <a:r>
              <a:rPr lang="ru-RU" dirty="0"/>
              <a:t>несколько часов, и впечатление рассеялось, оставив только бледное воспоминание о том раздражающем звуке ламп, похожее скорее на описание, чем на ощущение.</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lstStyle/>
          <a:p>
            <a:pPr>
              <a:buNone/>
            </a:pPr>
            <a:r>
              <a:rPr lang="ru-RU" dirty="0"/>
              <a:t>Восприятия не всегда откладываются в памяти. Большинство восприятий утрачиваются после того, как затухают. С точки зрения разработки интерфейсов из быстрого затухания сенсорных восприятий следует, что человек, прочитавший или услышавший 5 секунд назад некоторое сообщение, необязательно сможет вспомнить его содержание.</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a:t>Если такое сообщение важно само по себе или содержит важную деталь, например номер в сообщении «Ошибка 39-152», то оно должно оставаться на экране до тех пор, пока не перестанет быть актуальным (такой подход можно назвать наилучшим), или же необходимо предоставить пользователю возможность немедленно обработать эту информацию, прежде чем она исчезнет из его памяти.</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lstStyle/>
          <a:p>
            <a:pPr>
              <a:buNone/>
            </a:pPr>
            <a:r>
              <a:rPr lang="ru-RU" dirty="0"/>
              <a:t>Когда некоторая информация становится локусом внимания, она перемещается в кратковременную </a:t>
            </a:r>
            <a:r>
              <a:rPr lang="ru-RU" dirty="0" smtClean="0"/>
              <a:t>память, где </a:t>
            </a:r>
            <a:r>
              <a:rPr lang="ru-RU" dirty="0"/>
              <a:t>она будет храниться в течение 10 секунд.</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fontScale="85000" lnSpcReduction="20000"/>
          </a:bodyPr>
          <a:lstStyle/>
          <a:p>
            <a:pPr algn="ctr">
              <a:buNone/>
            </a:pPr>
            <a:r>
              <a:rPr lang="ru-RU" b="1" dirty="0"/>
              <a:t>Формирование привычек</a:t>
            </a:r>
          </a:p>
          <a:p>
            <a:pPr fontAlgn="base">
              <a:buNone/>
            </a:pPr>
            <a:r>
              <a:rPr lang="ru-RU" dirty="0"/>
              <a:t>Когда вы выполняете какую-то задачу многократно, то с каждым разом делать это становится все проще.</a:t>
            </a:r>
          </a:p>
          <a:p>
            <a:pPr>
              <a:buNone/>
            </a:pPr>
            <a:r>
              <a:rPr lang="ru-RU" dirty="0"/>
              <a:t>Бег трусцой, настольный теннис или игра на фортепиано – это </a:t>
            </a:r>
            <a:r>
              <a:rPr lang="ru-RU" dirty="0" smtClean="0"/>
              <a:t>каждодневные занятия многих людей. </a:t>
            </a:r>
            <a:r>
              <a:rPr lang="ru-RU" dirty="0"/>
              <a:t>С первой попытки все это </a:t>
            </a:r>
            <a:r>
              <a:rPr lang="ru-RU" dirty="0" smtClean="0"/>
              <a:t>может показаться совершенно </a:t>
            </a:r>
            <a:r>
              <a:rPr lang="ru-RU" dirty="0"/>
              <a:t>невозможным. Ходьба является более распространенным примером. По мере повторения – или с практикой – выполнение того или иного действия становится </a:t>
            </a:r>
            <a:r>
              <a:rPr lang="ru-RU" dirty="0" smtClean="0"/>
              <a:t>более привычным </a:t>
            </a:r>
            <a:r>
              <a:rPr lang="ru-RU" dirty="0"/>
              <a:t>, </a:t>
            </a:r>
            <a:r>
              <a:rPr lang="ru-RU" dirty="0" smtClean="0"/>
              <a:t>их можно </a:t>
            </a:r>
            <a:r>
              <a:rPr lang="ru-RU" dirty="0"/>
              <a:t>выполнять его не задумываясь. У Томаса </a:t>
            </a:r>
            <a:r>
              <a:rPr lang="ru-RU" dirty="0" smtClean="0"/>
              <a:t>Льюиса </a:t>
            </a:r>
            <a:r>
              <a:rPr lang="ru-RU" dirty="0"/>
              <a:t>по этому поводу можно найти следующий отрывок:</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a:t>Руководства по разработке продуктов, взаимодействующих с </a:t>
            </a:r>
            <a:r>
              <a:rPr lang="ru-RU" dirty="0" smtClean="0"/>
              <a:t>человеком </a:t>
            </a:r>
            <a:r>
              <a:rPr lang="ru-RU" dirty="0"/>
              <a:t>физически, обычно содержат конкретную информацию, основанную на свойствах и возможностях человеческого скелета и органов чувств. Совокупность сведений в этой области составляет науку </a:t>
            </a:r>
            <a:r>
              <a:rPr lang="ru-RU" i="1" dirty="0" smtClean="0"/>
              <a:t>эргономику</a:t>
            </a:r>
            <a:r>
              <a:rPr lang="ru-RU" dirty="0" smtClean="0"/>
              <a:t>. </a:t>
            </a:r>
            <a:r>
              <a:rPr lang="ru-RU" dirty="0"/>
              <a:t>На основе этих знаний можно проектировать стулья, столы, клавиатуры или дисплеи, которые с высокой степенью вероятности будут удобны для своих пользователей.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i="1" dirty="0"/>
              <a:t>Печатать на машинке слепым методом, так же как и ездить на велосипеде или ходить пешком по тропинке, лучше всего получается, если об этом не задумываться. Как только вы задумаетесь, вы можете сбиться. Чтобы совершать известные вам действия, требуется всего лишь расслабить мышцы и нервы, которые отвечают за выполнение каждого отдельного шага, предоставить их самим себе и не вмешиваться в их работу.</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smtClean="0"/>
              <a:t>Конечно, это не означает, что вы отказываетесь от собственной воли, потому что решение о совершении действия остается за вами, и вы можете в любой момент вмешаться, чтобы, например, изменить технику исполнения. Если вы захотите, то можете научиться ездить на велосипеде задом наперед или ходить экстравагантной хромающей походкой, подпрыгивая на каждом четвертом шаге и одновременно насвистывая какую-нибудь мелодию. </a:t>
            </a:r>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lstStyle/>
          <a:p>
            <a:pPr>
              <a:buNone/>
            </a:pPr>
            <a:r>
              <a:rPr lang="ru-RU" dirty="0" smtClean="0"/>
              <a:t>Но если вы станете концентрировать свое внимание на деталях, на движении каждой мышцы, чуть ли не падая на каждом шаге и в последний момент вовремя выставляя ногу, чтобы все-таки не свалиться, то, в конце концов, вы вообще не сможете двигаться и будете только дрожать от напряжения </a:t>
            </a:r>
            <a:endParaRPr lang="ru-RU"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lstStyle/>
          <a:p>
            <a:pPr>
              <a:buNone/>
            </a:pPr>
            <a:r>
              <a:rPr lang="ru-RU" dirty="0" smtClean="0"/>
              <a:t>Как-то раз один наблюдатель сказал, что бейсболист в момент удара должен думать о своей технике, на что звезда бейсбола </a:t>
            </a:r>
            <a:r>
              <a:rPr lang="ru-RU" dirty="0" err="1" smtClean="0"/>
              <a:t>Йоджи</a:t>
            </a:r>
            <a:r>
              <a:rPr lang="ru-RU" dirty="0" smtClean="0"/>
              <a:t> </a:t>
            </a:r>
            <a:r>
              <a:rPr lang="ru-RU" dirty="0" err="1" smtClean="0"/>
              <a:t>Берра</a:t>
            </a:r>
            <a:r>
              <a:rPr lang="ru-RU" dirty="0" smtClean="0"/>
              <a:t>, в продолжение приведенной мысли Льюиса, ответил с характерной краткостью: «Как можно думать и бить одновременно?»</a:t>
            </a:r>
            <a:endParaRPr lang="ru-RU"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a:bodyPr>
          <a:lstStyle/>
          <a:p>
            <a:pPr>
              <a:buNone/>
            </a:pPr>
            <a:r>
              <a:rPr lang="ru-RU" dirty="0" smtClean="0"/>
              <a:t>Любая привычка означает отказ от внимания к деталям. Тем не менее, привычки необходимы всем высшим формам жизни, представленным на Земле. С другой стороны, жизнь возможна даже при отсутствии какого бы то ни было сознания, как, например, жизнь микробов. Кроме того, термин привычка используется и в отрицательном смысле.</a:t>
            </a:r>
            <a:endParaRPr lang="ru-RU"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Привычки бывают настолько сильными, что могут даже превратиться в страсть, иногда достигая того предела, когда сознательный контроль полностью утрачивается.</a:t>
            </a:r>
          </a:p>
          <a:p>
            <a:pPr>
              <a:buNone/>
            </a:pPr>
            <a:r>
              <a:rPr lang="ru-RU" dirty="0" smtClean="0"/>
              <a:t>Поскольку наше сознание есть то, чем мы, по сути, являемся, то в этой связи  вспоминается наблюдение, сделанное Унамуно: «Приобрести привычку значит перестать быть».</a:t>
            </a:r>
            <a:endParaRPr lang="ru-RU"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Возможно, этим высказыванием Унамуно хотел предупредить нас об опасности пагубных привычек. Что же касается рутинных сторон повседневной жизни, то здесь мы как раз желаем, чтобы наше сознательное внимание «перестало быть».</a:t>
            </a:r>
          </a:p>
          <a:p>
            <a:pPr>
              <a:buNone/>
            </a:pPr>
            <a:r>
              <a:rPr lang="ru-RU" dirty="0" smtClean="0"/>
              <a:t>Вы легко можете себе представить, насколько трудно было бы вести машину, если бы вам пришлось задумываться о том, что нужно делать в той или иной ситуации.</a:t>
            </a:r>
            <a:endParaRPr lang="ru-RU"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lstStyle/>
          <a:p>
            <a:pPr>
              <a:buNone/>
            </a:pPr>
            <a:r>
              <a:rPr lang="ru-RU" dirty="0" smtClean="0"/>
              <a:t>К счастью, если вы опытный водитель, все эти операции вы проделываете автоматически. Подобным же образом вы развили много маленьких привычек, которые помогают вам пользоваться компьютером, наручными часами, будильником, телефоном и разными другими вещами, имеющими интерфейс.</a:t>
            </a:r>
            <a:endParaRPr lang="ru-RU"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При постоянном использовании какого-либо интерфейса у пользователя формируются определенные привычки, которые впоследствии ему трудно преодолеть.</a:t>
            </a:r>
          </a:p>
          <a:p>
            <a:pPr>
              <a:buNone/>
            </a:pPr>
            <a:r>
              <a:rPr lang="ru-RU" dirty="0" smtClean="0"/>
              <a:t>В этом смысле задача дизайнеров заключается в том, чтобы создавать интерфейсы, которые не позволяют привычкам вызывать проблемы у пользователей. </a:t>
            </a:r>
            <a:endParaRPr lang="ru-RU"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Мы должны создавать интерфейсы, которые, во-первых, целенаправленно опираются на человеческую способность формировать привычки и, во-вторых, развивают у пользователей такие привычки, которые позволяют упростить ход работы. В случае идеального </a:t>
            </a:r>
            <a:r>
              <a:rPr lang="ru-RU" dirty="0" err="1" smtClean="0"/>
              <a:t>человекоориентированного</a:t>
            </a:r>
            <a:r>
              <a:rPr lang="ru-RU" dirty="0" smtClean="0"/>
              <a:t> интерфейса доля участия самого интерфейса в работе пользователя должна сводиться к формированию полезных привычек.</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a:t>Изучение прикладной сферы </a:t>
            </a:r>
            <a:r>
              <a:rPr lang="ru-RU" dirty="0" smtClean="0"/>
              <a:t>ментальных </a:t>
            </a:r>
            <a:r>
              <a:rPr lang="ru-RU" dirty="0"/>
              <a:t>способностей </a:t>
            </a:r>
            <a:r>
              <a:rPr lang="ru-RU" dirty="0" smtClean="0"/>
              <a:t>человека называется </a:t>
            </a:r>
            <a:r>
              <a:rPr lang="ru-RU" i="1" dirty="0"/>
              <a:t>когнитивным проектированием</a:t>
            </a:r>
            <a:r>
              <a:rPr lang="ru-RU" dirty="0"/>
              <a:t>, или </a:t>
            </a:r>
            <a:r>
              <a:rPr lang="ru-RU" i="1" dirty="0" err="1"/>
              <a:t>когнетикой</a:t>
            </a:r>
            <a:r>
              <a:rPr lang="ru-RU" dirty="0"/>
              <a:t> . Некоторые когнитивные ограничения очевидны: например, нельзя ожидать от обычного пользователя способности перемножать в уме 30-значные числа за 5 секунд, поэтому нет смысла разрабатывать интерфейс, который требовал бы от пользователя такой способности.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Зачастую невозможно изменить привычку волевым действием. Как бы часто или настойчиво вы не говорили себе не делать то или иное привычное действие, вы не всегда можете остановить себя. </a:t>
            </a:r>
          </a:p>
          <a:p>
            <a:pPr>
              <a:buNone/>
            </a:pPr>
            <a:r>
              <a:rPr lang="ru-RU" dirty="0" smtClean="0"/>
              <a:t>Представьте себе ситуацию, что с завтрашнего дня во всех автомобилях поменяют местами педали. Что произойдет?</a:t>
            </a:r>
            <a:endParaRPr lang="ru-RU"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lstStyle/>
          <a:p>
            <a:pPr>
              <a:buNone/>
            </a:pPr>
            <a:r>
              <a:rPr lang="ru-RU" dirty="0" smtClean="0"/>
              <a:t>Даже наличие необходимых приборов, индикаторов, указателей не удержит водителя нажать на «старую» педаль. </a:t>
            </a:r>
            <a:r>
              <a:rPr lang="ru-RU" smtClean="0"/>
              <a:t>Сработает привычка.</a:t>
            </a:r>
            <a:endParaRPr lang="ru-RU"/>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smtClean="0"/>
              <a:t>Однако часто не учитываются другие ментальные ограничения, которые оказывают неблагоприятное влияние на человеческую продуктивность при работе с интерфейсами «человек-машина», хотя эти ограничения присущи каждому человеку. Интересно отметить, что все известные компьютерные интерфейсы, а также многие некомпьютерные интерфейсы «человек-машина» разработаны с расчетом на некие когнитивные способности, которыми, как показывают эксперименты, люди на самом деле не обладают.</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lstStyle/>
          <a:p>
            <a:pPr>
              <a:buNone/>
            </a:pPr>
            <a:r>
              <a:rPr lang="ru-RU" dirty="0"/>
              <a:t>Когнетика, так же как и эргономика, учитывает статистическую природу различий между людьми. Тем не менее, следует прежде всего рассмотреть сами ограничения, </a:t>
            </a:r>
            <a:r>
              <a:rPr lang="ru-RU"/>
              <a:t>присущие </a:t>
            </a:r>
            <a:r>
              <a:rPr lang="ru-RU" smtClean="0"/>
              <a:t>человеческим </a:t>
            </a:r>
            <a:r>
              <a:rPr lang="ru-RU" dirty="0"/>
              <a:t>когнитивным способностям, поскольку знания об этих ограничениях пока мало находили практическое применение.</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normAutofit fontScale="92500"/>
          </a:bodyPr>
          <a:lstStyle/>
          <a:p>
            <a:pPr algn="ctr">
              <a:buNone/>
            </a:pPr>
            <a:r>
              <a:rPr lang="ru-RU" b="1" dirty="0"/>
              <a:t>Когнитивное сознательное и когнитивное </a:t>
            </a:r>
            <a:r>
              <a:rPr lang="ru-RU" b="1" dirty="0" smtClean="0"/>
              <a:t>бессознательное</a:t>
            </a:r>
          </a:p>
          <a:p>
            <a:pPr>
              <a:buNone/>
            </a:pPr>
            <a:r>
              <a:rPr lang="ru-RU" dirty="0"/>
              <a:t>Использование таких терминов, как </a:t>
            </a:r>
            <a:r>
              <a:rPr lang="ru-RU" i="1" dirty="0"/>
              <a:t>сознательное</a:t>
            </a:r>
            <a:r>
              <a:rPr lang="ru-RU" dirty="0"/>
              <a:t> и </a:t>
            </a:r>
            <a:r>
              <a:rPr lang="ru-RU" i="1" dirty="0" smtClean="0"/>
              <a:t>бессознательное</a:t>
            </a:r>
            <a:r>
              <a:rPr lang="ru-RU" dirty="0" smtClean="0"/>
              <a:t>, </a:t>
            </a:r>
            <a:r>
              <a:rPr lang="ru-RU" dirty="0"/>
              <a:t>которые имеют вполне определенное значение в психологии, философии и истории и применяются для описания аспектов функционирования </a:t>
            </a:r>
            <a:r>
              <a:rPr lang="ru-RU" dirty="0" smtClean="0"/>
              <a:t>человеческого </a:t>
            </a:r>
            <a:r>
              <a:rPr lang="ru-RU" dirty="0"/>
              <a:t>мышления, может вызывать некоторые затруднения.</a:t>
            </a:r>
          </a:p>
          <a:p>
            <a:pPr>
              <a:buNone/>
            </a:pP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Когнетика и локус внимания</a:t>
            </a:r>
            <a:endParaRPr lang="ru-RU" dirty="0"/>
          </a:p>
        </p:txBody>
      </p:sp>
      <p:sp>
        <p:nvSpPr>
          <p:cNvPr id="3" name="Содержимое 2"/>
          <p:cNvSpPr>
            <a:spLocks noGrp="1"/>
          </p:cNvSpPr>
          <p:nvPr>
            <p:ph idx="1"/>
          </p:nvPr>
        </p:nvSpPr>
        <p:spPr/>
        <p:txBody>
          <a:bodyPr/>
          <a:lstStyle/>
          <a:p>
            <a:pPr>
              <a:buNone/>
            </a:pPr>
            <a:r>
              <a:rPr lang="ru-RU" dirty="0"/>
              <a:t>Понимание того, что </a:t>
            </a:r>
            <a:r>
              <a:rPr lang="ru-RU" dirty="0" smtClean="0"/>
              <a:t>человек обладает </a:t>
            </a:r>
            <a:r>
              <a:rPr lang="ru-RU" dirty="0"/>
              <a:t>этими двумя отдельными наборами ограниченных ментальных способностей, а также того, как они работают во взаимодействии с интерфейсами «человек-машина», важно для разработки интерфейсов в той же степени, в какой знание о размере и силе человеческой руки важно для разработки клавиатуры.</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TotalTime>
  <Words>2707</Words>
  <Application>Microsoft Office PowerPoint</Application>
  <PresentationFormat>Экран (4:3)</PresentationFormat>
  <Paragraphs>153</Paragraphs>
  <Slides>55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55</vt:i4>
      </vt:variant>
    </vt:vector>
  </HeadingPairs>
  <TitlesOfParts>
    <vt:vector size="56" baseType="lpstr">
      <vt:lpstr>Тема Office</vt:lpstr>
      <vt:lpstr>Психологические аспекты интерфейса</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lpstr>Когнетика и локус внимания</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Психологические аспекты интерфейса</dc:title>
  <dc:creator>Игорь</dc:creator>
  <cp:lastModifiedBy>Игорь</cp:lastModifiedBy>
  <cp:revision>91</cp:revision>
  <dcterms:created xsi:type="dcterms:W3CDTF">2021-04-05T16:37:55Z</dcterms:created>
  <dcterms:modified xsi:type="dcterms:W3CDTF">2021-04-06T20:12:11Z</dcterms:modified>
</cp:coreProperties>
</file>